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7"/>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2" roundtripDataSignature="AMtx7mi5mVPDIdIeba7rTPp3D1JaJYvxj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8C07F78-7C05-40E2-922D-03474FEF44A2}">
  <a:tblStyle styleId="{F8C07F78-7C05-40E2-922D-03474FEF44A2}"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83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customschemas.google.com/relationships/presentationmetadata" Target="meta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4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31" name="Google Shape;231;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41" name="Google Shape;241;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54" name="Google Shape;254;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65" name="Google Shape;265;p1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75" name="Google Shape;275;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4"/>
        <p:cNvGrpSpPr/>
        <p:nvPr/>
      </p:nvGrpSpPr>
      <p:grpSpPr>
        <a:xfrm>
          <a:off x="0" y="0"/>
          <a:ext cx="0" cy="0"/>
          <a:chOff x="0" y="0"/>
          <a:chExt cx="0" cy="0"/>
        </a:xfrm>
      </p:grpSpPr>
      <p:sp>
        <p:nvSpPr>
          <p:cNvPr id="285" name="Google Shape;285;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86" name="Google Shape;286;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97" name="Google Shape;297;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07" name="Google Shape;307;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17" name="Google Shape;317;p1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Google Shape;330;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31" name="Google Shape;331;p2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2" name="Google Shape;9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0"/>
        <p:cNvGrpSpPr/>
        <p:nvPr/>
      </p:nvGrpSpPr>
      <p:grpSpPr>
        <a:xfrm>
          <a:off x="0" y="0"/>
          <a:ext cx="0" cy="0"/>
          <a:chOff x="0" y="0"/>
          <a:chExt cx="0" cy="0"/>
        </a:xfrm>
      </p:grpSpPr>
      <p:sp>
        <p:nvSpPr>
          <p:cNvPr id="341" name="Google Shape;341;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42" name="Google Shape;342;p2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51" name="Google Shape;351;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Google Shape;360;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61" name="Google Shape;361;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70" name="Google Shape;370;p2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82" name="Google Shape;382;p2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Google Shape;391;p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392" name="Google Shape;392;p2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04" name="Google Shape;404;p2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p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16" name="Google Shape;416;p2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6"/>
        <p:cNvGrpSpPr/>
        <p:nvPr/>
      </p:nvGrpSpPr>
      <p:grpSpPr>
        <a:xfrm>
          <a:off x="0" y="0"/>
          <a:ext cx="0" cy="0"/>
          <a:chOff x="0" y="0"/>
          <a:chExt cx="0" cy="0"/>
        </a:xfrm>
      </p:grpSpPr>
      <p:sp>
        <p:nvSpPr>
          <p:cNvPr id="427" name="Google Shape;427;p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28" name="Google Shape;428;p2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6"/>
        <p:cNvGrpSpPr/>
        <p:nvPr/>
      </p:nvGrpSpPr>
      <p:grpSpPr>
        <a:xfrm>
          <a:off x="0" y="0"/>
          <a:ext cx="0" cy="0"/>
          <a:chOff x="0" y="0"/>
          <a:chExt cx="0" cy="0"/>
        </a:xfrm>
      </p:grpSpPr>
      <p:sp>
        <p:nvSpPr>
          <p:cNvPr id="437" name="Google Shape;437;p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38" name="Google Shape;438;p3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0" name="Google Shape;11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8"/>
        <p:cNvGrpSpPr/>
        <p:nvPr/>
      </p:nvGrpSpPr>
      <p:grpSpPr>
        <a:xfrm>
          <a:off x="0" y="0"/>
          <a:ext cx="0" cy="0"/>
          <a:chOff x="0" y="0"/>
          <a:chExt cx="0" cy="0"/>
        </a:xfrm>
      </p:grpSpPr>
      <p:sp>
        <p:nvSpPr>
          <p:cNvPr id="449" name="Google Shape;449;p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50" name="Google Shape;450;p3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p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62" name="Google Shape;462;p3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1"/>
        <p:cNvGrpSpPr/>
        <p:nvPr/>
      </p:nvGrpSpPr>
      <p:grpSpPr>
        <a:xfrm>
          <a:off x="0" y="0"/>
          <a:ext cx="0" cy="0"/>
          <a:chOff x="0" y="0"/>
          <a:chExt cx="0" cy="0"/>
        </a:xfrm>
      </p:grpSpPr>
      <p:sp>
        <p:nvSpPr>
          <p:cNvPr id="472" name="Google Shape;472;p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73" name="Google Shape;473;p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Google Shape;482;p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83" name="Google Shape;483;p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p:cNvGrpSpPr/>
        <p:nvPr/>
      </p:nvGrpSpPr>
      <p:grpSpPr>
        <a:xfrm>
          <a:off x="0" y="0"/>
          <a:ext cx="0" cy="0"/>
          <a:chOff x="0" y="0"/>
          <a:chExt cx="0" cy="0"/>
        </a:xfrm>
      </p:grpSpPr>
      <p:sp>
        <p:nvSpPr>
          <p:cNvPr id="493" name="Google Shape;493;p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494" name="Google Shape;494;p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2"/>
        <p:cNvGrpSpPr/>
        <p:nvPr/>
      </p:nvGrpSpPr>
      <p:grpSpPr>
        <a:xfrm>
          <a:off x="0" y="0"/>
          <a:ext cx="0" cy="0"/>
          <a:chOff x="0" y="0"/>
          <a:chExt cx="0" cy="0"/>
        </a:xfrm>
      </p:grpSpPr>
      <p:sp>
        <p:nvSpPr>
          <p:cNvPr id="503" name="Google Shape;503;p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504" name="Google Shape;504;p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19" name="Google Shape;119;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36" name="Google Shape;136;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63" name="Google Shape;163;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96" name="Google Shape;196;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08" name="Google Shape;208;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22" name="Google Shape;222;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1"/>
        <p:cNvGrpSpPr/>
        <p:nvPr/>
      </p:nvGrpSpPr>
      <p:grpSpPr>
        <a:xfrm>
          <a:off x="0" y="0"/>
          <a:ext cx="0" cy="0"/>
          <a:chOff x="0" y="0"/>
          <a:chExt cx="0" cy="0"/>
        </a:xfrm>
      </p:grpSpPr>
      <p:sp>
        <p:nvSpPr>
          <p:cNvPr id="12" name="Google Shape;12;p3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5" name="Google Shape;15;p3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6" name="Google Shape;16;p3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8"/>
        <p:cNvGrpSpPr/>
        <p:nvPr/>
      </p:nvGrpSpPr>
      <p:grpSpPr>
        <a:xfrm>
          <a:off x="0" y="0"/>
          <a:ext cx="0" cy="0"/>
          <a:chOff x="0" y="0"/>
          <a:chExt cx="0" cy="0"/>
        </a:xfrm>
      </p:grpSpPr>
      <p:sp>
        <p:nvSpPr>
          <p:cNvPr id="69" name="Google Shape;69;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47"/>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4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4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3" name="Google Shape;73;p4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4"/>
        <p:cNvGrpSpPr/>
        <p:nvPr/>
      </p:nvGrpSpPr>
      <p:grpSpPr>
        <a:xfrm>
          <a:off x="0" y="0"/>
          <a:ext cx="0" cy="0"/>
          <a:chOff x="0" y="0"/>
          <a:chExt cx="0" cy="0"/>
        </a:xfrm>
      </p:grpSpPr>
      <p:sp>
        <p:nvSpPr>
          <p:cNvPr id="75" name="Google Shape;75;p48"/>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48"/>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4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8" name="Google Shape;78;p4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9" name="Google Shape;79;p4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7"/>
        <p:cNvGrpSpPr/>
        <p:nvPr/>
      </p:nvGrpSpPr>
      <p:grpSpPr>
        <a:xfrm>
          <a:off x="0" y="0"/>
          <a:ext cx="0" cy="0"/>
          <a:chOff x="0" y="0"/>
          <a:chExt cx="0" cy="0"/>
        </a:xfrm>
      </p:grpSpPr>
      <p:sp>
        <p:nvSpPr>
          <p:cNvPr id="18" name="Google Shape;18;p3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1" name="Google Shape;2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2" name="Google Shape;2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3"/>
        <p:cNvGrpSpPr/>
        <p:nvPr/>
      </p:nvGrpSpPr>
      <p:grpSpPr>
        <a:xfrm>
          <a:off x="0" y="0"/>
          <a:ext cx="0" cy="0"/>
          <a:chOff x="0" y="0"/>
          <a:chExt cx="0" cy="0"/>
        </a:xfrm>
      </p:grpSpPr>
      <p:sp>
        <p:nvSpPr>
          <p:cNvPr id="24" name="Google Shape;24;p4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6" name="Google Shape;26;p4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7" name="Google Shape;27;p4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8" name="Google Shape;28;p4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9" name="Google Shape;29;p4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0"/>
        <p:cNvGrpSpPr/>
        <p:nvPr/>
      </p:nvGrpSpPr>
      <p:grpSpPr>
        <a:xfrm>
          <a:off x="0" y="0"/>
          <a:ext cx="0" cy="0"/>
          <a:chOff x="0" y="0"/>
          <a:chExt cx="0" cy="0"/>
        </a:xfrm>
      </p:grpSpPr>
      <p:sp>
        <p:nvSpPr>
          <p:cNvPr id="31" name="Google Shape;31;p41"/>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41"/>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3" name="Google Shape;33;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4" name="Google Shape;34;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5" name="Google Shape;35;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36"/>
        <p:cNvGrpSpPr/>
        <p:nvPr/>
      </p:nvGrpSpPr>
      <p:grpSpPr>
        <a:xfrm>
          <a:off x="0" y="0"/>
          <a:ext cx="0" cy="0"/>
          <a:chOff x="0" y="0"/>
          <a:chExt cx="0" cy="0"/>
        </a:xfrm>
      </p:grpSpPr>
      <p:sp>
        <p:nvSpPr>
          <p:cNvPr id="37" name="Google Shape;37;p4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4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4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4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4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3" name="Google Shape;43;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4" name="Google Shape;44;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5"/>
        <p:cNvGrpSpPr/>
        <p:nvPr/>
      </p:nvGrpSpPr>
      <p:grpSpPr>
        <a:xfrm>
          <a:off x="0" y="0"/>
          <a:ext cx="0" cy="0"/>
          <a:chOff x="0" y="0"/>
          <a:chExt cx="0" cy="0"/>
        </a:xfrm>
      </p:grpSpPr>
      <p:sp>
        <p:nvSpPr>
          <p:cNvPr id="46" name="Google Shape;46;p4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4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4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9" name="Google Shape;49;p4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0"/>
        <p:cNvGrpSpPr/>
        <p:nvPr/>
      </p:nvGrpSpPr>
      <p:grpSpPr>
        <a:xfrm>
          <a:off x="0" y="0"/>
          <a:ext cx="0" cy="0"/>
          <a:chOff x="0" y="0"/>
          <a:chExt cx="0" cy="0"/>
        </a:xfrm>
      </p:grpSpPr>
      <p:sp>
        <p:nvSpPr>
          <p:cNvPr id="51" name="Google Shape;51;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2" name="Google Shape;52;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4"/>
        <p:cNvGrpSpPr/>
        <p:nvPr/>
      </p:nvGrpSpPr>
      <p:grpSpPr>
        <a:xfrm>
          <a:off x="0" y="0"/>
          <a:ext cx="0" cy="0"/>
          <a:chOff x="0" y="0"/>
          <a:chExt cx="0" cy="0"/>
        </a:xfrm>
      </p:grpSpPr>
      <p:sp>
        <p:nvSpPr>
          <p:cNvPr id="55" name="Google Shape;55;p4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45"/>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45"/>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9" name="Google Shape;59;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0" name="Google Shape;60;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1"/>
        <p:cNvGrpSpPr/>
        <p:nvPr/>
      </p:nvGrpSpPr>
      <p:grpSpPr>
        <a:xfrm>
          <a:off x="0" y="0"/>
          <a:ext cx="0" cy="0"/>
          <a:chOff x="0" y="0"/>
          <a:chExt cx="0" cy="0"/>
        </a:xfrm>
      </p:grpSpPr>
      <p:sp>
        <p:nvSpPr>
          <p:cNvPr id="62" name="Google Shape;62;p4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46"/>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4" name="Google Shape;64;p4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4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6" name="Google Shape;66;p4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7" name="Google Shape;67;p4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CL"/>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3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9" name="Google Shape;9;p3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0" name="Google Shape;10;p3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CL"/>
              <a:t>‹Nº›</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5.xml"/><Relationship Id="rId1" Type="http://schemas.openxmlformats.org/officeDocument/2006/relationships/slideLayout" Target="../slideLayouts/slideLayout3.xml"/><Relationship Id="rId4" Type="http://schemas.openxmlformats.org/officeDocument/2006/relationships/image" Target="../media/image13.png"/></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6.xml"/><Relationship Id="rId1" Type="http://schemas.openxmlformats.org/officeDocument/2006/relationships/slideLayout" Target="../slideLayouts/slideLayout3.xml"/><Relationship Id="rId4" Type="http://schemas.openxmlformats.org/officeDocument/2006/relationships/image" Target="../media/image14.png"/></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7.xml"/><Relationship Id="rId1" Type="http://schemas.openxmlformats.org/officeDocument/2006/relationships/slideLayout" Target="../slideLayouts/slideLayout3.xml"/><Relationship Id="rId4" Type="http://schemas.openxmlformats.org/officeDocument/2006/relationships/image" Target="../media/image15.png"/></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8.xml"/><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9.xml"/><Relationship Id="rId1" Type="http://schemas.openxmlformats.org/officeDocument/2006/relationships/slideLayout" Target="../slideLayouts/slideLayout3.xml"/><Relationship Id="rId4" Type="http://schemas.openxmlformats.org/officeDocument/2006/relationships/image" Target="../media/image17.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0.xml"/><Relationship Id="rId1" Type="http://schemas.openxmlformats.org/officeDocument/2006/relationships/slideLayout" Target="../slideLayouts/slideLayout3.xml"/><Relationship Id="rId4" Type="http://schemas.openxmlformats.org/officeDocument/2006/relationships/image" Target="../media/image18.png"/></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3.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5.xml"/><Relationship Id="rId1" Type="http://schemas.openxmlformats.org/officeDocument/2006/relationships/slideLayout" Target="../slideLayouts/slideLayout3.xml"/><Relationship Id="rId4" Type="http://schemas.openxmlformats.org/officeDocument/2006/relationships/image" Target="../media/image19.pn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p:nvPr/>
        </p:nvSpPr>
        <p:spPr>
          <a:xfrm>
            <a:off x="0" y="328470"/>
            <a:ext cx="6096000"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85" name="Google Shape;85;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86" name="Google Shape;86;p1"/>
          <p:cNvSpPr txBox="1">
            <a:spLocks noGrp="1"/>
          </p:cNvSpPr>
          <p:nvPr>
            <p:ph type="ctrTitle"/>
          </p:nvPr>
        </p:nvSpPr>
        <p:spPr>
          <a:xfrm>
            <a:off x="878889" y="2432485"/>
            <a:ext cx="5051393" cy="2435765"/>
          </a:xfrm>
          <a:prstGeom prst="rect">
            <a:avLst/>
          </a:prstGeom>
          <a:noFill/>
          <a:ln>
            <a:noFill/>
          </a:ln>
        </p:spPr>
        <p:txBody>
          <a:bodyPr spcFirstLastPara="1" wrap="square" lIns="91425" tIns="45700" rIns="91425" bIns="45700" anchor="b" anchorCtr="0">
            <a:normAutofit/>
          </a:bodyPr>
          <a:lstStyle/>
          <a:p>
            <a:pPr marL="0" lvl="0" indent="0" algn="r" rtl="0">
              <a:lnSpc>
                <a:spcPct val="90000"/>
              </a:lnSpc>
              <a:spcBef>
                <a:spcPts val="0"/>
              </a:spcBef>
              <a:spcAft>
                <a:spcPts val="0"/>
              </a:spcAft>
              <a:buClr>
                <a:schemeClr val="lt1"/>
              </a:buClr>
              <a:buSzPts val="6000"/>
              <a:buFont typeface="Calibri"/>
              <a:buNone/>
            </a:pPr>
            <a:r>
              <a:rPr lang="es-CL" dirty="0">
                <a:solidFill>
                  <a:schemeClr val="lt1"/>
                </a:solidFill>
              </a:rPr>
              <a:t>Mantenimiento Preventivo</a:t>
            </a:r>
            <a:endParaRPr b="1" dirty="0">
              <a:solidFill>
                <a:schemeClr val="lt1"/>
              </a:solidFill>
            </a:endParaRPr>
          </a:p>
        </p:txBody>
      </p:sp>
      <p:sp>
        <p:nvSpPr>
          <p:cNvPr id="88" name="Google Shape;88;p1"/>
          <p:cNvSpPr txBox="1"/>
          <p:nvPr/>
        </p:nvSpPr>
        <p:spPr>
          <a:xfrm>
            <a:off x="1524000" y="976079"/>
            <a:ext cx="4441794" cy="830997"/>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s-CL" sz="1600" b="0" i="0" u="none" strike="noStrike" cap="none" dirty="0">
                <a:solidFill>
                  <a:schemeClr val="lt1"/>
                </a:solidFill>
                <a:latin typeface="Calibri"/>
                <a:ea typeface="Calibri"/>
                <a:cs typeface="Calibri"/>
                <a:sym typeface="Calibri"/>
              </a:rPr>
              <a:t>Especialidad Mecánica Industrial</a:t>
            </a:r>
            <a:endParaRPr dirty="0"/>
          </a:p>
          <a:p>
            <a:pPr marL="0" marR="0" lvl="0" indent="0" algn="r" rtl="0">
              <a:spcBef>
                <a:spcPts val="0"/>
              </a:spcBef>
              <a:spcAft>
                <a:spcPts val="0"/>
              </a:spcAft>
              <a:buNone/>
            </a:pPr>
            <a:r>
              <a:rPr lang="es-CL" sz="1600" b="0" i="0" u="none" strike="noStrike" cap="none" dirty="0">
                <a:solidFill>
                  <a:schemeClr val="lt1"/>
                </a:solidFill>
                <a:latin typeface="Calibri"/>
                <a:ea typeface="Calibri"/>
                <a:cs typeface="Calibri"/>
                <a:sym typeface="Calibri"/>
              </a:rPr>
              <a:t>Mención Mantenimiento Electromecánica</a:t>
            </a:r>
            <a:endParaRPr dirty="0"/>
          </a:p>
          <a:p>
            <a:pPr marL="0" marR="0" lvl="0" indent="0" algn="r" rtl="0">
              <a:spcBef>
                <a:spcPts val="0"/>
              </a:spcBef>
              <a:spcAft>
                <a:spcPts val="0"/>
              </a:spcAft>
              <a:buNone/>
            </a:pPr>
            <a:r>
              <a:rPr lang="es-CL" sz="1600" b="0" i="0" u="none" strike="noStrike" cap="none" dirty="0">
                <a:solidFill>
                  <a:schemeClr val="lt1"/>
                </a:solidFill>
                <a:latin typeface="Calibri"/>
                <a:ea typeface="Calibri"/>
                <a:cs typeface="Calibri"/>
                <a:sym typeface="Calibri"/>
              </a:rPr>
              <a:t>Módulo Mantenimiento y Reparación Industrial</a:t>
            </a:r>
            <a:endParaRPr sz="1600" b="0" i="0" u="none" strike="noStrike" cap="none" dirty="0">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a:stretch/>
        </p:blipFill>
        <p:spPr>
          <a:xfrm>
            <a:off x="6161103" y="328469"/>
            <a:ext cx="5473700" cy="61595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pic>
        <p:nvPicPr>
          <p:cNvPr id="233" name="Google Shape;233;p11"/>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34" name="Google Shape;234;p11"/>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35" name="Google Shape;235;p11"/>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CICLO DE MANTENIMIENTO</a:t>
            </a:r>
            <a:br>
              <a:rPr lang="es-CL" dirty="0"/>
            </a:br>
            <a:r>
              <a:rPr lang="es-CL" dirty="0">
                <a:solidFill>
                  <a:srgbClr val="88354D"/>
                </a:solidFill>
              </a:rPr>
              <a:t>PREVENTIVO</a:t>
            </a:r>
            <a:endParaRPr dirty="0">
              <a:solidFill>
                <a:srgbClr val="88354D"/>
              </a:solidFill>
            </a:endParaRPr>
          </a:p>
        </p:txBody>
      </p:sp>
      <p:sp>
        <p:nvSpPr>
          <p:cNvPr id="236" name="Google Shape;236;p11"/>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pic>
        <p:nvPicPr>
          <p:cNvPr id="237" name="Google Shape;237;p11"/>
          <p:cNvPicPr preferRelativeResize="0"/>
          <p:nvPr/>
        </p:nvPicPr>
        <p:blipFill rotWithShape="1">
          <a:blip r:embed="rId4">
            <a:alphaModFix/>
          </a:blip>
          <a:srcRect/>
          <a:stretch/>
        </p:blipFill>
        <p:spPr>
          <a:xfrm>
            <a:off x="3382392" y="1278317"/>
            <a:ext cx="8261960" cy="5001494"/>
          </a:xfrm>
          <a:prstGeom prst="rect">
            <a:avLst/>
          </a:prstGeom>
          <a:noFill/>
          <a:ln>
            <a:noFill/>
          </a:ln>
        </p:spPr>
      </p:pic>
      <p:sp>
        <p:nvSpPr>
          <p:cNvPr id="238" name="Google Shape;238;p11"/>
          <p:cNvSpPr txBox="1"/>
          <p:nvPr/>
        </p:nvSpPr>
        <p:spPr>
          <a:xfrm>
            <a:off x="8961143" y="6389316"/>
            <a:ext cx="1914144"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200" dirty="0">
                <a:solidFill>
                  <a:schemeClr val="dk1"/>
                </a:solidFill>
                <a:latin typeface="Calibri"/>
                <a:ea typeface="Calibri"/>
                <a:cs typeface="Calibri"/>
                <a:sym typeface="Calibri"/>
              </a:rPr>
              <a:t>Fuente: Elaboración propia</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pic>
        <p:nvPicPr>
          <p:cNvPr id="243" name="Google Shape;243;p1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44" name="Google Shape;244;p1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45" name="Google Shape;245;p12"/>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PLAN DE</a:t>
            </a:r>
            <a:br>
              <a:rPr lang="es-CL" dirty="0"/>
            </a:br>
            <a:r>
              <a:rPr lang="es-CL" dirty="0">
                <a:solidFill>
                  <a:srgbClr val="88354D"/>
                </a:solidFill>
              </a:rPr>
              <a:t>MANTENIMIENTO PREVENTIVO</a:t>
            </a:r>
            <a:endParaRPr dirty="0">
              <a:solidFill>
                <a:srgbClr val="88354D"/>
              </a:solidFill>
            </a:endParaRPr>
          </a:p>
        </p:txBody>
      </p:sp>
      <p:sp>
        <p:nvSpPr>
          <p:cNvPr id="246" name="Google Shape;246;p12"/>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47" name="Google Shape;247;p12"/>
          <p:cNvSpPr txBox="1"/>
          <p:nvPr/>
        </p:nvSpPr>
        <p:spPr>
          <a:xfrm>
            <a:off x="403193" y="3643771"/>
            <a:ext cx="5447187" cy="1600438"/>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CL" sz="2200" b="1" dirty="0">
                <a:solidFill>
                  <a:srgbClr val="88354D"/>
                </a:solidFill>
                <a:latin typeface="Calibri"/>
                <a:ea typeface="Calibri"/>
                <a:cs typeface="Calibri"/>
                <a:sym typeface="Calibri"/>
              </a:rPr>
              <a:t>IDENTIFICACIÓN DE REQUERIMIENTOS</a:t>
            </a:r>
            <a:endParaRPr dirty="0"/>
          </a:p>
          <a:p>
            <a:pPr marL="0" marR="0" lvl="0" indent="0" algn="just" rtl="0">
              <a:spcBef>
                <a:spcPts val="0"/>
              </a:spcBef>
              <a:spcAft>
                <a:spcPts val="0"/>
              </a:spcAft>
              <a:buNone/>
            </a:pPr>
            <a:endParaRPr sz="2200" b="1" dirty="0">
              <a:solidFill>
                <a:srgbClr val="88354D"/>
              </a:solidFill>
              <a:latin typeface="Calibri"/>
              <a:ea typeface="Calibri"/>
              <a:cs typeface="Calibri"/>
              <a:sym typeface="Calibri"/>
            </a:endParaRPr>
          </a:p>
          <a:p>
            <a:pPr marL="742950" marR="0" lvl="1" indent="-285750" algn="just" rtl="0">
              <a:spcBef>
                <a:spcPts val="0"/>
              </a:spcBef>
              <a:spcAft>
                <a:spcPts val="0"/>
              </a:spcAft>
              <a:buClr>
                <a:srgbClr val="88354D"/>
              </a:buClr>
              <a:buSzPts val="2340"/>
              <a:buFont typeface="Arial"/>
              <a:buChar char="•"/>
            </a:pPr>
            <a:r>
              <a:rPr lang="es-CL" sz="1800" b="0" i="0" u="none" strike="noStrike" cap="none" dirty="0">
                <a:solidFill>
                  <a:schemeClr val="dk1"/>
                </a:solidFill>
                <a:latin typeface="Calibri"/>
                <a:ea typeface="Calibri"/>
                <a:cs typeface="Calibri"/>
                <a:sym typeface="Calibri"/>
              </a:rPr>
              <a:t>Dotación de personal</a:t>
            </a:r>
            <a:endParaRPr dirty="0"/>
          </a:p>
          <a:p>
            <a:pPr marL="742950" marR="0" lvl="1" indent="-285750" algn="just" rtl="0">
              <a:spcBef>
                <a:spcPts val="0"/>
              </a:spcBef>
              <a:spcAft>
                <a:spcPts val="0"/>
              </a:spcAft>
              <a:buClr>
                <a:srgbClr val="88354D"/>
              </a:buClr>
              <a:buSzPts val="2340"/>
              <a:buFont typeface="Arial"/>
              <a:buChar char="•"/>
            </a:pPr>
            <a:r>
              <a:rPr lang="es-CL" sz="1800" b="0" i="0" u="none" strike="noStrike" cap="none" dirty="0">
                <a:solidFill>
                  <a:schemeClr val="dk1"/>
                </a:solidFill>
                <a:latin typeface="Calibri"/>
                <a:ea typeface="Calibri"/>
                <a:cs typeface="Calibri"/>
                <a:sym typeface="Calibri"/>
              </a:rPr>
              <a:t>Material/equipo</a:t>
            </a:r>
            <a:endParaRPr dirty="0"/>
          </a:p>
          <a:p>
            <a:pPr marL="742950" marR="0" lvl="1" indent="-285750" algn="just" rtl="0">
              <a:spcBef>
                <a:spcPts val="0"/>
              </a:spcBef>
              <a:spcAft>
                <a:spcPts val="0"/>
              </a:spcAft>
              <a:buClr>
                <a:srgbClr val="88354D"/>
              </a:buClr>
              <a:buSzPts val="2340"/>
              <a:buFont typeface="Arial"/>
              <a:buChar char="•"/>
            </a:pPr>
            <a:r>
              <a:rPr lang="es-CL" sz="1800" b="0" i="0" u="none" strike="noStrike" cap="none" dirty="0">
                <a:solidFill>
                  <a:schemeClr val="dk1"/>
                </a:solidFill>
                <a:latin typeface="Calibri"/>
                <a:ea typeface="Calibri"/>
                <a:cs typeface="Calibri"/>
                <a:sym typeface="Calibri"/>
              </a:rPr>
              <a:t>Herramientas</a:t>
            </a:r>
            <a:endParaRPr dirty="0"/>
          </a:p>
        </p:txBody>
      </p:sp>
      <p:sp>
        <p:nvSpPr>
          <p:cNvPr id="248" name="Google Shape;248;p12"/>
          <p:cNvSpPr txBox="1"/>
          <p:nvPr/>
        </p:nvSpPr>
        <p:spPr>
          <a:xfrm>
            <a:off x="6253573" y="3606932"/>
            <a:ext cx="4889377" cy="1661993"/>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CL" sz="2200" b="1" dirty="0">
                <a:solidFill>
                  <a:srgbClr val="88354D"/>
                </a:solidFill>
                <a:latin typeface="Calibri"/>
                <a:ea typeface="Calibri"/>
                <a:cs typeface="Calibri"/>
                <a:sym typeface="Calibri"/>
              </a:rPr>
              <a:t>PREPARAR INSTRUCCIONES ESCRITAS EN LA ORDEN DE TRABAJO</a:t>
            </a:r>
            <a:endParaRPr dirty="0"/>
          </a:p>
          <a:p>
            <a:pPr marL="0" marR="0" lvl="0" indent="0" algn="just" rtl="0">
              <a:spcBef>
                <a:spcPts val="0"/>
              </a:spcBef>
              <a:spcAft>
                <a:spcPts val="0"/>
              </a:spcAft>
              <a:buNone/>
            </a:pPr>
            <a:endParaRPr sz="2200" b="1" dirty="0">
              <a:solidFill>
                <a:srgbClr val="88354D"/>
              </a:solidFill>
              <a:latin typeface="Calibri"/>
              <a:ea typeface="Calibri"/>
              <a:cs typeface="Calibri"/>
              <a:sym typeface="Calibri"/>
            </a:endParaRPr>
          </a:p>
          <a:p>
            <a:pPr marL="742950" marR="0" lvl="1" indent="-285750" algn="just" rtl="0">
              <a:spcBef>
                <a:spcPts val="0"/>
              </a:spcBef>
              <a:spcAft>
                <a:spcPts val="0"/>
              </a:spcAft>
              <a:buClr>
                <a:srgbClr val="88354D"/>
              </a:buClr>
              <a:buSzPts val="2340"/>
              <a:buFont typeface="Arial"/>
              <a:buChar char="•"/>
            </a:pPr>
            <a:r>
              <a:rPr lang="es-CL" sz="1800" b="0" i="0" u="none" strike="noStrike" cap="none" dirty="0">
                <a:solidFill>
                  <a:schemeClr val="dk1"/>
                </a:solidFill>
                <a:latin typeface="Calibri"/>
                <a:ea typeface="Calibri"/>
                <a:cs typeface="Calibri"/>
                <a:sym typeface="Calibri"/>
              </a:rPr>
              <a:t>Repuestos y materiales requeridos</a:t>
            </a:r>
            <a:endParaRPr dirty="0"/>
          </a:p>
          <a:p>
            <a:pPr marL="742950" marR="0" lvl="1" indent="-285750" algn="just" rtl="0">
              <a:spcBef>
                <a:spcPts val="0"/>
              </a:spcBef>
              <a:spcAft>
                <a:spcPts val="0"/>
              </a:spcAft>
              <a:buClr>
                <a:srgbClr val="88354D"/>
              </a:buClr>
              <a:buSzPts val="2340"/>
              <a:buFont typeface="Arial"/>
              <a:buChar char="•"/>
            </a:pPr>
            <a:r>
              <a:rPr lang="es-CL" sz="1800" b="0" i="0" u="none" strike="noStrike" cap="none" dirty="0">
                <a:solidFill>
                  <a:schemeClr val="dk1"/>
                </a:solidFill>
                <a:latin typeface="Calibri"/>
                <a:ea typeface="Calibri"/>
                <a:cs typeface="Calibri"/>
                <a:sym typeface="Calibri"/>
              </a:rPr>
              <a:t>Repuestos disponibles y organizados</a:t>
            </a:r>
            <a:endParaRPr dirty="0"/>
          </a:p>
        </p:txBody>
      </p:sp>
      <p:cxnSp>
        <p:nvCxnSpPr>
          <p:cNvPr id="249" name="Google Shape;249;p12"/>
          <p:cNvCxnSpPr/>
          <p:nvPr/>
        </p:nvCxnSpPr>
        <p:spPr>
          <a:xfrm>
            <a:off x="5717214" y="3258100"/>
            <a:ext cx="0" cy="3178207"/>
          </a:xfrm>
          <a:prstGeom prst="straightConnector1">
            <a:avLst/>
          </a:prstGeom>
          <a:noFill/>
          <a:ln w="28575" cap="flat" cmpd="sng">
            <a:solidFill>
              <a:srgbClr val="A5A5A5"/>
            </a:solidFill>
            <a:prstDash val="dash"/>
            <a:miter lim="800000"/>
            <a:headEnd type="none" w="sm" len="sm"/>
            <a:tailEnd type="none" w="sm" len="sm"/>
          </a:ln>
        </p:spPr>
      </p:cxnSp>
      <p:sp>
        <p:nvSpPr>
          <p:cNvPr id="250" name="Google Shape;250;p12"/>
          <p:cNvSpPr/>
          <p:nvPr/>
        </p:nvSpPr>
        <p:spPr>
          <a:xfrm>
            <a:off x="0" y="1899821"/>
            <a:ext cx="10058394" cy="10076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51" name="Google Shape;251;p12"/>
          <p:cNvSpPr txBox="1"/>
          <p:nvPr/>
        </p:nvSpPr>
        <p:spPr>
          <a:xfrm>
            <a:off x="159050" y="1937461"/>
            <a:ext cx="9695157" cy="92333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chemeClr val="lt1"/>
              </a:buClr>
              <a:buSzPts val="1800"/>
              <a:buFont typeface="Calibri"/>
              <a:buNone/>
            </a:pPr>
            <a:r>
              <a:rPr lang="es-CL" sz="1800" dirty="0">
                <a:solidFill>
                  <a:schemeClr val="lt1"/>
                </a:solidFill>
                <a:latin typeface="Calibri"/>
                <a:ea typeface="Calibri"/>
                <a:cs typeface="Calibri"/>
                <a:sym typeface="Calibri"/>
              </a:rPr>
              <a:t>En este proceso se debe conocer con certeza qué es lo que se debe realizar, dónde, cuándo, y cómo realizarlo.</a:t>
            </a:r>
            <a:endParaRPr dirty="0"/>
          </a:p>
          <a:p>
            <a:pPr marL="0" marR="0" lvl="0" indent="0" algn="just" rtl="0">
              <a:spcBef>
                <a:spcPts val="0"/>
              </a:spcBef>
              <a:spcAft>
                <a:spcPts val="0"/>
              </a:spcAft>
              <a:buClr>
                <a:schemeClr val="lt1"/>
              </a:buClr>
              <a:buSzPts val="1800"/>
              <a:buFont typeface="Calibri"/>
              <a:buNone/>
            </a:pPr>
            <a:r>
              <a:rPr lang="es-CL" sz="1800" b="1" dirty="0">
                <a:solidFill>
                  <a:schemeClr val="lt1"/>
                </a:solidFill>
                <a:latin typeface="Calibri"/>
                <a:ea typeface="Calibri"/>
                <a:cs typeface="Calibri"/>
                <a:sym typeface="Calibri"/>
              </a:rPr>
              <a:t>Aspectos esenciales a considerar:</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pic>
        <p:nvPicPr>
          <p:cNvPr id="256" name="Google Shape;256;p13"/>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57" name="Google Shape;257;p1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58" name="Google Shape;258;p13"/>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PLAN DE </a:t>
            </a:r>
            <a:br>
              <a:rPr lang="es-CL" dirty="0"/>
            </a:br>
            <a:r>
              <a:rPr lang="es-CL" dirty="0">
                <a:solidFill>
                  <a:srgbClr val="88354D"/>
                </a:solidFill>
              </a:rPr>
              <a:t>MANTENIMIENTO PREVENTIVO</a:t>
            </a:r>
            <a:endParaRPr dirty="0">
              <a:solidFill>
                <a:srgbClr val="88354D"/>
              </a:solidFill>
            </a:endParaRPr>
          </a:p>
        </p:txBody>
      </p:sp>
      <p:sp>
        <p:nvSpPr>
          <p:cNvPr id="259" name="Google Shape;259;p13"/>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60" name="Google Shape;260;p13"/>
          <p:cNvSpPr txBox="1"/>
          <p:nvPr/>
        </p:nvSpPr>
        <p:spPr>
          <a:xfrm>
            <a:off x="403193" y="2636664"/>
            <a:ext cx="5012186" cy="3046988"/>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Clr>
                <a:schemeClr val="dk1"/>
              </a:buClr>
              <a:buSzPts val="2400"/>
              <a:buFont typeface="Calibri"/>
              <a:buNone/>
            </a:pPr>
            <a:r>
              <a:rPr lang="es-CL" sz="2400" dirty="0">
                <a:solidFill>
                  <a:schemeClr val="dk1"/>
                </a:solidFill>
                <a:latin typeface="Calibri"/>
                <a:ea typeface="Calibri"/>
                <a:cs typeface="Calibri"/>
                <a:sym typeface="Calibri"/>
              </a:rPr>
              <a:t>El departamento de mantenimiento tendrá planes de acción para cada máquina de la planta. Este plan contiene actividades de limpieza, lubricación, cambio de componentes, ajuste, etc., con frecuencias de ejecución que van desde actividades diarias a actividades anuales.</a:t>
            </a:r>
            <a:endParaRPr dirty="0"/>
          </a:p>
        </p:txBody>
      </p:sp>
      <p:sp>
        <p:nvSpPr>
          <p:cNvPr id="261" name="Google Shape;261;p13"/>
          <p:cNvSpPr txBox="1"/>
          <p:nvPr/>
        </p:nvSpPr>
        <p:spPr>
          <a:xfrm>
            <a:off x="6526937" y="2674360"/>
            <a:ext cx="4889377" cy="3046988"/>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CL" sz="2400" dirty="0">
                <a:solidFill>
                  <a:schemeClr val="dk1"/>
                </a:solidFill>
                <a:latin typeface="Calibri"/>
                <a:ea typeface="Calibri"/>
                <a:cs typeface="Calibri"/>
                <a:sym typeface="Calibri"/>
              </a:rPr>
              <a:t>Este programa queda en manos del planificador de mantenimiento, que es el encargado de generar las </a:t>
            </a:r>
            <a:r>
              <a:rPr lang="es-CL" sz="2400" b="1" dirty="0">
                <a:solidFill>
                  <a:srgbClr val="88354D"/>
                </a:solidFill>
                <a:latin typeface="Calibri"/>
                <a:ea typeface="Calibri"/>
                <a:cs typeface="Calibri"/>
                <a:sym typeface="Calibri"/>
              </a:rPr>
              <a:t>órdenes de trabajo </a:t>
            </a:r>
            <a:r>
              <a:rPr lang="es-CL" sz="2400" dirty="0">
                <a:solidFill>
                  <a:schemeClr val="dk1"/>
                </a:solidFill>
                <a:latin typeface="Calibri"/>
                <a:ea typeface="Calibri"/>
                <a:cs typeface="Calibri"/>
                <a:sym typeface="Calibri"/>
              </a:rPr>
              <a:t>donde se detallarán las actividades del plan de mantenimiento que posteriormente el personal encargado de llevarlo a cabo recibirá e implementará.</a:t>
            </a:r>
            <a:endParaRPr dirty="0"/>
          </a:p>
        </p:txBody>
      </p:sp>
      <p:cxnSp>
        <p:nvCxnSpPr>
          <p:cNvPr id="262" name="Google Shape;262;p13"/>
          <p:cNvCxnSpPr/>
          <p:nvPr/>
        </p:nvCxnSpPr>
        <p:spPr>
          <a:xfrm>
            <a:off x="5921402" y="2432482"/>
            <a:ext cx="0" cy="3586578"/>
          </a:xfrm>
          <a:prstGeom prst="straightConnector1">
            <a:avLst/>
          </a:prstGeom>
          <a:noFill/>
          <a:ln w="28575" cap="flat" cmpd="sng">
            <a:solidFill>
              <a:srgbClr val="A5A5A5"/>
            </a:solidFill>
            <a:prstDash val="dash"/>
            <a:miter lim="800000"/>
            <a:headEnd type="none" w="sm" len="sm"/>
            <a:tailEnd type="none" w="sm" len="sm"/>
          </a:ln>
        </p:spPr>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pic>
        <p:nvPicPr>
          <p:cNvPr id="267" name="Google Shape;267;p1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68" name="Google Shape;268;p1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69" name="Google Shape;269;p1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PLAN DE </a:t>
            </a:r>
            <a:br>
              <a:rPr lang="es-CL" dirty="0"/>
            </a:br>
            <a:r>
              <a:rPr lang="es-CL" dirty="0">
                <a:solidFill>
                  <a:srgbClr val="88354D"/>
                </a:solidFill>
              </a:rPr>
              <a:t>MANTENIMIENTO PREVENTIVO</a:t>
            </a:r>
            <a:endParaRPr dirty="0">
              <a:solidFill>
                <a:srgbClr val="88354D"/>
              </a:solidFill>
            </a:endParaRPr>
          </a:p>
        </p:txBody>
      </p:sp>
      <p:sp>
        <p:nvSpPr>
          <p:cNvPr id="270" name="Google Shape;270;p14"/>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71" name="Google Shape;271;p14"/>
          <p:cNvSpPr txBox="1"/>
          <p:nvPr/>
        </p:nvSpPr>
        <p:spPr>
          <a:xfrm>
            <a:off x="9658904" y="6354375"/>
            <a:ext cx="1944211"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200" dirty="0">
                <a:solidFill>
                  <a:schemeClr val="dk1"/>
                </a:solidFill>
                <a:latin typeface="Calibri"/>
                <a:ea typeface="Calibri"/>
                <a:cs typeface="Calibri"/>
                <a:sym typeface="Calibri"/>
              </a:rPr>
              <a:t>Fuente: Elaboración propia</a:t>
            </a:r>
            <a:endParaRPr dirty="0"/>
          </a:p>
        </p:txBody>
      </p:sp>
      <p:pic>
        <p:nvPicPr>
          <p:cNvPr id="272" name="Google Shape;272;p14" descr="https://lh4.googleusercontent.com/y3Xu6Nm9t04L61B4dpr_2fvWRyDV8usx__tfPC8YecByZ8ikeiUpYZMNTFBwtrwOGkXf1IgM90FmmsWj_iC2IFi01s4nNgqTd5m0nXKswZ_bUu2dQB1f5qTaLvhl4UuM1rq4Hhs"/>
          <p:cNvPicPr preferRelativeResize="0"/>
          <p:nvPr/>
        </p:nvPicPr>
        <p:blipFill rotWithShape="1">
          <a:blip r:embed="rId4">
            <a:alphaModFix/>
          </a:blip>
          <a:srcRect/>
          <a:stretch/>
        </p:blipFill>
        <p:spPr>
          <a:xfrm>
            <a:off x="1740024" y="1690688"/>
            <a:ext cx="9643649" cy="4649909"/>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pic>
        <p:nvPicPr>
          <p:cNvPr id="277" name="Google Shape;277;p1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78" name="Google Shape;278;p1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79" name="Google Shape;279;p15"/>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PLAN DE </a:t>
            </a:r>
            <a:br>
              <a:rPr lang="es-CL" dirty="0"/>
            </a:br>
            <a:r>
              <a:rPr lang="es-CL" dirty="0">
                <a:solidFill>
                  <a:srgbClr val="88354D"/>
                </a:solidFill>
              </a:rPr>
              <a:t>MANTENIMIENTO PREVENTIVO</a:t>
            </a:r>
            <a:endParaRPr dirty="0">
              <a:solidFill>
                <a:srgbClr val="88354D"/>
              </a:solidFill>
            </a:endParaRPr>
          </a:p>
        </p:txBody>
      </p:sp>
      <p:sp>
        <p:nvSpPr>
          <p:cNvPr id="280" name="Google Shape;280;p15"/>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pic>
        <p:nvPicPr>
          <p:cNvPr id="281" name="Google Shape;281;p15" descr="https://m.media-amazon.com/images/I/51gVYPxZBGL._AC_SS350_.jpg"/>
          <p:cNvPicPr preferRelativeResize="0"/>
          <p:nvPr/>
        </p:nvPicPr>
        <p:blipFill rotWithShape="1">
          <a:blip r:embed="rId4">
            <a:alphaModFix/>
          </a:blip>
          <a:srcRect l="10694" r="9946"/>
          <a:stretch/>
        </p:blipFill>
        <p:spPr>
          <a:xfrm>
            <a:off x="7562708" y="1943990"/>
            <a:ext cx="3462529" cy="4363064"/>
          </a:xfrm>
          <a:prstGeom prst="rect">
            <a:avLst/>
          </a:prstGeom>
          <a:noFill/>
          <a:ln>
            <a:noFill/>
          </a:ln>
        </p:spPr>
      </p:pic>
      <p:sp>
        <p:nvSpPr>
          <p:cNvPr id="282" name="Google Shape;282;p15"/>
          <p:cNvSpPr txBox="1"/>
          <p:nvPr/>
        </p:nvSpPr>
        <p:spPr>
          <a:xfrm>
            <a:off x="7065557" y="6382472"/>
            <a:ext cx="4802820" cy="40011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1000" dirty="0">
                <a:solidFill>
                  <a:schemeClr val="dk1"/>
                </a:solidFill>
                <a:latin typeface="Calibri"/>
                <a:ea typeface="Calibri"/>
                <a:cs typeface="Calibri"/>
                <a:sym typeface="Calibri"/>
              </a:rPr>
              <a:t>Fuente: https://www.amazon.com/-/es/Bobcat-mantenimiento-operaci%C3%B3n-propietarios-operador/dp/B087FB5TKD</a:t>
            </a:r>
            <a:endParaRPr dirty="0"/>
          </a:p>
        </p:txBody>
      </p:sp>
      <p:sp>
        <p:nvSpPr>
          <p:cNvPr id="283" name="Google Shape;283;p15"/>
          <p:cNvSpPr txBox="1"/>
          <p:nvPr/>
        </p:nvSpPr>
        <p:spPr>
          <a:xfrm>
            <a:off x="0" y="2159824"/>
            <a:ext cx="6826928"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just" rtl="0">
              <a:spcBef>
                <a:spcPts val="0"/>
              </a:spcBef>
              <a:spcAft>
                <a:spcPts val="0"/>
              </a:spcAft>
              <a:buClr>
                <a:schemeClr val="lt1"/>
              </a:buClr>
              <a:buSzPts val="2600"/>
              <a:buFont typeface="Calibri"/>
              <a:buNone/>
            </a:pPr>
            <a:r>
              <a:rPr lang="es-CL" sz="2600" dirty="0">
                <a:solidFill>
                  <a:schemeClr val="lt1"/>
                </a:solidFill>
                <a:latin typeface="Calibri"/>
                <a:ea typeface="Calibri"/>
                <a:cs typeface="Calibri"/>
                <a:sym typeface="Calibri"/>
              </a:rPr>
              <a:t>La información del plan de mantenimiento es muy importante, ya que de esta dependerá el estado y buen funcionamiento de nuestras máquinas. Debido a esto es que se recurre a variadas fuentes, como son:</a:t>
            </a:r>
            <a:endParaRPr dirty="0"/>
          </a:p>
          <a:p>
            <a:pPr marL="0" marR="0" lvl="0" indent="0" algn="just" rtl="0">
              <a:spcBef>
                <a:spcPts val="0"/>
              </a:spcBef>
              <a:spcAft>
                <a:spcPts val="0"/>
              </a:spcAft>
              <a:buClr>
                <a:schemeClr val="dk1"/>
              </a:buClr>
              <a:buSzPts val="2600"/>
              <a:buFont typeface="Calibri"/>
              <a:buNone/>
            </a:pPr>
            <a:endParaRPr sz="2600" dirty="0">
              <a:solidFill>
                <a:schemeClr val="lt1"/>
              </a:solidFill>
              <a:latin typeface="Calibri"/>
              <a:ea typeface="Calibri"/>
              <a:cs typeface="Calibri"/>
              <a:sym typeface="Calibri"/>
            </a:endParaRPr>
          </a:p>
          <a:p>
            <a:pPr marL="914400" marR="0" lvl="1" indent="-457200" algn="just" rtl="0">
              <a:spcBef>
                <a:spcPts val="0"/>
              </a:spcBef>
              <a:spcAft>
                <a:spcPts val="0"/>
              </a:spcAft>
              <a:buClr>
                <a:schemeClr val="lt1"/>
              </a:buClr>
              <a:buSzPts val="2600"/>
              <a:buFont typeface="Arial"/>
              <a:buChar char="•"/>
            </a:pPr>
            <a:r>
              <a:rPr lang="es-CL" sz="2600" b="0" i="0" u="none" strike="noStrike" cap="none" dirty="0">
                <a:solidFill>
                  <a:schemeClr val="lt1"/>
                </a:solidFill>
                <a:latin typeface="Calibri"/>
                <a:ea typeface="Calibri"/>
                <a:cs typeface="Calibri"/>
                <a:sym typeface="Calibri"/>
              </a:rPr>
              <a:t>Manual del Fabricante.</a:t>
            </a:r>
            <a:endParaRPr dirty="0"/>
          </a:p>
          <a:p>
            <a:pPr marL="914400" marR="0" lvl="1" indent="-457200" algn="just" rtl="0">
              <a:spcBef>
                <a:spcPts val="0"/>
              </a:spcBef>
              <a:spcAft>
                <a:spcPts val="0"/>
              </a:spcAft>
              <a:buClr>
                <a:schemeClr val="lt1"/>
              </a:buClr>
              <a:buSzPts val="2600"/>
              <a:buFont typeface="Arial"/>
              <a:buChar char="•"/>
            </a:pPr>
            <a:r>
              <a:rPr lang="es-CL" sz="2600" b="0" i="0" u="none" strike="noStrike" cap="none" dirty="0">
                <a:solidFill>
                  <a:schemeClr val="lt1"/>
                </a:solidFill>
                <a:latin typeface="Calibri"/>
                <a:ea typeface="Calibri"/>
                <a:cs typeface="Calibri"/>
                <a:sym typeface="Calibri"/>
              </a:rPr>
              <a:t>Personal mantenedor.</a:t>
            </a:r>
            <a:endParaRPr dirty="0"/>
          </a:p>
          <a:p>
            <a:pPr marL="914400" marR="0" lvl="1" indent="-457200" algn="just" rtl="0">
              <a:spcBef>
                <a:spcPts val="0"/>
              </a:spcBef>
              <a:spcAft>
                <a:spcPts val="0"/>
              </a:spcAft>
              <a:buClr>
                <a:schemeClr val="lt1"/>
              </a:buClr>
              <a:buSzPts val="2600"/>
              <a:buFont typeface="Arial"/>
              <a:buChar char="•"/>
            </a:pPr>
            <a:r>
              <a:rPr lang="es-CL" sz="2600" b="0" i="0" u="none" strike="noStrike" cap="none" dirty="0">
                <a:solidFill>
                  <a:schemeClr val="lt1"/>
                </a:solidFill>
                <a:latin typeface="Calibri"/>
                <a:ea typeface="Calibri"/>
                <a:cs typeface="Calibri"/>
                <a:sym typeface="Calibri"/>
              </a:rPr>
              <a:t>Operadores.</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87"/>
        <p:cNvGrpSpPr/>
        <p:nvPr/>
      </p:nvGrpSpPr>
      <p:grpSpPr>
        <a:xfrm>
          <a:off x="0" y="0"/>
          <a:ext cx="0" cy="0"/>
          <a:chOff x="0" y="0"/>
          <a:chExt cx="0" cy="0"/>
        </a:xfrm>
      </p:grpSpPr>
      <p:pic>
        <p:nvPicPr>
          <p:cNvPr id="288" name="Google Shape;288;p1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89" name="Google Shape;289;p1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90" name="Google Shape;290;p1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EJECUCIÓN DEL</a:t>
            </a:r>
            <a:br>
              <a:rPr lang="es-CL" dirty="0"/>
            </a:br>
            <a:r>
              <a:rPr lang="es-CL" dirty="0">
                <a:solidFill>
                  <a:srgbClr val="88354D"/>
                </a:solidFill>
              </a:rPr>
              <a:t>MANTENIMIENTO</a:t>
            </a:r>
            <a:endParaRPr dirty="0">
              <a:solidFill>
                <a:srgbClr val="88354D"/>
              </a:solidFill>
            </a:endParaRPr>
          </a:p>
        </p:txBody>
      </p:sp>
      <p:sp>
        <p:nvSpPr>
          <p:cNvPr id="291" name="Google Shape;291;p16"/>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92" name="Google Shape;292;p16"/>
          <p:cNvSpPr txBox="1"/>
          <p:nvPr/>
        </p:nvSpPr>
        <p:spPr>
          <a:xfrm>
            <a:off x="0" y="2159824"/>
            <a:ext cx="6826928"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just" rtl="0">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a:p>
            <a:pPr marL="0" marR="0" lvl="0" indent="0" algn="just" rtl="0">
              <a:spcBef>
                <a:spcPts val="0"/>
              </a:spcBef>
              <a:spcAft>
                <a:spcPts val="0"/>
              </a:spcAft>
              <a:buClr>
                <a:schemeClr val="lt1"/>
              </a:buClr>
              <a:buSzPts val="2100"/>
              <a:buFont typeface="Calibri"/>
              <a:buNone/>
            </a:pPr>
            <a:r>
              <a:rPr lang="es-CL" sz="2100" dirty="0">
                <a:solidFill>
                  <a:schemeClr val="lt1"/>
                </a:solidFill>
                <a:latin typeface="Calibri"/>
                <a:ea typeface="Calibri"/>
                <a:cs typeface="Calibri"/>
                <a:sym typeface="Calibri"/>
              </a:rPr>
              <a:t>El siguiente paso, es llevar este plan a la acción. Esto se materializa mediante la labor del </a:t>
            </a:r>
            <a:r>
              <a:rPr lang="es-CL" sz="2100" b="1" dirty="0">
                <a:solidFill>
                  <a:schemeClr val="lt1"/>
                </a:solidFill>
                <a:latin typeface="Calibri"/>
                <a:ea typeface="Calibri"/>
                <a:cs typeface="Calibri"/>
                <a:sym typeface="Calibri"/>
              </a:rPr>
              <a:t>mantenedor</a:t>
            </a:r>
            <a:r>
              <a:rPr lang="es-CL" sz="2100" dirty="0">
                <a:solidFill>
                  <a:schemeClr val="lt1"/>
                </a:solidFill>
                <a:latin typeface="Calibri"/>
                <a:ea typeface="Calibri"/>
                <a:cs typeface="Calibri"/>
                <a:sym typeface="Calibri"/>
              </a:rPr>
              <a:t>.</a:t>
            </a:r>
            <a:endParaRPr dirty="0"/>
          </a:p>
          <a:p>
            <a:pPr marL="0" marR="0" lvl="0" indent="0" algn="just" rtl="0">
              <a:spcBef>
                <a:spcPts val="0"/>
              </a:spcBef>
              <a:spcAft>
                <a:spcPts val="0"/>
              </a:spcAft>
              <a:buClr>
                <a:schemeClr val="dk1"/>
              </a:buClr>
              <a:buSzPts val="2100"/>
              <a:buFont typeface="Calibri"/>
              <a:buNone/>
            </a:pPr>
            <a:endParaRPr sz="2100" dirty="0">
              <a:solidFill>
                <a:schemeClr val="lt1"/>
              </a:solidFill>
              <a:latin typeface="Calibri"/>
              <a:ea typeface="Calibri"/>
              <a:cs typeface="Calibri"/>
              <a:sym typeface="Calibri"/>
            </a:endParaRPr>
          </a:p>
          <a:p>
            <a:pPr marL="0" marR="0" lvl="0" indent="0" algn="just" rtl="0">
              <a:spcBef>
                <a:spcPts val="0"/>
              </a:spcBef>
              <a:spcAft>
                <a:spcPts val="0"/>
              </a:spcAft>
              <a:buClr>
                <a:schemeClr val="lt1"/>
              </a:buClr>
              <a:buSzPts val="2100"/>
              <a:buFont typeface="Calibri"/>
              <a:buNone/>
            </a:pPr>
            <a:r>
              <a:rPr lang="es-CL" sz="2100" dirty="0">
                <a:solidFill>
                  <a:schemeClr val="lt1"/>
                </a:solidFill>
                <a:latin typeface="Calibri"/>
                <a:ea typeface="Calibri"/>
                <a:cs typeface="Calibri"/>
                <a:sym typeface="Calibri"/>
              </a:rPr>
              <a:t>Para que un mantenedor realice las actividades que necesita una máquina, debe recibir una orden de trabajo por parte del departamento de mantenimiento, específicamente del planificador. Sin esta orden no se puede tener control de lo que se hace o no, ni obtener datos para la gestión del mantenimiento, ni supervisar el correcto estado en que queda la máquina, y por supuesto, el mantenedor no sabrá con certeza qué actividades corresponde realizar. </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sp>
        <p:nvSpPr>
          <p:cNvPr id="293" name="Google Shape;293;p16"/>
          <p:cNvSpPr/>
          <p:nvPr/>
        </p:nvSpPr>
        <p:spPr>
          <a:xfrm>
            <a:off x="7063732" y="6217664"/>
            <a:ext cx="4306538" cy="40011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1000" dirty="0">
                <a:solidFill>
                  <a:schemeClr val="dk1"/>
                </a:solidFill>
                <a:latin typeface="Calibri"/>
                <a:ea typeface="Calibri"/>
                <a:cs typeface="Calibri"/>
                <a:sym typeface="Calibri"/>
              </a:rPr>
              <a:t>Fuente: </a:t>
            </a:r>
            <a:endParaRPr dirty="0"/>
          </a:p>
          <a:p>
            <a:pPr marL="0" marR="0" lvl="0" indent="0" algn="ctr" rtl="0">
              <a:spcBef>
                <a:spcPts val="0"/>
              </a:spcBef>
              <a:spcAft>
                <a:spcPts val="0"/>
              </a:spcAft>
              <a:buNone/>
            </a:pPr>
            <a:r>
              <a:rPr lang="es-CL" sz="1000" dirty="0">
                <a:solidFill>
                  <a:schemeClr val="dk1"/>
                </a:solidFill>
                <a:latin typeface="Calibri"/>
                <a:ea typeface="Calibri"/>
                <a:cs typeface="Calibri"/>
                <a:sym typeface="Calibri"/>
              </a:rPr>
              <a:t>https://www.facebook.com/teemonopoly.maintenancetechnician</a:t>
            </a:r>
            <a:endParaRPr dirty="0"/>
          </a:p>
        </p:txBody>
      </p:sp>
      <p:pic>
        <p:nvPicPr>
          <p:cNvPr id="294" name="Google Shape;294;p16" descr="https://scontent.fpzs1-1.fna.fbcdn.net/v/t1.0-9/37032510_1740916976024079_7229094382018756608_n.jpg?_nc_cat=104&amp;ccb=2&amp;_nc_sid=09cbfe&amp;_nc_ohc=OvCg67AYRacAX-i_arH&amp;_nc_ht=scontent.fpzs1-1.fna&amp;oh=5dd6508b55629df7cd42ec58efdb11d2&amp;oe=5FF6A505"/>
          <p:cNvPicPr preferRelativeResize="0"/>
          <p:nvPr/>
        </p:nvPicPr>
        <p:blipFill rotWithShape="1">
          <a:blip r:embed="rId4">
            <a:alphaModFix/>
          </a:blip>
          <a:srcRect/>
          <a:stretch/>
        </p:blipFill>
        <p:spPr>
          <a:xfrm>
            <a:off x="7270377" y="2159824"/>
            <a:ext cx="3893248" cy="3893248"/>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pic>
        <p:nvPicPr>
          <p:cNvPr id="299" name="Google Shape;299;p17"/>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00" name="Google Shape;300;p17"/>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01" name="Google Shape;301;p17"/>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ORDEN DE</a:t>
            </a:r>
            <a:br>
              <a:rPr lang="es-CL" dirty="0"/>
            </a:br>
            <a:r>
              <a:rPr lang="es-CL" dirty="0">
                <a:solidFill>
                  <a:srgbClr val="88354D"/>
                </a:solidFill>
              </a:rPr>
              <a:t>TRABAJO (O.T)</a:t>
            </a:r>
            <a:endParaRPr dirty="0">
              <a:solidFill>
                <a:srgbClr val="88354D"/>
              </a:solidFill>
            </a:endParaRPr>
          </a:p>
        </p:txBody>
      </p:sp>
      <p:sp>
        <p:nvSpPr>
          <p:cNvPr id="302" name="Google Shape;302;p17"/>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pic>
        <p:nvPicPr>
          <p:cNvPr id="303" name="Google Shape;303;p17" descr="https://lh6.googleusercontent.com/-2ukY4--eMDHIXf2yxsyB6NvuRfg-SzIKQ_idbXzcF_Vz0W1aV8h3CeHyGjT5i506927Re92iT8zqXyD7JDtHLG7RfJqRlZabGLq5NPIjrN_rvLmE-v1FxdnPsjwT35lN8Xoae2vpH5vfFiFOg"/>
          <p:cNvPicPr preferRelativeResize="0"/>
          <p:nvPr/>
        </p:nvPicPr>
        <p:blipFill rotWithShape="1">
          <a:blip r:embed="rId4">
            <a:alphaModFix/>
          </a:blip>
          <a:srcRect/>
          <a:stretch/>
        </p:blipFill>
        <p:spPr>
          <a:xfrm>
            <a:off x="3967315" y="495555"/>
            <a:ext cx="7787149" cy="5418548"/>
          </a:xfrm>
          <a:prstGeom prst="rect">
            <a:avLst/>
          </a:prstGeom>
          <a:noFill/>
          <a:ln>
            <a:noFill/>
          </a:ln>
        </p:spPr>
      </p:pic>
      <p:sp>
        <p:nvSpPr>
          <p:cNvPr id="304" name="Google Shape;304;p17"/>
          <p:cNvSpPr txBox="1"/>
          <p:nvPr/>
        </p:nvSpPr>
        <p:spPr>
          <a:xfrm>
            <a:off x="10143270" y="6465290"/>
            <a:ext cx="1962912"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000" dirty="0">
                <a:solidFill>
                  <a:schemeClr val="dk1"/>
                </a:solidFill>
                <a:latin typeface="Calibri"/>
                <a:ea typeface="Calibri"/>
                <a:cs typeface="Calibri"/>
                <a:sym typeface="Calibri"/>
              </a:rPr>
              <a:t>Fuente: Elaboración propia</a:t>
            </a: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pic>
        <p:nvPicPr>
          <p:cNvPr id="309" name="Google Shape;309;p18"/>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10" name="Google Shape;310;p18"/>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11" name="Google Shape;311;p18"/>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ORDEN DE</a:t>
            </a:r>
            <a:br>
              <a:rPr lang="es-CL" dirty="0"/>
            </a:br>
            <a:r>
              <a:rPr lang="es-CL" dirty="0">
                <a:solidFill>
                  <a:srgbClr val="88354D"/>
                </a:solidFill>
              </a:rPr>
              <a:t>TRABAJO (O.T)</a:t>
            </a:r>
            <a:endParaRPr dirty="0">
              <a:solidFill>
                <a:srgbClr val="88354D"/>
              </a:solidFill>
            </a:endParaRPr>
          </a:p>
        </p:txBody>
      </p:sp>
      <p:sp>
        <p:nvSpPr>
          <p:cNvPr id="312" name="Google Shape;312;p18"/>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13" name="Google Shape;313;p18"/>
          <p:cNvSpPr txBox="1"/>
          <p:nvPr/>
        </p:nvSpPr>
        <p:spPr>
          <a:xfrm>
            <a:off x="0" y="2159824"/>
            <a:ext cx="4465468"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just" rtl="0">
              <a:spcBef>
                <a:spcPts val="0"/>
              </a:spcBef>
              <a:spcAft>
                <a:spcPts val="0"/>
              </a:spcAft>
              <a:buClr>
                <a:schemeClr val="lt1"/>
              </a:buClr>
              <a:buSzPts val="2400"/>
              <a:buFont typeface="Calibri"/>
              <a:buNone/>
            </a:pPr>
            <a:r>
              <a:rPr lang="es-CL" sz="2400" dirty="0">
                <a:solidFill>
                  <a:schemeClr val="lt1"/>
                </a:solidFill>
                <a:latin typeface="Calibri"/>
                <a:ea typeface="Calibri"/>
                <a:cs typeface="Calibri"/>
                <a:sym typeface="Calibri"/>
              </a:rPr>
              <a:t>Documento escrito o digital entregado al mantenedor que contiene todas las actividades a realizar en la máquina dentro de un tiempo estimado.</a:t>
            </a:r>
            <a:endParaRPr dirty="0"/>
          </a:p>
          <a:p>
            <a:pPr marL="0" marR="0" lvl="0" indent="0" algn="just" rtl="0">
              <a:spcBef>
                <a:spcPts val="0"/>
              </a:spcBef>
              <a:spcAft>
                <a:spcPts val="0"/>
              </a:spcAft>
              <a:buClr>
                <a:schemeClr val="dk1"/>
              </a:buClr>
              <a:buSzPts val="2400"/>
              <a:buFont typeface="Calibri"/>
              <a:buNone/>
            </a:pPr>
            <a:endParaRPr sz="2400" dirty="0">
              <a:solidFill>
                <a:schemeClr val="lt1"/>
              </a:solidFill>
              <a:latin typeface="Calibri"/>
              <a:ea typeface="Calibri"/>
              <a:cs typeface="Calibri"/>
              <a:sym typeface="Calibri"/>
            </a:endParaRPr>
          </a:p>
          <a:p>
            <a:pPr marL="0" marR="0" lvl="0" indent="0" algn="just" rtl="0">
              <a:spcBef>
                <a:spcPts val="0"/>
              </a:spcBef>
              <a:spcAft>
                <a:spcPts val="0"/>
              </a:spcAft>
              <a:buClr>
                <a:schemeClr val="lt1"/>
              </a:buClr>
              <a:buSzPts val="3600"/>
              <a:buFont typeface="Calibri"/>
              <a:buNone/>
            </a:pPr>
            <a:r>
              <a:rPr lang="es-CL" sz="3600" dirty="0">
                <a:solidFill>
                  <a:schemeClr val="lt1"/>
                </a:solidFill>
                <a:latin typeface="Calibri"/>
                <a:ea typeface="Calibri"/>
                <a:cs typeface="Calibri"/>
                <a:sym typeface="Calibri"/>
              </a:rPr>
              <a:t>Una O.T. permite:</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sp>
        <p:nvSpPr>
          <p:cNvPr id="314" name="Google Shape;314;p18"/>
          <p:cNvSpPr txBox="1"/>
          <p:nvPr/>
        </p:nvSpPr>
        <p:spPr>
          <a:xfrm>
            <a:off x="4768418" y="1750069"/>
            <a:ext cx="6948996" cy="4708981"/>
          </a:xfrm>
          <a:prstGeom prst="rect">
            <a:avLst/>
          </a:prstGeom>
          <a:noFill/>
          <a:ln>
            <a:noFill/>
          </a:ln>
        </p:spPr>
        <p:txBody>
          <a:bodyPr spcFirstLastPara="1" wrap="square" lIns="91425" tIns="45700" rIns="91425" bIns="45700" anchor="t" anchorCtr="0">
            <a:spAutoFit/>
          </a:bodyPr>
          <a:lstStyle/>
          <a:p>
            <a:pPr marL="514350" marR="0" lvl="0" indent="-514350" algn="just" rtl="0">
              <a:spcBef>
                <a:spcPts val="0"/>
              </a:spcBef>
              <a:spcAft>
                <a:spcPts val="0"/>
              </a:spcAft>
              <a:buClr>
                <a:srgbClr val="88354D"/>
              </a:buClr>
              <a:buSzPts val="2000"/>
              <a:buFont typeface="Calibri"/>
              <a:buAutoNum type="arabicPeriod"/>
            </a:pPr>
            <a:r>
              <a:rPr lang="es-CL" sz="2000" dirty="0">
                <a:solidFill>
                  <a:schemeClr val="dk1"/>
                </a:solidFill>
                <a:latin typeface="Calibri"/>
                <a:ea typeface="Calibri"/>
                <a:cs typeface="Calibri"/>
                <a:sym typeface="Calibri"/>
              </a:rPr>
              <a:t>Generar un historial del equipo gracias al registro.</a:t>
            </a:r>
            <a:endParaRPr dirty="0"/>
          </a:p>
          <a:p>
            <a:pPr marL="514350" marR="0" lvl="0" indent="-514350" algn="just" rtl="0">
              <a:spcBef>
                <a:spcPts val="0"/>
              </a:spcBef>
              <a:spcAft>
                <a:spcPts val="0"/>
              </a:spcAft>
              <a:buClr>
                <a:srgbClr val="88354D"/>
              </a:buClr>
              <a:buSzPts val="2000"/>
              <a:buFont typeface="Calibri"/>
              <a:buAutoNum type="arabicPeriod"/>
            </a:pPr>
            <a:r>
              <a:rPr lang="es-CL" sz="2000" dirty="0">
                <a:solidFill>
                  <a:schemeClr val="dk1"/>
                </a:solidFill>
                <a:latin typeface="Calibri"/>
                <a:ea typeface="Calibri"/>
                <a:cs typeface="Calibri"/>
                <a:sym typeface="Calibri"/>
              </a:rPr>
              <a:t>Generar reportes que permiten el análisis oportuno de las reparaciones realizadas.</a:t>
            </a:r>
            <a:endParaRPr dirty="0"/>
          </a:p>
          <a:p>
            <a:pPr marL="514350" marR="0" lvl="0" indent="-514350" algn="just" rtl="0">
              <a:spcBef>
                <a:spcPts val="0"/>
              </a:spcBef>
              <a:spcAft>
                <a:spcPts val="0"/>
              </a:spcAft>
              <a:buClr>
                <a:srgbClr val="88354D"/>
              </a:buClr>
              <a:buSzPts val="2000"/>
              <a:buFont typeface="Calibri"/>
              <a:buAutoNum type="arabicPeriod"/>
            </a:pPr>
            <a:r>
              <a:rPr lang="es-CL" sz="2000" dirty="0">
                <a:solidFill>
                  <a:schemeClr val="dk1"/>
                </a:solidFill>
                <a:latin typeface="Calibri"/>
                <a:ea typeface="Calibri"/>
                <a:cs typeface="Calibri"/>
                <a:sym typeface="Calibri"/>
              </a:rPr>
              <a:t>Registrar los componentes de las reparaciones, fechas y especialistas.</a:t>
            </a:r>
            <a:endParaRPr dirty="0"/>
          </a:p>
          <a:p>
            <a:pPr marL="514350" marR="0" lvl="0" indent="-514350" algn="just" rtl="0">
              <a:spcBef>
                <a:spcPts val="0"/>
              </a:spcBef>
              <a:spcAft>
                <a:spcPts val="0"/>
              </a:spcAft>
              <a:buClr>
                <a:srgbClr val="88354D"/>
              </a:buClr>
              <a:buSzPts val="2000"/>
              <a:buFont typeface="Calibri"/>
              <a:buAutoNum type="arabicPeriod"/>
            </a:pPr>
            <a:r>
              <a:rPr lang="es-CL" sz="2000" dirty="0">
                <a:solidFill>
                  <a:schemeClr val="dk1"/>
                </a:solidFill>
                <a:latin typeface="Calibri"/>
                <a:ea typeface="Calibri"/>
                <a:cs typeface="Calibri"/>
                <a:sym typeface="Calibri"/>
              </a:rPr>
              <a:t>Reunir costos de reparación de mantenimiento.</a:t>
            </a:r>
            <a:endParaRPr dirty="0"/>
          </a:p>
          <a:p>
            <a:pPr marL="514350" marR="0" lvl="0" indent="-514350" algn="just" rtl="0">
              <a:spcBef>
                <a:spcPts val="0"/>
              </a:spcBef>
              <a:spcAft>
                <a:spcPts val="0"/>
              </a:spcAft>
              <a:buClr>
                <a:srgbClr val="88354D"/>
              </a:buClr>
              <a:buSzPts val="2000"/>
              <a:buFont typeface="Calibri"/>
              <a:buAutoNum type="arabicPeriod"/>
            </a:pPr>
            <a:r>
              <a:rPr lang="es-CL" sz="2000" dirty="0">
                <a:solidFill>
                  <a:schemeClr val="dk1"/>
                </a:solidFill>
                <a:latin typeface="Calibri"/>
                <a:ea typeface="Calibri"/>
                <a:cs typeface="Calibri"/>
                <a:sym typeface="Calibri"/>
              </a:rPr>
              <a:t>Administrar el mantenimiento mediante clasificaciones que hacen más fácil su análisis </a:t>
            </a:r>
            <a:r>
              <a:rPr lang="es-CL" sz="2000" b="1" dirty="0">
                <a:solidFill>
                  <a:srgbClr val="88354D"/>
                </a:solidFill>
                <a:latin typeface="Calibri"/>
                <a:ea typeface="Calibri"/>
                <a:cs typeface="Calibri"/>
                <a:sym typeface="Calibri"/>
              </a:rPr>
              <a:t>(correctivo, preventivo, predictivo)</a:t>
            </a:r>
            <a:r>
              <a:rPr lang="es-CL" sz="2000" b="1" dirty="0">
                <a:solidFill>
                  <a:schemeClr val="dk1"/>
                </a:solidFill>
                <a:latin typeface="Calibri"/>
                <a:ea typeface="Calibri"/>
                <a:cs typeface="Calibri"/>
                <a:sym typeface="Calibri"/>
              </a:rPr>
              <a:t>.</a:t>
            </a:r>
            <a:endParaRPr dirty="0"/>
          </a:p>
          <a:p>
            <a:pPr marL="514350" marR="0" lvl="0" indent="-514350" algn="just" rtl="0">
              <a:spcBef>
                <a:spcPts val="0"/>
              </a:spcBef>
              <a:spcAft>
                <a:spcPts val="0"/>
              </a:spcAft>
              <a:buClr>
                <a:srgbClr val="88354D"/>
              </a:buClr>
              <a:buSzPts val="2000"/>
              <a:buFont typeface="Calibri"/>
              <a:buAutoNum type="arabicPeriod"/>
            </a:pPr>
            <a:r>
              <a:rPr lang="es-CL" sz="2000" dirty="0">
                <a:solidFill>
                  <a:schemeClr val="dk1"/>
                </a:solidFill>
                <a:latin typeface="Calibri"/>
                <a:ea typeface="Calibri"/>
                <a:cs typeface="Calibri"/>
                <a:sym typeface="Calibri"/>
              </a:rPr>
              <a:t>La planificación de los recursos necesarios </a:t>
            </a:r>
            <a:r>
              <a:rPr lang="es-CL" sz="2000" b="1" dirty="0">
                <a:solidFill>
                  <a:srgbClr val="88354D"/>
                </a:solidFill>
                <a:latin typeface="Calibri"/>
                <a:ea typeface="Calibri"/>
                <a:cs typeface="Calibri"/>
                <a:sym typeface="Calibri"/>
              </a:rPr>
              <a:t>(materiales o servicios) </a:t>
            </a:r>
            <a:r>
              <a:rPr lang="es-CL" sz="2000" dirty="0">
                <a:solidFill>
                  <a:schemeClr val="dk1"/>
                </a:solidFill>
                <a:latin typeface="Calibri"/>
                <a:ea typeface="Calibri"/>
                <a:cs typeface="Calibri"/>
                <a:sym typeface="Calibri"/>
              </a:rPr>
              <a:t>para llevar un equipo o edificio a condiciones de operación.</a:t>
            </a:r>
            <a:endParaRPr dirty="0"/>
          </a:p>
          <a:p>
            <a:pPr marL="514350" marR="0" lvl="0" indent="-514350" algn="just" rtl="0">
              <a:spcBef>
                <a:spcPts val="0"/>
              </a:spcBef>
              <a:spcAft>
                <a:spcPts val="0"/>
              </a:spcAft>
              <a:buClr>
                <a:srgbClr val="88354D"/>
              </a:buClr>
              <a:buSzPts val="2000"/>
              <a:buFont typeface="Calibri"/>
              <a:buAutoNum type="arabicPeriod"/>
            </a:pPr>
            <a:r>
              <a:rPr lang="es-CL" sz="2000" dirty="0">
                <a:solidFill>
                  <a:schemeClr val="dk1"/>
                </a:solidFill>
                <a:latin typeface="Calibri"/>
                <a:ea typeface="Calibri"/>
                <a:cs typeface="Calibri"/>
                <a:sym typeface="Calibri"/>
              </a:rPr>
              <a:t>Valorizar el trabajo de mantención mediante costos de repuestos, costos de horas hombre </a:t>
            </a:r>
            <a:r>
              <a:rPr lang="es-CL" sz="2000" b="1" dirty="0">
                <a:solidFill>
                  <a:srgbClr val="88354D"/>
                </a:solidFill>
                <a:latin typeface="Calibri"/>
                <a:ea typeface="Calibri"/>
                <a:cs typeface="Calibri"/>
                <a:sym typeface="Calibri"/>
              </a:rPr>
              <a:t>(HH) </a:t>
            </a:r>
            <a:r>
              <a:rPr lang="es-CL" sz="2000" dirty="0">
                <a:solidFill>
                  <a:schemeClr val="dk1"/>
                </a:solidFill>
                <a:latin typeface="Calibri"/>
                <a:ea typeface="Calibri"/>
                <a:cs typeface="Calibri"/>
                <a:sym typeface="Calibri"/>
              </a:rPr>
              <a:t>involucradas y costos por pérdida de producción, etc. </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pic>
        <p:nvPicPr>
          <p:cNvPr id="319" name="Google Shape;319;p19"/>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20" name="Google Shape;320;p19"/>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21" name="Google Shape;321;p19"/>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PAUTA DE</a:t>
            </a:r>
            <a:br>
              <a:rPr lang="es-CL" dirty="0"/>
            </a:br>
            <a:r>
              <a:rPr lang="es-CL" dirty="0">
                <a:solidFill>
                  <a:srgbClr val="88354D"/>
                </a:solidFill>
              </a:rPr>
              <a:t>TRABAJO</a:t>
            </a:r>
            <a:endParaRPr dirty="0">
              <a:solidFill>
                <a:srgbClr val="88354D"/>
              </a:solidFill>
            </a:endParaRPr>
          </a:p>
        </p:txBody>
      </p:sp>
      <p:sp>
        <p:nvSpPr>
          <p:cNvPr id="322" name="Google Shape;322;p19"/>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323" name="Google Shape;323;p19"/>
          <p:cNvGrpSpPr/>
          <p:nvPr/>
        </p:nvGrpSpPr>
        <p:grpSpPr>
          <a:xfrm>
            <a:off x="403193" y="2263835"/>
            <a:ext cx="5460508" cy="4229040"/>
            <a:chOff x="-1818937" y="593"/>
            <a:chExt cx="5734966" cy="4229040"/>
          </a:xfrm>
        </p:grpSpPr>
        <p:sp>
          <p:nvSpPr>
            <p:cNvPr id="324" name="Google Shape;324;p19"/>
            <p:cNvSpPr/>
            <p:nvPr/>
          </p:nvSpPr>
          <p:spPr>
            <a:xfrm>
              <a:off x="0" y="593"/>
              <a:ext cx="3916029" cy="4229040"/>
            </a:xfrm>
            <a:prstGeom prst="rect">
              <a:avLst/>
            </a:prstGeom>
            <a:solidFill>
              <a:srgbClr val="88354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5" name="Google Shape;325;p19"/>
            <p:cNvSpPr txBox="1"/>
            <p:nvPr/>
          </p:nvSpPr>
          <p:spPr>
            <a:xfrm>
              <a:off x="-1818937" y="593"/>
              <a:ext cx="5734966" cy="4229040"/>
            </a:xfrm>
            <a:prstGeom prst="rect">
              <a:avLst/>
            </a:prstGeom>
            <a:solidFill>
              <a:srgbClr val="A5A5A5"/>
            </a:solidFill>
            <a:ln>
              <a:noFill/>
            </a:ln>
          </p:spPr>
          <p:txBody>
            <a:bodyPr spcFirstLastPara="1" wrap="square" lIns="247650" tIns="247650" rIns="247650" bIns="247650" anchor="ctr" anchorCtr="0">
              <a:noAutofit/>
            </a:bodyPr>
            <a:lstStyle/>
            <a:p>
              <a:pPr marL="0" marR="0" lvl="0" indent="0" algn="just" rtl="0">
                <a:spcBef>
                  <a:spcPts val="0"/>
                </a:spcBef>
                <a:spcAft>
                  <a:spcPts val="0"/>
                </a:spcAft>
                <a:buClr>
                  <a:schemeClr val="lt1"/>
                </a:buClr>
                <a:buSzPts val="2200"/>
                <a:buFont typeface="Calibri"/>
                <a:buNone/>
              </a:pPr>
              <a:r>
                <a:rPr lang="es-CL" sz="2200" dirty="0">
                  <a:solidFill>
                    <a:schemeClr val="lt1"/>
                  </a:solidFill>
                  <a:latin typeface="Calibri"/>
                  <a:ea typeface="Calibri"/>
                  <a:cs typeface="Calibri"/>
                  <a:sym typeface="Calibri"/>
                </a:rPr>
                <a:t>Una pauta de trabajo o pauta de mantenimiento, es un documento a disposición del mantenedor que proporciona información adicional a la que entrega una </a:t>
              </a:r>
              <a:r>
                <a:rPr lang="es-CL" sz="2200" b="1" dirty="0">
                  <a:solidFill>
                    <a:schemeClr val="lt1"/>
                  </a:solidFill>
                  <a:latin typeface="Calibri"/>
                  <a:ea typeface="Calibri"/>
                  <a:cs typeface="Calibri"/>
                  <a:sym typeface="Calibri"/>
                </a:rPr>
                <a:t>O.T.</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grpSp>
      <p:grpSp>
        <p:nvGrpSpPr>
          <p:cNvPr id="326" name="Google Shape;326;p19"/>
          <p:cNvGrpSpPr/>
          <p:nvPr/>
        </p:nvGrpSpPr>
        <p:grpSpPr>
          <a:xfrm>
            <a:off x="5937682" y="2263835"/>
            <a:ext cx="5780842" cy="4229040"/>
            <a:chOff x="0" y="593"/>
            <a:chExt cx="3916029" cy="4229040"/>
          </a:xfrm>
        </p:grpSpPr>
        <p:sp>
          <p:nvSpPr>
            <p:cNvPr id="327" name="Google Shape;327;p19"/>
            <p:cNvSpPr/>
            <p:nvPr/>
          </p:nvSpPr>
          <p:spPr>
            <a:xfrm>
              <a:off x="0" y="593"/>
              <a:ext cx="3916029" cy="4229040"/>
            </a:xfrm>
            <a:prstGeom prst="rect">
              <a:avLst/>
            </a:prstGeom>
            <a:solidFill>
              <a:srgbClr val="A5A5A5"/>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28" name="Google Shape;328;p19"/>
            <p:cNvSpPr txBox="1"/>
            <p:nvPr/>
          </p:nvSpPr>
          <p:spPr>
            <a:xfrm>
              <a:off x="0" y="593"/>
              <a:ext cx="3916029"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just" rtl="0">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a:p>
              <a:pPr marL="0" marR="0" lvl="0" indent="0" algn="just" rtl="0">
                <a:spcBef>
                  <a:spcPts val="0"/>
                </a:spcBef>
                <a:spcAft>
                  <a:spcPts val="0"/>
                </a:spcAft>
                <a:buClr>
                  <a:schemeClr val="lt1"/>
                </a:buClr>
                <a:buSzPts val="2200"/>
                <a:buFont typeface="Calibri"/>
                <a:buNone/>
              </a:pPr>
              <a:r>
                <a:rPr lang="es-CL" sz="2200" dirty="0">
                  <a:solidFill>
                    <a:schemeClr val="lt1"/>
                  </a:solidFill>
                  <a:latin typeface="Calibri"/>
                  <a:ea typeface="Calibri"/>
                  <a:cs typeface="Calibri"/>
                  <a:sym typeface="Calibri"/>
                </a:rPr>
                <a:t>La pauta de trabajo cobra </a:t>
              </a:r>
              <a:r>
                <a:rPr lang="es-CL" sz="2200" b="1" dirty="0">
                  <a:solidFill>
                    <a:schemeClr val="lt1"/>
                  </a:solidFill>
                  <a:latin typeface="Calibri"/>
                  <a:ea typeface="Calibri"/>
                  <a:cs typeface="Calibri"/>
                  <a:sym typeface="Calibri"/>
                </a:rPr>
                <a:t>vital importancia </a:t>
              </a:r>
              <a:r>
                <a:rPr lang="es-CL" sz="2200" dirty="0">
                  <a:solidFill>
                    <a:schemeClr val="lt1"/>
                  </a:solidFill>
                  <a:latin typeface="Calibri"/>
                  <a:ea typeface="Calibri"/>
                  <a:cs typeface="Calibri"/>
                  <a:sym typeface="Calibri"/>
                </a:rPr>
                <a:t>al ser un documento que permite tomar registro de los </a:t>
              </a:r>
              <a:r>
                <a:rPr lang="es-CL" sz="2200" b="1" dirty="0">
                  <a:solidFill>
                    <a:schemeClr val="lt1"/>
                  </a:solidFill>
                  <a:latin typeface="Calibri"/>
                  <a:ea typeface="Calibri"/>
                  <a:cs typeface="Calibri"/>
                  <a:sym typeface="Calibri"/>
                </a:rPr>
                <a:t>tiempos reales de mantención</a:t>
              </a:r>
              <a:r>
                <a:rPr lang="es-CL" sz="2200" dirty="0">
                  <a:solidFill>
                    <a:schemeClr val="lt1"/>
                  </a:solidFill>
                  <a:latin typeface="Calibri"/>
                  <a:ea typeface="Calibri"/>
                  <a:cs typeface="Calibri"/>
                  <a:sym typeface="Calibri"/>
                </a:rPr>
                <a:t>, además de incluir secciones dedicadas a la descripción de materiales necesarios para la ejecución de actividades, herramientas, repuestos, elementos de seguridad, consideraciones ambientales, entre otras. Asegura la correcta realización de las actividades y una estandarización de recursos y control de tiempos de mantenimiento.</a:t>
              </a:r>
              <a:endParaRPr dirty="0"/>
            </a:p>
            <a:p>
              <a:pPr marL="0" marR="0" lvl="0" indent="0" algn="ctr" rtl="0">
                <a:lnSpc>
                  <a:spcPct val="90000"/>
                </a:lnSpc>
                <a:spcBef>
                  <a:spcPts val="0"/>
                </a:spcBef>
                <a:spcAft>
                  <a:spcPts val="0"/>
                </a:spcAft>
                <a:buClr>
                  <a:schemeClr val="dk1"/>
                </a:buClr>
                <a:buSzPts val="2000"/>
                <a:buFont typeface="Calibri"/>
                <a:buNone/>
              </a:pPr>
              <a:endParaRPr sz="2000" dirty="0">
                <a:solidFill>
                  <a:srgbClr val="A5A5A5"/>
                </a:solidFill>
                <a:latin typeface="Calibri"/>
                <a:ea typeface="Calibri"/>
                <a:cs typeface="Calibri"/>
                <a:sym typeface="Calibri"/>
              </a:endParaRP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pic>
        <p:nvPicPr>
          <p:cNvPr id="333" name="Google Shape;333;p20"/>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34" name="Google Shape;334;p20"/>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35" name="Google Shape;335;p20"/>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EJEMPLO DE</a:t>
            </a:r>
            <a:br>
              <a:rPr lang="es-CL" dirty="0"/>
            </a:br>
            <a:r>
              <a:rPr lang="es-CL" dirty="0">
                <a:solidFill>
                  <a:srgbClr val="88354D"/>
                </a:solidFill>
              </a:rPr>
              <a:t>PAUTA DE TRABAJO</a:t>
            </a:r>
            <a:endParaRPr dirty="0">
              <a:solidFill>
                <a:srgbClr val="88354D"/>
              </a:solidFill>
            </a:endParaRPr>
          </a:p>
        </p:txBody>
      </p:sp>
      <p:sp>
        <p:nvSpPr>
          <p:cNvPr id="336" name="Google Shape;336;p20"/>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pic>
        <p:nvPicPr>
          <p:cNvPr id="337" name="Google Shape;337;p20" descr="https://lh6.googleusercontent.com/sdwQYN6vIXaZvNy4wW7fn4e4sb1mxsB_xRwy8D700-pwYoONpfrpDQh8cQZiVkc3Yp_YcRWBR6q8AjeR936hd4YHzSz8yAvN67ZpzAoEczbD6tIJNLlWNbOpqCiyJw"/>
          <p:cNvPicPr preferRelativeResize="0"/>
          <p:nvPr/>
        </p:nvPicPr>
        <p:blipFill rotWithShape="1">
          <a:blip r:embed="rId4">
            <a:alphaModFix/>
          </a:blip>
          <a:srcRect/>
          <a:stretch/>
        </p:blipFill>
        <p:spPr>
          <a:xfrm>
            <a:off x="380339" y="1659228"/>
            <a:ext cx="5760000" cy="5031596"/>
          </a:xfrm>
          <a:prstGeom prst="rect">
            <a:avLst/>
          </a:prstGeom>
          <a:noFill/>
          <a:ln>
            <a:noFill/>
          </a:ln>
        </p:spPr>
      </p:pic>
      <p:pic>
        <p:nvPicPr>
          <p:cNvPr id="338" name="Google Shape;338;p20" descr="https://lh3.googleusercontent.com/23r21adayPT06yVaSSnoyJg7lCdQxqONn9_yPO69KU9WaRPegAcp566vfwGuE3yDiASWIWHzggAO_ZFRbn4KC65b5s1jknLcbKt7NbyTmXFyQg5aT4ft1hgwcH98Bg"/>
          <p:cNvPicPr preferRelativeResize="0"/>
          <p:nvPr/>
        </p:nvPicPr>
        <p:blipFill rotWithShape="1">
          <a:blip r:embed="rId5">
            <a:alphaModFix/>
          </a:blip>
          <a:srcRect/>
          <a:stretch/>
        </p:blipFill>
        <p:spPr>
          <a:xfrm>
            <a:off x="6200352" y="2895138"/>
            <a:ext cx="5760000" cy="2902413"/>
          </a:xfrm>
          <a:prstGeom prst="rect">
            <a:avLst/>
          </a:prstGeom>
          <a:noFill/>
          <a:ln>
            <a:noFill/>
          </a:ln>
        </p:spPr>
      </p:pic>
      <p:sp>
        <p:nvSpPr>
          <p:cNvPr id="339" name="Google Shape;339;p20"/>
          <p:cNvSpPr/>
          <p:nvPr/>
        </p:nvSpPr>
        <p:spPr>
          <a:xfrm>
            <a:off x="7632192" y="6444603"/>
            <a:ext cx="4328160"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000" dirty="0">
                <a:solidFill>
                  <a:schemeClr val="dk1"/>
                </a:solidFill>
                <a:latin typeface="Calibri"/>
                <a:ea typeface="Calibri"/>
                <a:cs typeface="Calibri"/>
                <a:sym typeface="Calibri"/>
              </a:rPr>
              <a:t>Fuente: Elaboración propia, adaptada de una pauta de trabajo real</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95" name="Google Shape;95;p2"/>
          <p:cNvSpPr/>
          <p:nvPr/>
        </p:nvSpPr>
        <p:spPr>
          <a:xfrm>
            <a:off x="1802163" y="97655"/>
            <a:ext cx="7830105" cy="905521"/>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96" name="Google Shape;96;p2"/>
          <p:cNvSpPr txBox="1">
            <a:spLocks noGrp="1"/>
          </p:cNvSpPr>
          <p:nvPr>
            <p:ph type="title"/>
          </p:nvPr>
        </p:nvSpPr>
        <p:spPr>
          <a:xfrm>
            <a:off x="1970842" y="297401"/>
            <a:ext cx="7403977" cy="506030"/>
          </a:xfrm>
          <a:prstGeom prst="rect">
            <a:avLst/>
          </a:prstGeom>
          <a:noFill/>
          <a:ln>
            <a:noFill/>
          </a:ln>
        </p:spPr>
        <p:txBody>
          <a:bodyPr spcFirstLastPara="1" wrap="square" lIns="91425" tIns="45700" rIns="91425" bIns="45700" anchor="ctr" anchorCtr="0">
            <a:noAutofit/>
          </a:bodyPr>
          <a:lstStyle/>
          <a:p>
            <a:pPr marL="0" lvl="0" indent="0" algn="r" rtl="0">
              <a:lnSpc>
                <a:spcPct val="90000"/>
              </a:lnSpc>
              <a:spcBef>
                <a:spcPts val="0"/>
              </a:spcBef>
              <a:spcAft>
                <a:spcPts val="0"/>
              </a:spcAft>
              <a:buClr>
                <a:schemeClr val="lt1"/>
              </a:buClr>
              <a:buSzPts val="3600"/>
              <a:buFont typeface="Calibri"/>
              <a:buNone/>
            </a:pPr>
            <a:r>
              <a:rPr lang="es-CL" sz="3600" dirty="0">
                <a:solidFill>
                  <a:schemeClr val="lt1"/>
                </a:solidFill>
              </a:rPr>
              <a:t>TEMAS</a:t>
            </a:r>
            <a:endParaRPr sz="3600" dirty="0">
              <a:solidFill>
                <a:schemeClr val="lt1"/>
              </a:solidFill>
            </a:endParaRPr>
          </a:p>
        </p:txBody>
      </p:sp>
      <p:sp>
        <p:nvSpPr>
          <p:cNvPr id="97" name="Google Shape;97;p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98" name="Google Shape;98;p2"/>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99" name="Google Shape;99;p2"/>
          <p:cNvSpPr/>
          <p:nvPr/>
        </p:nvSpPr>
        <p:spPr>
          <a:xfrm>
            <a:off x="265896" y="3310263"/>
            <a:ext cx="3244219" cy="2904104"/>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0" name="Google Shape;100;p2"/>
          <p:cNvSpPr txBox="1"/>
          <p:nvPr/>
        </p:nvSpPr>
        <p:spPr>
          <a:xfrm>
            <a:off x="343947" y="3430198"/>
            <a:ext cx="3141723" cy="2909531"/>
          </a:xfrm>
          <a:prstGeom prst="rect">
            <a:avLst/>
          </a:prstGeom>
          <a:noFill/>
          <a:ln>
            <a:noFill/>
          </a:ln>
        </p:spPr>
        <p:txBody>
          <a:bodyPr spcFirstLastPara="1" wrap="square" lIns="91425" tIns="45700" rIns="91425" bIns="45700" anchor="t" anchorCtr="0">
            <a:normAutofit/>
          </a:bodyPr>
          <a:lstStyle/>
          <a:p>
            <a:pPr marL="228600" marR="0" lvl="0" indent="-228600" algn="l" rtl="0">
              <a:lnSpc>
                <a:spcPct val="80000"/>
              </a:lnSpc>
              <a:spcBef>
                <a:spcPts val="0"/>
              </a:spcBef>
              <a:spcAft>
                <a:spcPts val="0"/>
              </a:spcAft>
              <a:buClr>
                <a:schemeClr val="lt1"/>
              </a:buClr>
              <a:buSzPts val="2000"/>
              <a:buFont typeface="Arial"/>
              <a:buChar char="•"/>
            </a:pPr>
            <a:r>
              <a:rPr lang="es-CL" sz="1800" b="0" i="0" u="none" strike="noStrike" cap="none" dirty="0">
                <a:solidFill>
                  <a:schemeClr val="lt1"/>
                </a:solidFill>
                <a:latin typeface="Calibri"/>
                <a:ea typeface="Calibri"/>
                <a:cs typeface="Calibri"/>
                <a:sym typeface="Calibri"/>
              </a:rPr>
              <a:t>¿Qué es mantenimiento?</a:t>
            </a:r>
            <a:endParaRPr sz="1800" dirty="0"/>
          </a:p>
          <a:p>
            <a:pPr marL="228600" marR="0" lvl="0" indent="-228600" algn="l" rtl="0">
              <a:lnSpc>
                <a:spcPct val="80000"/>
              </a:lnSpc>
              <a:spcBef>
                <a:spcPts val="0"/>
              </a:spcBef>
              <a:spcAft>
                <a:spcPts val="0"/>
              </a:spcAft>
              <a:buClr>
                <a:schemeClr val="lt1"/>
              </a:buClr>
              <a:buSzPts val="2000"/>
              <a:buFont typeface="Arial"/>
              <a:buChar char="•"/>
            </a:pPr>
            <a:r>
              <a:rPr lang="es-CL" sz="1800" b="0" i="0" u="none" strike="noStrike" cap="none" dirty="0">
                <a:solidFill>
                  <a:schemeClr val="lt1"/>
                </a:solidFill>
                <a:latin typeface="Calibri"/>
                <a:ea typeface="Calibri"/>
                <a:cs typeface="Calibri"/>
                <a:sym typeface="Calibri"/>
              </a:rPr>
              <a:t>Tipos de mantenimiento.</a:t>
            </a:r>
            <a:endParaRPr sz="1800" dirty="0"/>
          </a:p>
          <a:p>
            <a:pPr marL="285750" lvl="0" indent="-285750">
              <a:buClr>
                <a:schemeClr val="lt1"/>
              </a:buClr>
              <a:buSzPts val="1800"/>
              <a:buFont typeface="Arial"/>
              <a:buChar char="•"/>
            </a:pPr>
            <a:r>
              <a:rPr lang="es-CL" sz="1800" b="0" i="0" u="none" strike="noStrike" cap="none" dirty="0">
                <a:solidFill>
                  <a:schemeClr val="lt1"/>
                </a:solidFill>
                <a:latin typeface="Calibri"/>
                <a:ea typeface="Calibri"/>
                <a:cs typeface="Calibri"/>
                <a:sym typeface="Calibri"/>
              </a:rPr>
              <a:t>Relación entre la producción y el mantenimiento.</a:t>
            </a:r>
            <a:r>
              <a:rPr lang="es-MX" sz="1800" dirty="0">
                <a:solidFill>
                  <a:schemeClr val="lt1"/>
                </a:solidFill>
                <a:latin typeface="Calibri"/>
                <a:ea typeface="Calibri"/>
                <a:cs typeface="Calibri"/>
                <a:sym typeface="Calibri"/>
              </a:rPr>
              <a:t> </a:t>
            </a:r>
          </a:p>
          <a:p>
            <a:pPr marL="285750" lvl="0" indent="-285750">
              <a:buClr>
                <a:schemeClr val="lt1"/>
              </a:buClr>
              <a:buSzPts val="1800"/>
              <a:buFont typeface="Arial"/>
              <a:buChar char="•"/>
            </a:pPr>
            <a:r>
              <a:rPr lang="es-MX" sz="1800" dirty="0">
                <a:solidFill>
                  <a:schemeClr val="lt1"/>
                </a:solidFill>
                <a:latin typeface="Calibri"/>
                <a:ea typeface="Calibri"/>
                <a:cs typeface="Calibri"/>
                <a:sym typeface="Calibri"/>
              </a:rPr>
              <a:t>¿Qué es el mantenimiento preventivo?</a:t>
            </a:r>
            <a:endParaRPr lang="es-MX" sz="1800" dirty="0"/>
          </a:p>
          <a:p>
            <a:pPr marL="285750" lvl="0" indent="-285750">
              <a:buClr>
                <a:schemeClr val="lt1"/>
              </a:buClr>
              <a:buSzPts val="1800"/>
              <a:buFont typeface="Arial"/>
              <a:buChar char="•"/>
            </a:pPr>
            <a:r>
              <a:rPr lang="es-MX" sz="1800" dirty="0">
                <a:solidFill>
                  <a:schemeClr val="lt1"/>
                </a:solidFill>
                <a:latin typeface="Calibri"/>
                <a:ea typeface="Calibri"/>
                <a:cs typeface="Calibri"/>
                <a:sym typeface="Calibri"/>
              </a:rPr>
              <a:t>Ventajas y desventajas del mantenimiento preventivo.</a:t>
            </a:r>
          </a:p>
          <a:p>
            <a:pPr marL="228600" marR="0" lvl="0" indent="-228600" algn="l" rtl="0">
              <a:lnSpc>
                <a:spcPct val="80000"/>
              </a:lnSpc>
              <a:spcBef>
                <a:spcPts val="0"/>
              </a:spcBef>
              <a:spcAft>
                <a:spcPts val="0"/>
              </a:spcAft>
              <a:buClr>
                <a:schemeClr val="lt1"/>
              </a:buClr>
              <a:buSzPts val="2000"/>
              <a:buFont typeface="Arial"/>
              <a:buChar char="•"/>
            </a:pPr>
            <a:endParaRPr sz="1800" dirty="0"/>
          </a:p>
        </p:txBody>
      </p:sp>
      <p:sp>
        <p:nvSpPr>
          <p:cNvPr id="102" name="Google Shape;102;p2"/>
          <p:cNvSpPr txBox="1"/>
          <p:nvPr/>
        </p:nvSpPr>
        <p:spPr>
          <a:xfrm>
            <a:off x="255846" y="1972947"/>
            <a:ext cx="2607900" cy="855600"/>
          </a:xfrm>
          <a:prstGeom prst="rect">
            <a:avLst/>
          </a:prstGeom>
          <a:noFill/>
          <a:ln>
            <a:noFill/>
          </a:ln>
        </p:spPr>
        <p:txBody>
          <a:bodyPr spcFirstLastPara="1" wrap="square" lIns="91425" tIns="45700" rIns="91425" bIns="45700" anchor="t" anchorCtr="0">
            <a:noAutofit/>
          </a:bodyPr>
          <a:lstStyle/>
          <a:p>
            <a:pPr marL="0" marR="0" lvl="0" indent="0" algn="ctr" rtl="0">
              <a:lnSpc>
                <a:spcPct val="110000"/>
              </a:lnSpc>
              <a:spcBef>
                <a:spcPts val="0"/>
              </a:spcBef>
              <a:spcAft>
                <a:spcPts val="0"/>
              </a:spcAft>
              <a:buClr>
                <a:schemeClr val="dk1"/>
              </a:buClr>
              <a:buSzPts val="1800"/>
              <a:buFont typeface="Calibri"/>
              <a:buNone/>
            </a:pPr>
            <a:r>
              <a:rPr lang="es-CL" sz="2800" b="1" dirty="0">
                <a:solidFill>
                  <a:schemeClr val="dk1"/>
                </a:solidFill>
                <a:latin typeface="Calibri"/>
                <a:ea typeface="Calibri"/>
                <a:cs typeface="Calibri"/>
                <a:sym typeface="Calibri"/>
              </a:rPr>
              <a:t>TEMA</a:t>
            </a:r>
            <a:r>
              <a:rPr lang="es-CL" sz="2800" b="1" i="0" u="none" strike="noStrike" cap="none" dirty="0">
                <a:solidFill>
                  <a:schemeClr val="dk1"/>
                </a:solidFill>
                <a:latin typeface="Calibri"/>
                <a:ea typeface="Calibri"/>
                <a:cs typeface="Calibri"/>
                <a:sym typeface="Calibri"/>
              </a:rPr>
              <a:t> N°1 </a:t>
            </a:r>
            <a:endParaRPr sz="1400" b="0" i="0" u="none" strike="noStrike" cap="none" dirty="0">
              <a:solidFill>
                <a:srgbClr val="000000"/>
              </a:solidFill>
              <a:latin typeface="Arial"/>
              <a:ea typeface="Arial"/>
              <a:cs typeface="Arial"/>
              <a:sym typeface="Arial"/>
            </a:endParaRPr>
          </a:p>
          <a:p>
            <a:pPr marL="0" marR="0" lvl="0" indent="0" algn="ctr" rtl="0">
              <a:lnSpc>
                <a:spcPct val="110000"/>
              </a:lnSpc>
              <a:spcBef>
                <a:spcPts val="0"/>
              </a:spcBef>
              <a:spcAft>
                <a:spcPts val="0"/>
              </a:spcAft>
              <a:buClr>
                <a:schemeClr val="dk1"/>
              </a:buClr>
              <a:buSzPts val="1800"/>
              <a:buFont typeface="Calibri"/>
              <a:buNone/>
            </a:pPr>
            <a:r>
              <a:rPr lang="es-CL" sz="1800" b="1" i="0" u="none" strike="noStrike" cap="none" dirty="0">
                <a:solidFill>
                  <a:schemeClr val="dk1"/>
                </a:solidFill>
                <a:latin typeface="Calibri"/>
                <a:ea typeface="Calibri"/>
                <a:cs typeface="Calibri"/>
                <a:sym typeface="Calibri"/>
              </a:rPr>
              <a:t>MANTENIMIENTO PREVENTIVO</a:t>
            </a:r>
            <a:endParaRPr sz="1400" b="0" i="0" u="none" strike="noStrike" cap="none" dirty="0">
              <a:solidFill>
                <a:srgbClr val="000000"/>
              </a:solidFill>
              <a:latin typeface="Arial"/>
              <a:ea typeface="Arial"/>
              <a:cs typeface="Arial"/>
              <a:sym typeface="Arial"/>
            </a:endParaRPr>
          </a:p>
        </p:txBody>
      </p:sp>
      <p:sp>
        <p:nvSpPr>
          <p:cNvPr id="104" name="Google Shape;104;p2"/>
          <p:cNvSpPr/>
          <p:nvPr/>
        </p:nvSpPr>
        <p:spPr>
          <a:xfrm>
            <a:off x="4433774" y="3304837"/>
            <a:ext cx="3018790" cy="2909531"/>
          </a:xfrm>
          <a:prstGeom prst="rect">
            <a:avLst/>
          </a:prstGeom>
          <a:solidFill>
            <a:srgbClr val="88354D"/>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a:p>
            <a:pPr marL="285750" marR="0" lvl="0" indent="-285750" algn="l" rtl="0">
              <a:lnSpc>
                <a:spcPct val="100000"/>
              </a:lnSpc>
              <a:spcBef>
                <a:spcPts val="0"/>
              </a:spcBef>
              <a:spcAft>
                <a:spcPts val="0"/>
              </a:spcAft>
              <a:buClr>
                <a:schemeClr val="lt1"/>
              </a:buClr>
              <a:buSzPts val="1800"/>
              <a:buFont typeface="Arial"/>
              <a:buChar char="•"/>
            </a:pPr>
            <a:r>
              <a:rPr lang="es-CL" sz="1800" b="0" i="0" u="none" strike="noStrike" cap="none" dirty="0">
                <a:solidFill>
                  <a:schemeClr val="lt1"/>
                </a:solidFill>
                <a:latin typeface="Calibri"/>
                <a:ea typeface="Calibri"/>
                <a:cs typeface="Calibri"/>
                <a:sym typeface="Calibri"/>
              </a:rPr>
              <a:t>Ciclo de mantenimiento preventivo.</a:t>
            </a:r>
            <a:endParaRPr dirty="0"/>
          </a:p>
          <a:p>
            <a:pPr marL="285750" marR="0" lvl="0" indent="-285750" algn="l" rtl="0">
              <a:lnSpc>
                <a:spcPct val="100000"/>
              </a:lnSpc>
              <a:spcBef>
                <a:spcPts val="0"/>
              </a:spcBef>
              <a:spcAft>
                <a:spcPts val="0"/>
              </a:spcAft>
              <a:buClr>
                <a:schemeClr val="lt1"/>
              </a:buClr>
              <a:buSzPts val="1800"/>
              <a:buFont typeface="Arial"/>
              <a:buChar char="•"/>
            </a:pPr>
            <a:r>
              <a:rPr lang="es-CL" sz="1800" b="0" i="0" u="none" strike="noStrike" cap="none" dirty="0">
                <a:solidFill>
                  <a:schemeClr val="lt1"/>
                </a:solidFill>
                <a:latin typeface="Calibri"/>
                <a:ea typeface="Calibri"/>
                <a:cs typeface="Calibri"/>
                <a:sym typeface="Calibri"/>
              </a:rPr>
              <a:t>Plan de mantenimiento preventivo.</a:t>
            </a:r>
            <a:endParaRPr dirty="0"/>
          </a:p>
          <a:p>
            <a:pPr marL="285750" marR="0" lvl="0" indent="-285750" algn="l" rtl="0">
              <a:lnSpc>
                <a:spcPct val="100000"/>
              </a:lnSpc>
              <a:spcBef>
                <a:spcPts val="0"/>
              </a:spcBef>
              <a:spcAft>
                <a:spcPts val="0"/>
              </a:spcAft>
              <a:buClr>
                <a:schemeClr val="lt1"/>
              </a:buClr>
              <a:buSzPts val="1800"/>
              <a:buFont typeface="Arial"/>
              <a:buChar char="•"/>
            </a:pPr>
            <a:r>
              <a:rPr lang="es-CL" sz="1800" b="0" i="0" u="none" strike="noStrike" cap="none" dirty="0">
                <a:solidFill>
                  <a:schemeClr val="lt1"/>
                </a:solidFill>
                <a:latin typeface="Calibri"/>
                <a:ea typeface="Calibri"/>
                <a:cs typeface="Calibri"/>
                <a:sym typeface="Calibri"/>
              </a:rPr>
              <a:t>Ejecución de mantenimiento.</a:t>
            </a:r>
            <a:endParaRPr dirty="0"/>
          </a:p>
          <a:p>
            <a:pPr marL="285750" marR="0" lvl="0" indent="-285750" algn="l" rtl="0">
              <a:lnSpc>
                <a:spcPct val="100000"/>
              </a:lnSpc>
              <a:spcBef>
                <a:spcPts val="0"/>
              </a:spcBef>
              <a:spcAft>
                <a:spcPts val="0"/>
              </a:spcAft>
              <a:buClr>
                <a:schemeClr val="lt1"/>
              </a:buClr>
              <a:buSzPts val="1800"/>
              <a:buFont typeface="Arial"/>
              <a:buChar char="•"/>
            </a:pPr>
            <a:r>
              <a:rPr lang="es-CL" sz="1800" b="0" i="0" u="none" strike="noStrike" cap="none" dirty="0">
                <a:solidFill>
                  <a:schemeClr val="lt1"/>
                </a:solidFill>
                <a:latin typeface="Calibri"/>
                <a:ea typeface="Calibri"/>
                <a:cs typeface="Calibri"/>
                <a:sym typeface="Calibri"/>
              </a:rPr>
              <a:t>Orden de trabajo (O.T).</a:t>
            </a:r>
            <a:endParaRPr dirty="0"/>
          </a:p>
          <a:p>
            <a:pPr marL="285750" marR="0" lvl="0" indent="-285750" algn="l" rtl="0">
              <a:lnSpc>
                <a:spcPct val="100000"/>
              </a:lnSpc>
              <a:spcBef>
                <a:spcPts val="0"/>
              </a:spcBef>
              <a:spcAft>
                <a:spcPts val="0"/>
              </a:spcAft>
              <a:buClr>
                <a:schemeClr val="lt1"/>
              </a:buClr>
              <a:buSzPts val="1800"/>
              <a:buFont typeface="Arial"/>
              <a:buChar char="•"/>
            </a:pPr>
            <a:r>
              <a:rPr lang="es-CL" sz="1800" b="0" i="0" u="none" strike="noStrike" cap="none" dirty="0">
                <a:solidFill>
                  <a:schemeClr val="lt1"/>
                </a:solidFill>
                <a:latin typeface="Calibri"/>
                <a:ea typeface="Calibri"/>
                <a:cs typeface="Calibri"/>
                <a:sym typeface="Calibri"/>
              </a:rPr>
              <a:t>Pauta de trabajo.</a:t>
            </a:r>
            <a:endParaRPr dirty="0"/>
          </a:p>
          <a:p>
            <a:pPr marL="285750" marR="0" lvl="0" indent="-285750" algn="l" rtl="0">
              <a:lnSpc>
                <a:spcPct val="100000"/>
              </a:lnSpc>
              <a:spcBef>
                <a:spcPts val="0"/>
              </a:spcBef>
              <a:spcAft>
                <a:spcPts val="0"/>
              </a:spcAft>
              <a:buClr>
                <a:schemeClr val="lt1"/>
              </a:buClr>
              <a:buSzPts val="1800"/>
              <a:buFont typeface="Arial"/>
              <a:buChar char="•"/>
            </a:pPr>
            <a:r>
              <a:rPr lang="es-CL" sz="1800" b="0" i="0" u="none" strike="noStrike" cap="none" dirty="0">
                <a:solidFill>
                  <a:schemeClr val="lt1"/>
                </a:solidFill>
                <a:latin typeface="Calibri"/>
                <a:ea typeface="Calibri"/>
                <a:cs typeface="Calibri"/>
                <a:sym typeface="Calibri"/>
              </a:rPr>
              <a:t>Reporte</a:t>
            </a:r>
            <a:endParaRPr sz="1800" b="0" i="0" u="none" strike="noStrike" cap="none" dirty="0">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5" name="Google Shape;105;p2"/>
          <p:cNvSpPr/>
          <p:nvPr/>
        </p:nvSpPr>
        <p:spPr>
          <a:xfrm>
            <a:off x="8383581" y="3304837"/>
            <a:ext cx="2713126" cy="2909529"/>
          </a:xfrm>
          <a:prstGeom prst="rect">
            <a:avLst/>
          </a:prstGeom>
          <a:solidFill>
            <a:srgbClr val="88354D"/>
          </a:solidFill>
          <a:ln>
            <a:noFill/>
          </a:ln>
        </p:spPr>
        <p:txBody>
          <a:bodyPr spcFirstLastPara="1" wrap="square" lIns="91425" tIns="45700" rIns="91425" bIns="45700" anchor="ctr" anchorCtr="0">
            <a:noAutofit/>
          </a:bodyPr>
          <a:lstStyle/>
          <a:p>
            <a:pPr marL="285750" marR="0" lvl="0" indent="-285750" algn="l" rtl="0">
              <a:lnSpc>
                <a:spcPct val="100000"/>
              </a:lnSpc>
              <a:spcBef>
                <a:spcPts val="0"/>
              </a:spcBef>
              <a:spcAft>
                <a:spcPts val="0"/>
              </a:spcAft>
              <a:buClr>
                <a:schemeClr val="lt1"/>
              </a:buClr>
              <a:buSzPts val="1800"/>
              <a:buFont typeface="Arial"/>
              <a:buChar char="•"/>
            </a:pPr>
            <a:r>
              <a:rPr lang="es-CL" sz="1800" b="0" i="0" u="none" strike="noStrike" cap="none" dirty="0">
                <a:solidFill>
                  <a:schemeClr val="lt1"/>
                </a:solidFill>
                <a:latin typeface="Calibri"/>
                <a:ea typeface="Calibri"/>
                <a:cs typeface="Calibri"/>
                <a:sym typeface="Calibri"/>
              </a:rPr>
              <a:t>Indicadores de mantenimiento.</a:t>
            </a:r>
            <a:endParaRPr dirty="0"/>
          </a:p>
          <a:p>
            <a:pPr marL="285750" marR="0" lvl="0" indent="-285750" algn="l" rtl="0">
              <a:lnSpc>
                <a:spcPct val="100000"/>
              </a:lnSpc>
              <a:spcBef>
                <a:spcPts val="0"/>
              </a:spcBef>
              <a:spcAft>
                <a:spcPts val="0"/>
              </a:spcAft>
              <a:buClr>
                <a:schemeClr val="lt1"/>
              </a:buClr>
              <a:buSzPts val="1800"/>
              <a:buFont typeface="Arial"/>
              <a:buChar char="•"/>
            </a:pPr>
            <a:r>
              <a:rPr lang="es-CL" sz="1800" b="0" i="0" u="none" strike="noStrike" cap="none" dirty="0">
                <a:solidFill>
                  <a:schemeClr val="lt1"/>
                </a:solidFill>
                <a:latin typeface="Calibri"/>
                <a:ea typeface="Calibri"/>
                <a:cs typeface="Calibri"/>
                <a:sym typeface="Calibri"/>
              </a:rPr>
              <a:t>Relación entre MTTR, MTTF y MTBF.</a:t>
            </a:r>
            <a:endParaRPr dirty="0"/>
          </a:p>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06" name="Google Shape;106;p2"/>
          <p:cNvSpPr txBox="1"/>
          <p:nvPr/>
        </p:nvSpPr>
        <p:spPr>
          <a:xfrm>
            <a:off x="4455247" y="1972947"/>
            <a:ext cx="2942485" cy="855600"/>
          </a:xfrm>
          <a:prstGeom prst="rect">
            <a:avLst/>
          </a:prstGeom>
          <a:noFill/>
          <a:ln>
            <a:noFill/>
          </a:ln>
        </p:spPr>
        <p:txBody>
          <a:bodyPr spcFirstLastPara="1" wrap="square" lIns="91425" tIns="45700" rIns="91425" bIns="45700" anchor="t" anchorCtr="0">
            <a:noAutofit/>
          </a:bodyPr>
          <a:lstStyle/>
          <a:p>
            <a:pPr marL="0" marR="0" lvl="0" indent="0" algn="ctr" rtl="0">
              <a:lnSpc>
                <a:spcPct val="110000"/>
              </a:lnSpc>
              <a:spcBef>
                <a:spcPts val="0"/>
              </a:spcBef>
              <a:spcAft>
                <a:spcPts val="0"/>
              </a:spcAft>
              <a:buClr>
                <a:schemeClr val="dk1"/>
              </a:buClr>
              <a:buSzPts val="1800"/>
              <a:buFont typeface="Calibri"/>
              <a:buNone/>
            </a:pPr>
            <a:r>
              <a:rPr lang="es-CL" sz="2800" b="1" dirty="0">
                <a:solidFill>
                  <a:schemeClr val="dk1"/>
                </a:solidFill>
                <a:latin typeface="Calibri"/>
                <a:ea typeface="Calibri"/>
                <a:cs typeface="Calibri"/>
                <a:sym typeface="Calibri"/>
              </a:rPr>
              <a:t>TEMA</a:t>
            </a:r>
            <a:r>
              <a:rPr lang="es-CL" sz="2800" b="1" i="0" u="none" strike="noStrike" cap="none" dirty="0">
                <a:solidFill>
                  <a:schemeClr val="dk1"/>
                </a:solidFill>
                <a:latin typeface="Calibri"/>
                <a:ea typeface="Calibri"/>
                <a:cs typeface="Calibri"/>
                <a:sym typeface="Calibri"/>
              </a:rPr>
              <a:t> N°3 </a:t>
            </a:r>
            <a:endParaRPr sz="1400" b="0" i="0" u="none" strike="noStrike" cap="none" dirty="0">
              <a:solidFill>
                <a:srgbClr val="000000"/>
              </a:solidFill>
              <a:latin typeface="Arial"/>
              <a:ea typeface="Arial"/>
              <a:cs typeface="Arial"/>
              <a:sym typeface="Arial"/>
            </a:endParaRPr>
          </a:p>
          <a:p>
            <a:pPr marL="0" marR="0" lvl="0" indent="0" algn="ctr" rtl="0">
              <a:lnSpc>
                <a:spcPct val="110000"/>
              </a:lnSpc>
              <a:spcBef>
                <a:spcPts val="0"/>
              </a:spcBef>
              <a:spcAft>
                <a:spcPts val="0"/>
              </a:spcAft>
              <a:buClr>
                <a:schemeClr val="dk1"/>
              </a:buClr>
              <a:buSzPts val="1800"/>
              <a:buFont typeface="Calibri"/>
              <a:buNone/>
            </a:pPr>
            <a:r>
              <a:rPr lang="es-CL" sz="1800" b="1" i="0" u="none" strike="noStrike" cap="none" dirty="0">
                <a:solidFill>
                  <a:schemeClr val="dk1"/>
                </a:solidFill>
                <a:latin typeface="Calibri"/>
                <a:ea typeface="Calibri"/>
                <a:cs typeface="Calibri"/>
                <a:sym typeface="Calibri"/>
              </a:rPr>
              <a:t>CICLO DEL MANTENIMIENTO PREVENTIVO</a:t>
            </a:r>
            <a:endParaRPr sz="1400" b="0" i="0" u="none" strike="noStrike" cap="none" dirty="0">
              <a:solidFill>
                <a:srgbClr val="000000"/>
              </a:solidFill>
              <a:latin typeface="Arial"/>
              <a:ea typeface="Arial"/>
              <a:cs typeface="Arial"/>
              <a:sym typeface="Arial"/>
            </a:endParaRPr>
          </a:p>
        </p:txBody>
      </p:sp>
      <p:sp>
        <p:nvSpPr>
          <p:cNvPr id="107" name="Google Shape;107;p2"/>
          <p:cNvSpPr txBox="1"/>
          <p:nvPr/>
        </p:nvSpPr>
        <p:spPr>
          <a:xfrm>
            <a:off x="7735716" y="1857747"/>
            <a:ext cx="3822820" cy="1086000"/>
          </a:xfrm>
          <a:prstGeom prst="rect">
            <a:avLst/>
          </a:prstGeom>
          <a:noFill/>
          <a:ln>
            <a:noFill/>
          </a:ln>
        </p:spPr>
        <p:txBody>
          <a:bodyPr spcFirstLastPara="1" wrap="square" lIns="91425" tIns="45700" rIns="91425" bIns="45700" anchor="t" anchorCtr="0">
            <a:noAutofit/>
          </a:bodyPr>
          <a:lstStyle/>
          <a:p>
            <a:pPr marL="0" marR="0" lvl="0" indent="0" algn="ctr" rtl="0">
              <a:lnSpc>
                <a:spcPct val="110000"/>
              </a:lnSpc>
              <a:spcBef>
                <a:spcPts val="0"/>
              </a:spcBef>
              <a:spcAft>
                <a:spcPts val="0"/>
              </a:spcAft>
              <a:buClr>
                <a:schemeClr val="dk1"/>
              </a:buClr>
              <a:buSzPts val="1800"/>
              <a:buFont typeface="Calibri"/>
              <a:buNone/>
            </a:pPr>
            <a:r>
              <a:rPr lang="es-CL" sz="2800" b="1" dirty="0">
                <a:solidFill>
                  <a:schemeClr val="dk1"/>
                </a:solidFill>
                <a:latin typeface="Calibri"/>
                <a:ea typeface="Calibri"/>
                <a:cs typeface="Calibri"/>
                <a:sym typeface="Calibri"/>
              </a:rPr>
              <a:t>TEMA</a:t>
            </a:r>
            <a:r>
              <a:rPr lang="es-CL" sz="2800" b="1" i="0" u="none" strike="noStrike" cap="none" dirty="0">
                <a:solidFill>
                  <a:schemeClr val="dk1"/>
                </a:solidFill>
                <a:latin typeface="Calibri"/>
                <a:ea typeface="Calibri"/>
                <a:cs typeface="Calibri"/>
                <a:sym typeface="Calibri"/>
              </a:rPr>
              <a:t> N°4 </a:t>
            </a:r>
            <a:endParaRPr sz="1400" b="0" i="0" u="none" strike="noStrike" cap="none" dirty="0">
              <a:solidFill>
                <a:srgbClr val="000000"/>
              </a:solidFill>
              <a:latin typeface="Arial"/>
              <a:ea typeface="Arial"/>
              <a:cs typeface="Arial"/>
              <a:sym typeface="Arial"/>
            </a:endParaRPr>
          </a:p>
          <a:p>
            <a:pPr marL="0" marR="0" lvl="0" indent="0" algn="ctr" rtl="0">
              <a:lnSpc>
                <a:spcPct val="110000"/>
              </a:lnSpc>
              <a:spcBef>
                <a:spcPts val="0"/>
              </a:spcBef>
              <a:spcAft>
                <a:spcPts val="0"/>
              </a:spcAft>
              <a:buClr>
                <a:schemeClr val="dk1"/>
              </a:buClr>
              <a:buSzPts val="1800"/>
              <a:buFont typeface="Calibri"/>
              <a:buNone/>
            </a:pPr>
            <a:r>
              <a:rPr lang="es-CL" sz="1800" b="1" i="0" u="none" strike="noStrike" cap="none" dirty="0">
                <a:solidFill>
                  <a:schemeClr val="dk1"/>
                </a:solidFill>
                <a:latin typeface="Calibri"/>
                <a:ea typeface="Calibri"/>
                <a:cs typeface="Calibri"/>
                <a:sym typeface="Calibri"/>
              </a:rPr>
              <a:t>INDICADORES CLAVE DE RENDIMIENTO EN EL MANTENIMIENTO</a:t>
            </a:r>
            <a:endParaRPr sz="1400" b="0" i="0" u="none" strike="noStrike" cap="none" dirty="0">
              <a:solidFill>
                <a:srgbClr val="000000"/>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43"/>
        <p:cNvGrpSpPr/>
        <p:nvPr/>
      </p:nvGrpSpPr>
      <p:grpSpPr>
        <a:xfrm>
          <a:off x="0" y="0"/>
          <a:ext cx="0" cy="0"/>
          <a:chOff x="0" y="0"/>
          <a:chExt cx="0" cy="0"/>
        </a:xfrm>
      </p:grpSpPr>
      <p:pic>
        <p:nvPicPr>
          <p:cNvPr id="344" name="Google Shape;344;p21"/>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45" name="Google Shape;345;p21"/>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6" name="Google Shape;346;p21"/>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REPORTE</a:t>
            </a:r>
            <a:br>
              <a:rPr lang="es-CL" dirty="0"/>
            </a:br>
            <a:endParaRPr dirty="0">
              <a:solidFill>
                <a:srgbClr val="88354D"/>
              </a:solidFill>
            </a:endParaRPr>
          </a:p>
        </p:txBody>
      </p:sp>
      <p:sp>
        <p:nvSpPr>
          <p:cNvPr id="347" name="Google Shape;347;p21"/>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48" name="Google Shape;348;p21"/>
          <p:cNvSpPr txBox="1"/>
          <p:nvPr/>
        </p:nvSpPr>
        <p:spPr>
          <a:xfrm>
            <a:off x="-1" y="2159824"/>
            <a:ext cx="7439487"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just" rtl="0">
              <a:spcBef>
                <a:spcPts val="0"/>
              </a:spcBef>
              <a:spcAft>
                <a:spcPts val="0"/>
              </a:spcAft>
              <a:buClr>
                <a:schemeClr val="dk1"/>
              </a:buClr>
              <a:buSzPts val="2400"/>
              <a:buFont typeface="Calibri"/>
              <a:buNone/>
            </a:pPr>
            <a:endParaRPr sz="2400" dirty="0">
              <a:solidFill>
                <a:schemeClr val="lt1"/>
              </a:solidFill>
              <a:latin typeface="Calibri"/>
              <a:ea typeface="Calibri"/>
              <a:cs typeface="Calibri"/>
              <a:sym typeface="Calibri"/>
            </a:endParaRPr>
          </a:p>
          <a:p>
            <a:pPr marL="0" marR="0" lvl="0" indent="0" algn="just" rtl="0">
              <a:spcBef>
                <a:spcPts val="0"/>
              </a:spcBef>
              <a:spcAft>
                <a:spcPts val="0"/>
              </a:spcAft>
              <a:buClr>
                <a:schemeClr val="lt1"/>
              </a:buClr>
              <a:buSzPts val="2400"/>
              <a:buFont typeface="Calibri"/>
              <a:buNone/>
            </a:pPr>
            <a:r>
              <a:rPr lang="es-CL" sz="2400" dirty="0">
                <a:solidFill>
                  <a:schemeClr val="lt1"/>
                </a:solidFill>
                <a:latin typeface="Calibri"/>
                <a:ea typeface="Calibri"/>
                <a:cs typeface="Calibri"/>
                <a:sym typeface="Calibri"/>
              </a:rPr>
              <a:t>Una vez finalizadas todas las actividades de la O.T. el mantenedor deberá hacer un reporte de todas las actividades que realizó, el estado que tenían dichos componentes, las actividades que dejó pendiente, y añadir observaciones que considere importantes para futuras intervenciones, incluyendo la modificación de los </a:t>
            </a:r>
            <a:r>
              <a:rPr lang="es-CL" sz="2400" b="1" dirty="0">
                <a:solidFill>
                  <a:schemeClr val="lt1"/>
                </a:solidFill>
                <a:latin typeface="Calibri"/>
                <a:ea typeface="Calibri"/>
                <a:cs typeface="Calibri"/>
                <a:sym typeface="Calibri"/>
              </a:rPr>
              <a:t>tiempos de mantención</a:t>
            </a:r>
            <a:r>
              <a:rPr lang="es-CL" sz="2400" dirty="0">
                <a:solidFill>
                  <a:schemeClr val="lt1"/>
                </a:solidFill>
                <a:latin typeface="Calibri"/>
                <a:ea typeface="Calibri"/>
                <a:cs typeface="Calibri"/>
                <a:sym typeface="Calibri"/>
              </a:rPr>
              <a:t>.</a:t>
            </a:r>
            <a:endParaRPr dirty="0"/>
          </a:p>
          <a:p>
            <a:pPr marL="0" marR="0" lvl="0" indent="0" algn="just" rtl="0">
              <a:spcBef>
                <a:spcPts val="0"/>
              </a:spcBef>
              <a:spcAft>
                <a:spcPts val="0"/>
              </a:spcAft>
              <a:buClr>
                <a:schemeClr val="dk1"/>
              </a:buClr>
              <a:buSzPts val="2400"/>
              <a:buFont typeface="Calibri"/>
              <a:buNone/>
            </a:pPr>
            <a:endParaRPr sz="2400" dirty="0">
              <a:solidFill>
                <a:schemeClr val="lt1"/>
              </a:solidFill>
              <a:latin typeface="Calibri"/>
              <a:ea typeface="Calibri"/>
              <a:cs typeface="Calibri"/>
              <a:sym typeface="Calibri"/>
            </a:endParaRPr>
          </a:p>
          <a:p>
            <a:pPr marL="0" marR="0" lvl="0" indent="0" algn="just" rtl="0">
              <a:spcBef>
                <a:spcPts val="0"/>
              </a:spcBef>
              <a:spcAft>
                <a:spcPts val="0"/>
              </a:spcAft>
              <a:buClr>
                <a:schemeClr val="lt1"/>
              </a:buClr>
              <a:buSzPts val="2400"/>
              <a:buFont typeface="Calibri"/>
              <a:buNone/>
            </a:pPr>
            <a:r>
              <a:rPr lang="es-CL" sz="2400" dirty="0">
                <a:solidFill>
                  <a:schemeClr val="lt1"/>
                </a:solidFill>
                <a:latin typeface="Calibri"/>
                <a:ea typeface="Calibri"/>
                <a:cs typeface="Calibri"/>
                <a:sym typeface="Calibri"/>
              </a:rPr>
              <a:t>Por lo general, la O.T. viene emparejada con una hoja para el reporte</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52"/>
        <p:cNvGrpSpPr/>
        <p:nvPr/>
      </p:nvGrpSpPr>
      <p:grpSpPr>
        <a:xfrm>
          <a:off x="0" y="0"/>
          <a:ext cx="0" cy="0"/>
          <a:chOff x="0" y="0"/>
          <a:chExt cx="0" cy="0"/>
        </a:xfrm>
      </p:grpSpPr>
      <p:pic>
        <p:nvPicPr>
          <p:cNvPr id="353" name="Google Shape;353;p2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54" name="Google Shape;354;p2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55" name="Google Shape;355;p22"/>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EJEMPLO DE REPORTE DE</a:t>
            </a:r>
            <a:br>
              <a:rPr lang="es-CL" dirty="0"/>
            </a:br>
            <a:r>
              <a:rPr lang="es-CL" dirty="0">
                <a:solidFill>
                  <a:srgbClr val="88354D"/>
                </a:solidFill>
              </a:rPr>
              <a:t>MANTENIMIENTO PREVENTIVO</a:t>
            </a:r>
            <a:endParaRPr dirty="0">
              <a:solidFill>
                <a:srgbClr val="88354D"/>
              </a:solidFill>
            </a:endParaRPr>
          </a:p>
        </p:txBody>
      </p:sp>
      <p:sp>
        <p:nvSpPr>
          <p:cNvPr id="356" name="Google Shape;356;p22"/>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aphicFrame>
        <p:nvGraphicFramePr>
          <p:cNvPr id="357" name="Google Shape;357;p22"/>
          <p:cNvGraphicFramePr/>
          <p:nvPr/>
        </p:nvGraphicFramePr>
        <p:xfrm>
          <a:off x="2111651" y="1862273"/>
          <a:ext cx="7797075" cy="4574025"/>
        </p:xfrm>
        <a:graphic>
          <a:graphicData uri="http://schemas.openxmlformats.org/drawingml/2006/table">
            <a:tbl>
              <a:tblPr>
                <a:noFill/>
                <a:tableStyleId>{F8C07F78-7C05-40E2-922D-03474FEF44A2}</a:tableStyleId>
              </a:tblPr>
              <a:tblGrid>
                <a:gridCol w="6780300">
                  <a:extLst>
                    <a:ext uri="{9D8B030D-6E8A-4147-A177-3AD203B41FA5}">
                      <a16:colId xmlns:a16="http://schemas.microsoft.com/office/drawing/2014/main" val="20000"/>
                    </a:ext>
                  </a:extLst>
                </a:gridCol>
                <a:gridCol w="1016775">
                  <a:extLst>
                    <a:ext uri="{9D8B030D-6E8A-4147-A177-3AD203B41FA5}">
                      <a16:colId xmlns:a16="http://schemas.microsoft.com/office/drawing/2014/main" val="20001"/>
                    </a:ext>
                  </a:extLst>
                </a:gridCol>
              </a:tblGrid>
              <a:tr h="539325">
                <a:tc>
                  <a:txBody>
                    <a:bodyPr/>
                    <a:lstStyle/>
                    <a:p>
                      <a:pPr marL="0" marR="0" lvl="0" indent="0" algn="ctr" rtl="0">
                        <a:spcBef>
                          <a:spcPts val="0"/>
                        </a:spcBef>
                        <a:spcAft>
                          <a:spcPts val="0"/>
                        </a:spcAft>
                        <a:buNone/>
                      </a:pPr>
                      <a:endParaRPr sz="2000" b="1" i="0" u="none" strike="noStrike" cap="none" dirty="0">
                        <a:solidFill>
                          <a:schemeClr val="lt1"/>
                        </a:solidFill>
                        <a:latin typeface="Calibri"/>
                        <a:ea typeface="Calibri"/>
                        <a:cs typeface="Calibri"/>
                        <a:sym typeface="Calibri"/>
                      </a:endParaRPr>
                    </a:p>
                    <a:p>
                      <a:pPr marL="0" marR="0" lvl="0" indent="0" algn="ctr" rtl="0">
                        <a:spcBef>
                          <a:spcPts val="600"/>
                        </a:spcBef>
                        <a:spcAft>
                          <a:spcPts val="0"/>
                        </a:spcAft>
                        <a:buNone/>
                      </a:pPr>
                      <a:r>
                        <a:rPr lang="es-CL" sz="2000" b="1" i="0" u="none" strike="noStrike" cap="none" dirty="0">
                          <a:solidFill>
                            <a:schemeClr val="lt1"/>
                          </a:solidFill>
                          <a:latin typeface="Calibri"/>
                          <a:ea typeface="Calibri"/>
                          <a:cs typeface="Calibri"/>
                          <a:sym typeface="Calibri"/>
                        </a:rPr>
                        <a:t>OBSERVACIONES</a:t>
                      </a:r>
                      <a:endParaRPr dirty="0"/>
                    </a:p>
                    <a:p>
                      <a:pPr marL="0" marR="0" lvl="0" indent="0" algn="ctr" rtl="0">
                        <a:spcBef>
                          <a:spcPts val="600"/>
                        </a:spcBef>
                        <a:spcAft>
                          <a:spcPts val="0"/>
                        </a:spcAft>
                        <a:buNone/>
                      </a:pPr>
                      <a:endParaRPr sz="2000" b="0" i="0" u="none" strike="noStrike" cap="none" dirty="0">
                        <a:solidFill>
                          <a:schemeClr val="lt1"/>
                        </a:solidFill>
                        <a:latin typeface="Calibri"/>
                        <a:ea typeface="Calibri"/>
                        <a:cs typeface="Calibri"/>
                        <a:sym typeface="Calibri"/>
                      </a:endParaRPr>
                    </a:p>
                  </a:txBody>
                  <a:tcPr marL="44450" marR="44450"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ctr" rtl="0">
                        <a:spcBef>
                          <a:spcPts val="0"/>
                        </a:spcBef>
                        <a:spcAft>
                          <a:spcPts val="0"/>
                        </a:spcAft>
                        <a:buNone/>
                      </a:pPr>
                      <a:r>
                        <a:rPr lang="es-CL" sz="2000" b="1" i="0" u="none" strike="noStrike" cap="none" dirty="0">
                          <a:solidFill>
                            <a:schemeClr val="lt1"/>
                          </a:solidFill>
                          <a:latin typeface="Calibri"/>
                          <a:ea typeface="Calibri"/>
                          <a:cs typeface="Calibri"/>
                          <a:sym typeface="Calibri"/>
                        </a:rPr>
                        <a:t>TIEMPO </a:t>
                      </a:r>
                      <a:endParaRPr sz="2000" u="none" strike="noStrike" cap="none" dirty="0">
                        <a:solidFill>
                          <a:schemeClr val="lt1"/>
                        </a:solidFill>
                      </a:endParaRPr>
                    </a:p>
                  </a:txBody>
                  <a:tcPr marL="44450" marR="44450" marT="45725" marB="45725" anchor="ctr">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extLst>
                  <a:ext uri="{0D108BD9-81ED-4DB2-BD59-A6C34878D82A}">
                    <a16:rowId xmlns:a16="http://schemas.microsoft.com/office/drawing/2014/main" val="10000"/>
                  </a:ext>
                </a:extLst>
              </a:tr>
              <a:tr h="539325">
                <a:tc>
                  <a:txBody>
                    <a:bodyPr/>
                    <a:lstStyle/>
                    <a:p>
                      <a:pPr marL="0" marR="0" lvl="0" indent="0" algn="l" rtl="0">
                        <a:spcBef>
                          <a:spcPts val="0"/>
                        </a:spcBef>
                        <a:spcAft>
                          <a:spcPts val="0"/>
                        </a:spcAft>
                        <a:buNone/>
                      </a:pPr>
                      <a:r>
                        <a:rPr lang="es-CL" sz="1600" b="0" i="0" u="none" strike="noStrike" cap="none" dirty="0">
                          <a:solidFill>
                            <a:srgbClr val="000000"/>
                          </a:solidFill>
                          <a:latin typeface="Calibri"/>
                          <a:ea typeface="Calibri"/>
                          <a:cs typeface="Calibri"/>
                          <a:sym typeface="Calibri"/>
                        </a:rPr>
                        <a:t>1. Realizado</a:t>
                      </a:r>
                      <a:endParaRPr sz="2400" u="none" strike="noStrike" cap="none" dirty="0"/>
                    </a:p>
                  </a:txBody>
                  <a:tcPr marL="44450" marR="44450" marT="45725" marB="45725">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s-CL" sz="1600" b="0" i="0" u="none" strike="noStrike" cap="none" dirty="0">
                          <a:solidFill>
                            <a:srgbClr val="000000"/>
                          </a:solidFill>
                          <a:latin typeface="Calibri"/>
                          <a:ea typeface="Calibri"/>
                          <a:cs typeface="Calibri"/>
                          <a:sym typeface="Calibri"/>
                        </a:rPr>
                        <a:t>12 min</a:t>
                      </a:r>
                      <a:endParaRPr sz="2400" u="none" strike="noStrike" cap="none" dirty="0"/>
                    </a:p>
                  </a:txBody>
                  <a:tcPr marL="44450" marR="44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539325">
                <a:tc>
                  <a:txBody>
                    <a:bodyPr/>
                    <a:lstStyle/>
                    <a:p>
                      <a:pPr marL="0" marR="0" lvl="0" indent="0" algn="l" rtl="0">
                        <a:spcBef>
                          <a:spcPts val="0"/>
                        </a:spcBef>
                        <a:spcAft>
                          <a:spcPts val="0"/>
                        </a:spcAft>
                        <a:buNone/>
                      </a:pPr>
                      <a:r>
                        <a:rPr lang="es-CL" sz="1600" b="0" i="0" u="none" strike="noStrike" cap="none" dirty="0">
                          <a:solidFill>
                            <a:srgbClr val="000000"/>
                          </a:solidFill>
                          <a:latin typeface="Calibri"/>
                          <a:ea typeface="Calibri"/>
                          <a:cs typeface="Calibri"/>
                          <a:sym typeface="Calibri"/>
                        </a:rPr>
                        <a:t>2. Realizado</a:t>
                      </a:r>
                      <a:endParaRPr sz="2400" u="none" strike="noStrike" cap="none" dirty="0"/>
                    </a:p>
                  </a:txBody>
                  <a:tcPr marL="44450" marR="44450" marT="45725" marB="45725">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s-CL" sz="1600" b="0" i="0" u="none" strike="noStrike" cap="none" dirty="0">
                          <a:solidFill>
                            <a:srgbClr val="000000"/>
                          </a:solidFill>
                          <a:latin typeface="Calibri"/>
                          <a:ea typeface="Calibri"/>
                          <a:cs typeface="Calibri"/>
                          <a:sym typeface="Calibri"/>
                        </a:rPr>
                        <a:t>38 min</a:t>
                      </a:r>
                      <a:endParaRPr sz="2400" u="none" strike="noStrike" cap="none" dirty="0"/>
                    </a:p>
                  </a:txBody>
                  <a:tcPr marL="44450" marR="44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898900">
                <a:tc>
                  <a:txBody>
                    <a:bodyPr/>
                    <a:lstStyle/>
                    <a:p>
                      <a:pPr marL="0" marR="0" lvl="0" indent="0" algn="l" rtl="0">
                        <a:spcBef>
                          <a:spcPts val="0"/>
                        </a:spcBef>
                        <a:spcAft>
                          <a:spcPts val="0"/>
                        </a:spcAft>
                        <a:buNone/>
                      </a:pPr>
                      <a:r>
                        <a:rPr lang="es-CL" sz="1600" b="0" i="0" u="none" strike="noStrike" cap="none" dirty="0">
                          <a:solidFill>
                            <a:srgbClr val="000000"/>
                          </a:solidFill>
                          <a:latin typeface="Calibri"/>
                          <a:ea typeface="Calibri"/>
                          <a:cs typeface="Calibri"/>
                          <a:sym typeface="Calibri"/>
                        </a:rPr>
                        <a:t>3. Se revisa estado cadenas y no se encuentra ningún problema. Presenta todos los eslabones, juntura, y engrase adecuados. </a:t>
                      </a:r>
                      <a:endParaRPr sz="2400" u="none" strike="noStrike" cap="none" dirty="0"/>
                    </a:p>
                  </a:txBody>
                  <a:tcPr marL="44450" marR="44450" marT="45725" marB="45725">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s-CL" sz="1600" b="0" i="0" u="none" strike="noStrike" cap="none" dirty="0">
                          <a:solidFill>
                            <a:srgbClr val="000000"/>
                          </a:solidFill>
                          <a:latin typeface="Calibri"/>
                          <a:ea typeface="Calibri"/>
                          <a:cs typeface="Calibri"/>
                          <a:sym typeface="Calibri"/>
                        </a:rPr>
                        <a:t>34 min</a:t>
                      </a:r>
                      <a:endParaRPr sz="2400" u="none" strike="noStrike" cap="none" dirty="0"/>
                    </a:p>
                  </a:txBody>
                  <a:tcPr marL="44450" marR="44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898900">
                <a:tc>
                  <a:txBody>
                    <a:bodyPr/>
                    <a:lstStyle/>
                    <a:p>
                      <a:pPr marL="0" marR="0" lvl="0" indent="0" algn="l" rtl="0">
                        <a:spcBef>
                          <a:spcPts val="0"/>
                        </a:spcBef>
                        <a:spcAft>
                          <a:spcPts val="0"/>
                        </a:spcAft>
                        <a:buNone/>
                      </a:pPr>
                      <a:r>
                        <a:rPr lang="es-CL" sz="1600" b="0" i="0" u="none" strike="noStrike" cap="none" dirty="0">
                          <a:solidFill>
                            <a:srgbClr val="000000"/>
                          </a:solidFill>
                          <a:latin typeface="Calibri"/>
                          <a:ea typeface="Calibri"/>
                          <a:cs typeface="Calibri"/>
                          <a:sym typeface="Calibri"/>
                        </a:rPr>
                        <a:t>4. Se revisa estado de guías y se encuentra en mal estado guía de deslizamiento lateral izquierda. Se realizó cambio y ajuste </a:t>
                      </a:r>
                      <a:endParaRPr sz="2400" u="none" strike="noStrike" cap="none" dirty="0"/>
                    </a:p>
                  </a:txBody>
                  <a:tcPr marL="44450" marR="44450" marT="45725" marB="45725">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s-CL" sz="1600" b="0" i="0" u="none" strike="noStrike" cap="none" dirty="0">
                          <a:solidFill>
                            <a:srgbClr val="000000"/>
                          </a:solidFill>
                          <a:latin typeface="Calibri"/>
                          <a:ea typeface="Calibri"/>
                          <a:cs typeface="Calibri"/>
                          <a:sym typeface="Calibri"/>
                        </a:rPr>
                        <a:t>27 min</a:t>
                      </a:r>
                      <a:endParaRPr sz="2400" u="none" strike="noStrike" cap="none" dirty="0"/>
                    </a:p>
                  </a:txBody>
                  <a:tcPr marL="44450" marR="44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539325">
                <a:tc>
                  <a:txBody>
                    <a:bodyPr/>
                    <a:lstStyle/>
                    <a:p>
                      <a:pPr marL="0" marR="0" lvl="0" indent="0" algn="l" rtl="0">
                        <a:spcBef>
                          <a:spcPts val="0"/>
                        </a:spcBef>
                        <a:spcAft>
                          <a:spcPts val="0"/>
                        </a:spcAft>
                        <a:buNone/>
                      </a:pPr>
                      <a:r>
                        <a:rPr lang="es-CL" sz="1600" b="0" i="0" u="none" strike="noStrike" cap="none" dirty="0">
                          <a:solidFill>
                            <a:srgbClr val="000000"/>
                          </a:solidFill>
                          <a:latin typeface="Calibri"/>
                          <a:ea typeface="Calibri"/>
                          <a:cs typeface="Calibri"/>
                          <a:sym typeface="Calibri"/>
                        </a:rPr>
                        <a:t>5. Realizado</a:t>
                      </a:r>
                      <a:endParaRPr sz="2400" u="none" strike="noStrike" cap="none" dirty="0"/>
                    </a:p>
                  </a:txBody>
                  <a:tcPr marL="44450" marR="44450" marT="45725" marB="45725">
                    <a:lnL w="9525" cap="flat" cmpd="sng">
                      <a:solidFill>
                        <a:srgbClr val="000000">
                          <a:alpha val="0"/>
                        </a:srgbClr>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tc>
                  <a:txBody>
                    <a:bodyPr/>
                    <a:lstStyle/>
                    <a:p>
                      <a:pPr marL="0" marR="0" lvl="0" indent="0" algn="ctr" rtl="0">
                        <a:spcBef>
                          <a:spcPts val="0"/>
                        </a:spcBef>
                        <a:spcAft>
                          <a:spcPts val="0"/>
                        </a:spcAft>
                        <a:buNone/>
                      </a:pPr>
                      <a:r>
                        <a:rPr lang="es-CL" sz="1600" b="0" i="0" u="none" strike="noStrike" cap="none" dirty="0">
                          <a:solidFill>
                            <a:srgbClr val="000000"/>
                          </a:solidFill>
                          <a:latin typeface="Calibri"/>
                          <a:ea typeface="Calibri"/>
                          <a:cs typeface="Calibri"/>
                          <a:sym typeface="Calibri"/>
                        </a:rPr>
                        <a:t>10 min</a:t>
                      </a:r>
                      <a:endParaRPr sz="2400" u="none" strike="noStrike" cap="none" dirty="0"/>
                    </a:p>
                  </a:txBody>
                  <a:tcPr marL="44450" marR="44450" marT="45725" marB="45725" anchor="ctr">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5"/>
                  </a:ext>
                </a:extLst>
              </a:tr>
            </a:tbl>
          </a:graphicData>
        </a:graphic>
      </p:graphicFrame>
      <p:sp>
        <p:nvSpPr>
          <p:cNvPr id="358" name="Google Shape;358;p22"/>
          <p:cNvSpPr/>
          <p:nvPr/>
        </p:nvSpPr>
        <p:spPr>
          <a:xfrm>
            <a:off x="4947199" y="6469383"/>
            <a:ext cx="1914144"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200" dirty="0">
                <a:solidFill>
                  <a:schemeClr val="dk1"/>
                </a:solidFill>
                <a:latin typeface="Calibri"/>
                <a:ea typeface="Calibri"/>
                <a:cs typeface="Calibri"/>
                <a:sym typeface="Calibri"/>
              </a:rPr>
              <a:t>Fuente: Elaboración propia</a:t>
            </a: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363" name="Google Shape;363;p23"/>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4" name="Google Shape;364;p23"/>
          <p:cNvSpPr txBox="1">
            <a:spLocks noGrp="1"/>
          </p:cNvSpPr>
          <p:nvPr>
            <p:ph type="title"/>
          </p:nvPr>
        </p:nvSpPr>
        <p:spPr>
          <a:xfrm>
            <a:off x="296663" y="587068"/>
            <a:ext cx="10515600"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88354D"/>
              </a:buClr>
              <a:buSzPts val="5940"/>
              <a:buFont typeface="Calibri"/>
              <a:buNone/>
            </a:pPr>
            <a:r>
              <a:rPr lang="es-CL" sz="5940" dirty="0">
                <a:solidFill>
                  <a:srgbClr val="88354D"/>
                </a:solidFill>
              </a:rPr>
              <a:t>TEMA N°4</a:t>
            </a:r>
            <a:br>
              <a:rPr lang="es-CL" sz="3959" dirty="0"/>
            </a:br>
            <a:r>
              <a:rPr lang="es-CL" sz="3959" dirty="0">
                <a:solidFill>
                  <a:srgbClr val="A7A8AA"/>
                </a:solidFill>
              </a:rPr>
              <a:t>INDICADORES CLAVE DEL RENDIMIENTO EN EL MANTENIMIENTO</a:t>
            </a:r>
            <a:endParaRPr sz="3959" dirty="0">
              <a:solidFill>
                <a:srgbClr val="A7A8AA"/>
              </a:solidFill>
            </a:endParaRPr>
          </a:p>
        </p:txBody>
      </p:sp>
      <p:sp>
        <p:nvSpPr>
          <p:cNvPr id="365" name="Google Shape;365;p23"/>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66" name="Google Shape;366;p23"/>
          <p:cNvSpPr txBox="1"/>
          <p:nvPr/>
        </p:nvSpPr>
        <p:spPr>
          <a:xfrm>
            <a:off x="7643674" y="6468769"/>
            <a:ext cx="4471504"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000" dirty="0">
                <a:solidFill>
                  <a:schemeClr val="dk1"/>
                </a:solidFill>
                <a:latin typeface="Calibri"/>
                <a:ea typeface="Calibri"/>
                <a:cs typeface="Calibri"/>
                <a:sym typeface="Calibri"/>
              </a:rPr>
              <a:t>Fuente:https://gerens.pe/blog/8-efectivos-indicadores-de-la-gestion-de-negocios/</a:t>
            </a:r>
            <a:endParaRPr dirty="0"/>
          </a:p>
        </p:txBody>
      </p:sp>
      <p:pic>
        <p:nvPicPr>
          <p:cNvPr id="367" name="Google Shape;367;p23" descr="8 Efectivos indicadores de la gestión de negocios"/>
          <p:cNvPicPr preferRelativeResize="0"/>
          <p:nvPr/>
        </p:nvPicPr>
        <p:blipFill rotWithShape="1">
          <a:blip r:embed="rId3">
            <a:alphaModFix/>
          </a:blip>
          <a:srcRect l="10796" r="9868"/>
          <a:stretch/>
        </p:blipFill>
        <p:spPr>
          <a:xfrm>
            <a:off x="4287916" y="1878766"/>
            <a:ext cx="7656892" cy="4557542"/>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pic>
        <p:nvPicPr>
          <p:cNvPr id="372" name="Google Shape;372;p2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73" name="Google Shape;373;p24"/>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74" name="Google Shape;374;p2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INDICADORES DE</a:t>
            </a:r>
            <a:br>
              <a:rPr lang="es-CL" dirty="0">
                <a:solidFill>
                  <a:srgbClr val="88354D"/>
                </a:solidFill>
              </a:rPr>
            </a:br>
            <a:r>
              <a:rPr lang="es-CL" dirty="0">
                <a:solidFill>
                  <a:srgbClr val="A7A8AA"/>
                </a:solidFill>
              </a:rPr>
              <a:t>MANTENIMIENTO </a:t>
            </a:r>
            <a:endParaRPr dirty="0">
              <a:solidFill>
                <a:srgbClr val="A7A8AA"/>
              </a:solidFill>
            </a:endParaRPr>
          </a:p>
        </p:txBody>
      </p:sp>
      <p:sp>
        <p:nvSpPr>
          <p:cNvPr id="375" name="Google Shape;375;p24"/>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376" name="Google Shape;376;p24"/>
          <p:cNvGrpSpPr/>
          <p:nvPr/>
        </p:nvGrpSpPr>
        <p:grpSpPr>
          <a:xfrm>
            <a:off x="403193" y="2263835"/>
            <a:ext cx="5460508" cy="4229040"/>
            <a:chOff x="-1818937" y="593"/>
            <a:chExt cx="5734966" cy="4229040"/>
          </a:xfrm>
        </p:grpSpPr>
        <p:sp>
          <p:nvSpPr>
            <p:cNvPr id="377" name="Google Shape;377;p24"/>
            <p:cNvSpPr/>
            <p:nvPr/>
          </p:nvSpPr>
          <p:spPr>
            <a:xfrm>
              <a:off x="0" y="593"/>
              <a:ext cx="3916029" cy="4229040"/>
            </a:xfrm>
            <a:prstGeom prst="rect">
              <a:avLst/>
            </a:prstGeom>
            <a:solidFill>
              <a:srgbClr val="88354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8" name="Google Shape;378;p24"/>
            <p:cNvSpPr txBox="1"/>
            <p:nvPr/>
          </p:nvSpPr>
          <p:spPr>
            <a:xfrm>
              <a:off x="-1818937" y="593"/>
              <a:ext cx="5734966"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ctr" rtl="0">
                <a:lnSpc>
                  <a:spcPct val="90000"/>
                </a:lnSpc>
                <a:spcBef>
                  <a:spcPts val="0"/>
                </a:spcBef>
                <a:spcAft>
                  <a:spcPts val="0"/>
                </a:spcAft>
                <a:buNone/>
              </a:pPr>
              <a:endParaRPr sz="2200" b="1" dirty="0">
                <a:solidFill>
                  <a:schemeClr val="lt1"/>
                </a:solidFill>
                <a:latin typeface="Calibri"/>
                <a:ea typeface="Calibri"/>
                <a:cs typeface="Calibri"/>
                <a:sym typeface="Calibri"/>
              </a:endParaRPr>
            </a:p>
            <a:p>
              <a:pPr marL="0" marR="0" lvl="0" indent="0" algn="just" rtl="0">
                <a:spcBef>
                  <a:spcPts val="770"/>
                </a:spcBef>
                <a:spcAft>
                  <a:spcPts val="0"/>
                </a:spcAft>
                <a:buClr>
                  <a:schemeClr val="lt1"/>
                </a:buClr>
                <a:buSzPts val="2200"/>
                <a:buFont typeface="Calibri"/>
                <a:buNone/>
              </a:pPr>
              <a:r>
                <a:rPr lang="es-CL" sz="2200" dirty="0">
                  <a:solidFill>
                    <a:schemeClr val="lt1"/>
                  </a:solidFill>
                  <a:latin typeface="Calibri"/>
                  <a:ea typeface="Calibri"/>
                  <a:cs typeface="Calibri"/>
                  <a:sym typeface="Calibri"/>
                </a:rPr>
                <a:t>Los indicadores de mantenimiento son métricas que nos permiten evaluar el rendimiento de las actividades de mantención, y nos guían en la toma de decisiones para mejorar este rendimiento. Permiten el análisis y control de la confiabilidad de los equipos. </a:t>
              </a:r>
              <a:endParaRPr dirty="0"/>
            </a:p>
            <a:p>
              <a:pPr marL="0" marR="0" lvl="0" indent="0" algn="just" rtl="0">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a:p>
              <a:pPr marL="0" marR="0" lvl="0" indent="0" algn="just" rtl="0">
                <a:spcBef>
                  <a:spcPts val="0"/>
                </a:spcBef>
                <a:spcAft>
                  <a:spcPts val="0"/>
                </a:spcAft>
                <a:buClr>
                  <a:schemeClr val="lt1"/>
                </a:buClr>
                <a:buSzPts val="2200"/>
                <a:buFont typeface="Calibri"/>
                <a:buNone/>
              </a:pPr>
              <a:r>
                <a:rPr lang="es-CL" sz="2200" dirty="0">
                  <a:solidFill>
                    <a:schemeClr val="lt1"/>
                  </a:solidFill>
                  <a:latin typeface="Calibri"/>
                  <a:ea typeface="Calibri"/>
                  <a:cs typeface="Calibri"/>
                  <a:sym typeface="Calibri"/>
                </a:rPr>
                <a:t>Aportan grandes beneficios a la gestión del mantenimiento, como por ejemplo:</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grpSp>
      <p:sp>
        <p:nvSpPr>
          <p:cNvPr id="379" name="Google Shape;379;p24"/>
          <p:cNvSpPr txBox="1"/>
          <p:nvPr/>
        </p:nvSpPr>
        <p:spPr>
          <a:xfrm>
            <a:off x="5945078" y="3697523"/>
            <a:ext cx="6094520" cy="1015663"/>
          </a:xfrm>
          <a:prstGeom prst="rect">
            <a:avLst/>
          </a:prstGeom>
          <a:noFill/>
          <a:ln>
            <a:noFill/>
          </a:ln>
        </p:spPr>
        <p:txBody>
          <a:bodyPr spcFirstLastPara="1" wrap="square" lIns="91425" tIns="45700" rIns="91425" bIns="45700" anchor="t" anchorCtr="0">
            <a:spAutoFit/>
          </a:bodyPr>
          <a:lstStyle/>
          <a:p>
            <a:pPr marL="514350" marR="0" lvl="0" indent="-514350" algn="just" rtl="0">
              <a:spcBef>
                <a:spcPts val="0"/>
              </a:spcBef>
              <a:spcAft>
                <a:spcPts val="0"/>
              </a:spcAft>
              <a:buClr>
                <a:srgbClr val="88354D"/>
              </a:buClr>
              <a:buSzPts val="2400"/>
              <a:buFont typeface="Calibri"/>
              <a:buAutoNum type="arabicPeriod"/>
            </a:pPr>
            <a:r>
              <a:rPr lang="es-CL" sz="2000" dirty="0">
                <a:solidFill>
                  <a:schemeClr val="dk1"/>
                </a:solidFill>
                <a:latin typeface="Calibri"/>
                <a:ea typeface="Calibri"/>
                <a:cs typeface="Calibri"/>
                <a:sym typeface="Calibri"/>
              </a:rPr>
              <a:t>Reducir los costos</a:t>
            </a:r>
            <a:endParaRPr dirty="0"/>
          </a:p>
          <a:p>
            <a:pPr marL="514350" marR="0" lvl="0" indent="-514350" algn="just" rtl="0">
              <a:spcBef>
                <a:spcPts val="0"/>
              </a:spcBef>
              <a:spcAft>
                <a:spcPts val="0"/>
              </a:spcAft>
              <a:buClr>
                <a:srgbClr val="88354D"/>
              </a:buClr>
              <a:buSzPts val="2400"/>
              <a:buFont typeface="Calibri"/>
              <a:buAutoNum type="arabicPeriod"/>
            </a:pPr>
            <a:r>
              <a:rPr lang="es-CL" sz="2000" dirty="0">
                <a:solidFill>
                  <a:schemeClr val="dk1"/>
                </a:solidFill>
                <a:latin typeface="Calibri"/>
                <a:ea typeface="Calibri"/>
                <a:cs typeface="Calibri"/>
                <a:sym typeface="Calibri"/>
              </a:rPr>
              <a:t>Reducir la tasa de fallos</a:t>
            </a:r>
            <a:endParaRPr dirty="0"/>
          </a:p>
          <a:p>
            <a:pPr marL="514350" marR="0" lvl="0" indent="-514350" algn="just" rtl="0">
              <a:spcBef>
                <a:spcPts val="0"/>
              </a:spcBef>
              <a:spcAft>
                <a:spcPts val="0"/>
              </a:spcAft>
              <a:buClr>
                <a:srgbClr val="88354D"/>
              </a:buClr>
              <a:buSzPts val="2400"/>
              <a:buFont typeface="Calibri"/>
              <a:buAutoNum type="arabicPeriod"/>
            </a:pPr>
            <a:r>
              <a:rPr lang="es-CL" sz="2000" dirty="0">
                <a:solidFill>
                  <a:schemeClr val="dk1"/>
                </a:solidFill>
                <a:latin typeface="Calibri"/>
                <a:ea typeface="Calibri"/>
                <a:cs typeface="Calibri"/>
                <a:sym typeface="Calibri"/>
              </a:rPr>
              <a:t>Reducir el tiempo de inactividad de los empleados</a:t>
            </a:r>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pic>
        <p:nvPicPr>
          <p:cNvPr id="384" name="Google Shape;384;p2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85" name="Google Shape;385;p25"/>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86" name="Google Shape;386;p25"/>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INDICADORES DE</a:t>
            </a:r>
            <a:br>
              <a:rPr lang="es-CL" dirty="0">
                <a:solidFill>
                  <a:srgbClr val="88354D"/>
                </a:solidFill>
              </a:rPr>
            </a:br>
            <a:r>
              <a:rPr lang="es-CL" dirty="0">
                <a:solidFill>
                  <a:srgbClr val="A7A8AA"/>
                </a:solidFill>
              </a:rPr>
              <a:t>MANTENIMIENTO </a:t>
            </a:r>
            <a:endParaRPr dirty="0">
              <a:solidFill>
                <a:srgbClr val="A7A8AA"/>
              </a:solidFill>
            </a:endParaRPr>
          </a:p>
        </p:txBody>
      </p:sp>
      <p:sp>
        <p:nvSpPr>
          <p:cNvPr id="387" name="Google Shape;387;p25"/>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88" name="Google Shape;388;p25"/>
          <p:cNvSpPr txBox="1"/>
          <p:nvPr/>
        </p:nvSpPr>
        <p:spPr>
          <a:xfrm>
            <a:off x="3691" y="1864073"/>
            <a:ext cx="10019191" cy="665796"/>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just" rtl="0">
              <a:spcBef>
                <a:spcPts val="0"/>
              </a:spcBef>
              <a:spcAft>
                <a:spcPts val="0"/>
              </a:spcAft>
              <a:buClr>
                <a:schemeClr val="dk1"/>
              </a:buClr>
              <a:buSzPts val="2400"/>
              <a:buFont typeface="Calibri"/>
              <a:buNone/>
            </a:pPr>
            <a:endParaRPr sz="2400" dirty="0">
              <a:solidFill>
                <a:schemeClr val="lt1"/>
              </a:solidFill>
              <a:latin typeface="Calibri"/>
              <a:ea typeface="Calibri"/>
              <a:cs typeface="Calibri"/>
              <a:sym typeface="Calibri"/>
            </a:endParaRPr>
          </a:p>
          <a:p>
            <a:pPr marL="0" marR="0" lvl="0" indent="0" algn="just" rtl="0">
              <a:spcBef>
                <a:spcPts val="0"/>
              </a:spcBef>
              <a:spcAft>
                <a:spcPts val="0"/>
              </a:spcAft>
              <a:buClr>
                <a:schemeClr val="lt1"/>
              </a:buClr>
              <a:buSzPts val="2400"/>
              <a:buFont typeface="Calibri"/>
              <a:buNone/>
            </a:pPr>
            <a:r>
              <a:rPr lang="es-CL" sz="2400" dirty="0">
                <a:solidFill>
                  <a:schemeClr val="lt1"/>
                </a:solidFill>
                <a:latin typeface="Calibri"/>
                <a:ea typeface="Calibri"/>
                <a:cs typeface="Calibri"/>
                <a:sym typeface="Calibri"/>
              </a:rPr>
              <a:t>Entre los indicadores más importantes se encuentran:</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sp>
        <p:nvSpPr>
          <p:cNvPr id="389" name="Google Shape;389;p25"/>
          <p:cNvSpPr txBox="1"/>
          <p:nvPr/>
        </p:nvSpPr>
        <p:spPr>
          <a:xfrm>
            <a:off x="403193" y="3270557"/>
            <a:ext cx="10515600" cy="2246769"/>
          </a:xfrm>
          <a:prstGeom prst="rect">
            <a:avLst/>
          </a:prstGeom>
          <a:noFill/>
          <a:ln>
            <a:noFill/>
          </a:ln>
        </p:spPr>
        <p:txBody>
          <a:bodyPr spcFirstLastPara="1" wrap="square" lIns="91425" tIns="45700" rIns="91425" bIns="45700" anchor="t" anchorCtr="0">
            <a:spAutoFit/>
          </a:bodyPr>
          <a:lstStyle/>
          <a:p>
            <a:pPr marL="514350" marR="0" lvl="0" indent="-514350" algn="just" rtl="0">
              <a:spcBef>
                <a:spcPts val="0"/>
              </a:spcBef>
              <a:spcAft>
                <a:spcPts val="0"/>
              </a:spcAft>
              <a:buClr>
                <a:srgbClr val="88354D"/>
              </a:buClr>
              <a:buSzPts val="2800"/>
              <a:buFont typeface="Calibri"/>
              <a:buAutoNum type="arabicPeriod"/>
            </a:pPr>
            <a:r>
              <a:rPr lang="es-CL" sz="2800" dirty="0">
                <a:solidFill>
                  <a:schemeClr val="dk1"/>
                </a:solidFill>
                <a:latin typeface="Calibri"/>
                <a:ea typeface="Calibri"/>
                <a:cs typeface="Calibri"/>
                <a:sym typeface="Calibri"/>
              </a:rPr>
              <a:t>Tiempo Medio Para Reparar o MTTR </a:t>
            </a:r>
            <a:r>
              <a:rPr lang="es-CL" sz="2800" b="1" dirty="0">
                <a:solidFill>
                  <a:srgbClr val="88354D"/>
                </a:solidFill>
                <a:latin typeface="Calibri"/>
                <a:ea typeface="Calibri"/>
                <a:cs typeface="Calibri"/>
                <a:sym typeface="Calibri"/>
              </a:rPr>
              <a:t>(Mean Time To Repair)</a:t>
            </a:r>
            <a:endParaRPr dirty="0"/>
          </a:p>
          <a:p>
            <a:pPr marL="514350" marR="0" lvl="0" indent="-514350" algn="just" rtl="0">
              <a:spcBef>
                <a:spcPts val="0"/>
              </a:spcBef>
              <a:spcAft>
                <a:spcPts val="0"/>
              </a:spcAft>
              <a:buClr>
                <a:srgbClr val="88354D"/>
              </a:buClr>
              <a:buSzPts val="2800"/>
              <a:buFont typeface="Calibri"/>
              <a:buAutoNum type="arabicPeriod"/>
            </a:pPr>
            <a:r>
              <a:rPr lang="es-CL" sz="2800" dirty="0">
                <a:solidFill>
                  <a:schemeClr val="dk1"/>
                </a:solidFill>
                <a:latin typeface="Calibri"/>
                <a:ea typeface="Calibri"/>
                <a:cs typeface="Calibri"/>
                <a:sym typeface="Calibri"/>
              </a:rPr>
              <a:t>Tiempo Medio Para Fallar o MTTF </a:t>
            </a:r>
            <a:r>
              <a:rPr lang="es-CL" sz="2800" b="1" dirty="0">
                <a:solidFill>
                  <a:srgbClr val="88354D"/>
                </a:solidFill>
                <a:latin typeface="Calibri"/>
                <a:ea typeface="Calibri"/>
                <a:cs typeface="Calibri"/>
                <a:sym typeface="Calibri"/>
              </a:rPr>
              <a:t>(Mean Time To Failure)</a:t>
            </a:r>
            <a:endParaRPr dirty="0"/>
          </a:p>
          <a:p>
            <a:pPr marL="514350" marR="0" lvl="0" indent="-514350" algn="just" rtl="0">
              <a:spcBef>
                <a:spcPts val="0"/>
              </a:spcBef>
              <a:spcAft>
                <a:spcPts val="0"/>
              </a:spcAft>
              <a:buClr>
                <a:srgbClr val="88354D"/>
              </a:buClr>
              <a:buSzPts val="2800"/>
              <a:buFont typeface="Calibri"/>
              <a:buAutoNum type="arabicPeriod"/>
            </a:pPr>
            <a:r>
              <a:rPr lang="es-CL" sz="2800" dirty="0">
                <a:solidFill>
                  <a:schemeClr val="dk1"/>
                </a:solidFill>
                <a:latin typeface="Calibri"/>
                <a:ea typeface="Calibri"/>
                <a:cs typeface="Calibri"/>
                <a:sym typeface="Calibri"/>
              </a:rPr>
              <a:t>Tiempo Medio Entre Fallas o MTBF </a:t>
            </a:r>
            <a:r>
              <a:rPr lang="es-CL" sz="2800" b="1" dirty="0">
                <a:solidFill>
                  <a:srgbClr val="88354D"/>
                </a:solidFill>
                <a:latin typeface="Calibri"/>
                <a:ea typeface="Calibri"/>
                <a:cs typeface="Calibri"/>
                <a:sym typeface="Calibri"/>
              </a:rPr>
              <a:t>(Mean Time Between Failure)</a:t>
            </a:r>
            <a:endParaRPr dirty="0"/>
          </a:p>
          <a:p>
            <a:pPr marL="514350" marR="0" lvl="0" indent="-514350" algn="just" rtl="0">
              <a:spcBef>
                <a:spcPts val="0"/>
              </a:spcBef>
              <a:spcAft>
                <a:spcPts val="0"/>
              </a:spcAft>
              <a:buClr>
                <a:srgbClr val="88354D"/>
              </a:buClr>
              <a:buSzPts val="2800"/>
              <a:buFont typeface="Calibri"/>
              <a:buAutoNum type="arabicPeriod"/>
            </a:pPr>
            <a:r>
              <a:rPr lang="es-CL" sz="2800" dirty="0">
                <a:solidFill>
                  <a:schemeClr val="dk1"/>
                </a:solidFill>
                <a:latin typeface="Calibri"/>
                <a:ea typeface="Calibri"/>
                <a:cs typeface="Calibri"/>
                <a:sym typeface="Calibri"/>
              </a:rPr>
              <a:t>Disponibilidad </a:t>
            </a:r>
            <a:endParaRPr dirty="0"/>
          </a:p>
          <a:p>
            <a:pPr marL="514350" marR="0" lvl="0" indent="-514350" algn="just" rtl="0">
              <a:spcBef>
                <a:spcPts val="0"/>
              </a:spcBef>
              <a:spcAft>
                <a:spcPts val="0"/>
              </a:spcAft>
              <a:buClr>
                <a:srgbClr val="88354D"/>
              </a:buClr>
              <a:buSzPts val="2800"/>
              <a:buFont typeface="Calibri"/>
              <a:buAutoNum type="arabicPeriod"/>
            </a:pPr>
            <a:r>
              <a:rPr lang="es-CL" sz="2800" dirty="0">
                <a:solidFill>
                  <a:schemeClr val="dk1"/>
                </a:solidFill>
                <a:latin typeface="Calibri"/>
                <a:ea typeface="Calibri"/>
                <a:cs typeface="Calibri"/>
                <a:sym typeface="Calibri"/>
              </a:rPr>
              <a:t>Confiabilidad</a:t>
            </a:r>
            <a:endParaRP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pic>
        <p:nvPicPr>
          <p:cNvPr id="394" name="Google Shape;394;p2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95" name="Google Shape;395;p26"/>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96" name="Google Shape;396;p2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INDICADORES DE</a:t>
            </a:r>
            <a:br>
              <a:rPr lang="es-CL" dirty="0">
                <a:solidFill>
                  <a:srgbClr val="88354D"/>
                </a:solidFill>
              </a:rPr>
            </a:br>
            <a:r>
              <a:rPr lang="es-CL" dirty="0">
                <a:solidFill>
                  <a:srgbClr val="A7A8AA"/>
                </a:solidFill>
              </a:rPr>
              <a:t>MANTENIMIENTO </a:t>
            </a:r>
            <a:endParaRPr dirty="0">
              <a:solidFill>
                <a:srgbClr val="A7A8AA"/>
              </a:solidFill>
            </a:endParaRPr>
          </a:p>
        </p:txBody>
      </p:sp>
      <p:sp>
        <p:nvSpPr>
          <p:cNvPr id="397" name="Google Shape;397;p26"/>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398" name="Google Shape;398;p26"/>
          <p:cNvGrpSpPr/>
          <p:nvPr/>
        </p:nvGrpSpPr>
        <p:grpSpPr>
          <a:xfrm>
            <a:off x="403193" y="2263835"/>
            <a:ext cx="5460508" cy="4229040"/>
            <a:chOff x="-1818937" y="593"/>
            <a:chExt cx="5734966" cy="4229040"/>
          </a:xfrm>
        </p:grpSpPr>
        <p:sp>
          <p:nvSpPr>
            <p:cNvPr id="399" name="Google Shape;399;p26"/>
            <p:cNvSpPr/>
            <p:nvPr/>
          </p:nvSpPr>
          <p:spPr>
            <a:xfrm>
              <a:off x="0" y="593"/>
              <a:ext cx="3916029" cy="4229040"/>
            </a:xfrm>
            <a:prstGeom prst="rect">
              <a:avLst/>
            </a:prstGeom>
            <a:solidFill>
              <a:srgbClr val="88354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00" name="Google Shape;400;p26"/>
            <p:cNvSpPr txBox="1"/>
            <p:nvPr/>
          </p:nvSpPr>
          <p:spPr>
            <a:xfrm>
              <a:off x="-1818937" y="593"/>
              <a:ext cx="5734966"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ctr" rtl="0">
                <a:lnSpc>
                  <a:spcPct val="90000"/>
                </a:lnSpc>
                <a:spcBef>
                  <a:spcPts val="0"/>
                </a:spcBef>
                <a:spcAft>
                  <a:spcPts val="0"/>
                </a:spcAft>
                <a:buNone/>
              </a:pPr>
              <a:endParaRPr sz="2400" b="1" dirty="0">
                <a:solidFill>
                  <a:schemeClr val="lt1"/>
                </a:solidFill>
                <a:latin typeface="Calibri"/>
                <a:ea typeface="Calibri"/>
                <a:cs typeface="Calibri"/>
                <a:sym typeface="Calibri"/>
              </a:endParaRPr>
            </a:p>
            <a:p>
              <a:pPr marL="0" marR="0" lvl="0" indent="0" algn="l" rtl="0">
                <a:spcBef>
                  <a:spcPts val="840"/>
                </a:spcBef>
                <a:spcAft>
                  <a:spcPts val="0"/>
                </a:spcAft>
                <a:buClr>
                  <a:schemeClr val="lt1"/>
                </a:buClr>
                <a:buSzPts val="2800"/>
                <a:buFont typeface="Calibri"/>
                <a:buNone/>
              </a:pPr>
              <a:r>
                <a:rPr lang="es-CL" sz="2800" b="1" dirty="0">
                  <a:solidFill>
                    <a:schemeClr val="lt1"/>
                  </a:solidFill>
                  <a:latin typeface="Calibri"/>
                  <a:ea typeface="Calibri"/>
                  <a:cs typeface="Calibri"/>
                  <a:sym typeface="Calibri"/>
                </a:rPr>
                <a:t>Tiempo Medio Para Reparar MTTR (Mean Time To Repair)</a:t>
              </a:r>
              <a:endParaRPr dirty="0"/>
            </a:p>
            <a:p>
              <a:pPr marL="0" marR="0" lvl="0" indent="0" algn="l" rtl="0">
                <a:spcBef>
                  <a:spcPts val="0"/>
                </a:spcBef>
                <a:spcAft>
                  <a:spcPts val="0"/>
                </a:spcAft>
                <a:buClr>
                  <a:schemeClr val="dk1"/>
                </a:buClr>
                <a:buSzPts val="2800"/>
                <a:buFont typeface="Calibri"/>
                <a:buNone/>
              </a:pPr>
              <a:endParaRPr sz="2800" b="1" dirty="0">
                <a:solidFill>
                  <a:schemeClr val="lt1"/>
                </a:solidFill>
                <a:latin typeface="Calibri"/>
                <a:ea typeface="Calibri"/>
                <a:cs typeface="Calibri"/>
                <a:sym typeface="Calibri"/>
              </a:endParaRPr>
            </a:p>
            <a:p>
              <a:pPr marL="0" marR="0" lvl="0" indent="0" algn="just" rtl="0">
                <a:spcBef>
                  <a:spcPts val="0"/>
                </a:spcBef>
                <a:spcAft>
                  <a:spcPts val="0"/>
                </a:spcAft>
                <a:buClr>
                  <a:schemeClr val="lt1"/>
                </a:buClr>
                <a:buSzPts val="2400"/>
                <a:buFont typeface="Calibri"/>
                <a:buNone/>
              </a:pPr>
              <a:r>
                <a:rPr lang="es-CL" sz="2400" dirty="0">
                  <a:solidFill>
                    <a:schemeClr val="lt1"/>
                  </a:solidFill>
                  <a:latin typeface="Calibri"/>
                  <a:ea typeface="Calibri"/>
                  <a:cs typeface="Calibri"/>
                  <a:sym typeface="Calibri"/>
                </a:rPr>
                <a:t>Es el tiempo medio que transcurre entre una falla y su reparación para que vuelva a quedar operativo. Se puede calcular como:</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grpSp>
      <p:sp>
        <p:nvSpPr>
          <p:cNvPr id="401" name="Google Shape;401;p26"/>
          <p:cNvSpPr txBox="1"/>
          <p:nvPr/>
        </p:nvSpPr>
        <p:spPr>
          <a:xfrm>
            <a:off x="6234065" y="3780330"/>
            <a:ext cx="5415936" cy="988027"/>
          </a:xfrm>
          <a:prstGeom prst="rect">
            <a:avLst/>
          </a:pr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CL" sz="1800" dirty="0">
                <a:latin typeface="Calibri"/>
                <a:ea typeface="Calibri"/>
                <a:cs typeface="Calibri"/>
                <a:sym typeface="Calibri"/>
              </a:rPr>
              <a:t> </a:t>
            </a:r>
            <a:endParaRP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pic>
        <p:nvPicPr>
          <p:cNvPr id="406" name="Google Shape;406;p27"/>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407" name="Google Shape;407;p27"/>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08" name="Google Shape;408;p27"/>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INDICADORES DE</a:t>
            </a:r>
            <a:br>
              <a:rPr lang="es-CL" dirty="0">
                <a:solidFill>
                  <a:srgbClr val="88354D"/>
                </a:solidFill>
              </a:rPr>
            </a:br>
            <a:r>
              <a:rPr lang="es-CL" dirty="0">
                <a:solidFill>
                  <a:srgbClr val="A7A8AA"/>
                </a:solidFill>
              </a:rPr>
              <a:t>MANTENIMIENTO </a:t>
            </a:r>
            <a:endParaRPr dirty="0">
              <a:solidFill>
                <a:srgbClr val="A7A8AA"/>
              </a:solidFill>
            </a:endParaRPr>
          </a:p>
        </p:txBody>
      </p:sp>
      <p:sp>
        <p:nvSpPr>
          <p:cNvPr id="409" name="Google Shape;409;p27"/>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410" name="Google Shape;410;p27"/>
          <p:cNvGrpSpPr/>
          <p:nvPr/>
        </p:nvGrpSpPr>
        <p:grpSpPr>
          <a:xfrm>
            <a:off x="403193" y="2263835"/>
            <a:ext cx="5460508" cy="4229040"/>
            <a:chOff x="-1818937" y="593"/>
            <a:chExt cx="5734966" cy="4229040"/>
          </a:xfrm>
        </p:grpSpPr>
        <p:sp>
          <p:nvSpPr>
            <p:cNvPr id="411" name="Google Shape;411;p27"/>
            <p:cNvSpPr/>
            <p:nvPr/>
          </p:nvSpPr>
          <p:spPr>
            <a:xfrm>
              <a:off x="0" y="593"/>
              <a:ext cx="3916029" cy="4229040"/>
            </a:xfrm>
            <a:prstGeom prst="rect">
              <a:avLst/>
            </a:prstGeom>
            <a:solidFill>
              <a:srgbClr val="88354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12" name="Google Shape;412;p27"/>
            <p:cNvSpPr txBox="1"/>
            <p:nvPr/>
          </p:nvSpPr>
          <p:spPr>
            <a:xfrm>
              <a:off x="-1818937" y="593"/>
              <a:ext cx="5734966"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ctr" rtl="0">
                <a:lnSpc>
                  <a:spcPct val="90000"/>
                </a:lnSpc>
                <a:spcBef>
                  <a:spcPts val="0"/>
                </a:spcBef>
                <a:spcAft>
                  <a:spcPts val="0"/>
                </a:spcAft>
                <a:buNone/>
              </a:pPr>
              <a:endParaRPr sz="2400" b="1" dirty="0">
                <a:solidFill>
                  <a:schemeClr val="lt1"/>
                </a:solidFill>
                <a:latin typeface="Calibri"/>
                <a:ea typeface="Calibri"/>
                <a:cs typeface="Calibri"/>
                <a:sym typeface="Calibri"/>
              </a:endParaRPr>
            </a:p>
            <a:p>
              <a:pPr marL="0" marR="0" lvl="0" indent="0" algn="l" rtl="0">
                <a:spcBef>
                  <a:spcPts val="840"/>
                </a:spcBef>
                <a:spcAft>
                  <a:spcPts val="0"/>
                </a:spcAft>
                <a:buClr>
                  <a:schemeClr val="lt1"/>
                </a:buClr>
                <a:buSzPts val="2800"/>
                <a:buFont typeface="Calibri"/>
                <a:buNone/>
              </a:pPr>
              <a:r>
                <a:rPr lang="es-CL" sz="2800" b="1" dirty="0">
                  <a:solidFill>
                    <a:schemeClr val="lt1"/>
                  </a:solidFill>
                  <a:latin typeface="Calibri"/>
                  <a:ea typeface="Calibri"/>
                  <a:cs typeface="Calibri"/>
                  <a:sym typeface="Calibri"/>
                </a:rPr>
                <a:t>Tiempo Medio Para Fallar MTTF (Mean Time To Failure)</a:t>
              </a:r>
              <a:endParaRPr dirty="0"/>
            </a:p>
            <a:p>
              <a:pPr marL="0" marR="0" lvl="0" indent="0" algn="l" rtl="0">
                <a:spcBef>
                  <a:spcPts val="0"/>
                </a:spcBef>
                <a:spcAft>
                  <a:spcPts val="0"/>
                </a:spcAft>
                <a:buClr>
                  <a:schemeClr val="dk1"/>
                </a:buClr>
                <a:buSzPts val="2800"/>
                <a:buFont typeface="Calibri"/>
                <a:buNone/>
              </a:pPr>
              <a:endParaRPr sz="2800" b="1" dirty="0">
                <a:solidFill>
                  <a:schemeClr val="lt1"/>
                </a:solidFill>
                <a:latin typeface="Calibri"/>
                <a:ea typeface="Calibri"/>
                <a:cs typeface="Calibri"/>
                <a:sym typeface="Calibri"/>
              </a:endParaRPr>
            </a:p>
            <a:p>
              <a:pPr marL="0" marR="0" lvl="0" indent="0" algn="just" rtl="0">
                <a:spcBef>
                  <a:spcPts val="0"/>
                </a:spcBef>
                <a:spcAft>
                  <a:spcPts val="0"/>
                </a:spcAft>
                <a:buClr>
                  <a:schemeClr val="lt1"/>
                </a:buClr>
                <a:buSzPts val="2400"/>
                <a:buFont typeface="Calibri"/>
                <a:buNone/>
              </a:pPr>
              <a:r>
                <a:rPr lang="es-CL" sz="2400" dirty="0">
                  <a:solidFill>
                    <a:schemeClr val="lt1"/>
                  </a:solidFill>
                  <a:latin typeface="Calibri"/>
                  <a:ea typeface="Calibri"/>
                  <a:cs typeface="Calibri"/>
                  <a:sym typeface="Calibri"/>
                </a:rPr>
                <a:t>Es el tiempo medio que transcurre desde la reparación hasta que vuelve a aparecer una falla. Se puede calcular como la razón entre el tiempo productivo y el número de fallas, es decir:</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grpSp>
      <p:sp>
        <p:nvSpPr>
          <p:cNvPr id="413" name="Google Shape;413;p27"/>
          <p:cNvSpPr txBox="1"/>
          <p:nvPr/>
        </p:nvSpPr>
        <p:spPr>
          <a:xfrm>
            <a:off x="6402278" y="3781196"/>
            <a:ext cx="5014036" cy="986296"/>
          </a:xfrm>
          <a:prstGeom prst="rect">
            <a:avLst/>
          </a:pr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CL" sz="1800" dirty="0">
                <a:latin typeface="Calibri"/>
                <a:ea typeface="Calibri"/>
                <a:cs typeface="Calibri"/>
                <a:sym typeface="Calibri"/>
              </a:rPr>
              <a:t> </a:t>
            </a:r>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17"/>
        <p:cNvGrpSpPr/>
        <p:nvPr/>
      </p:nvGrpSpPr>
      <p:grpSpPr>
        <a:xfrm>
          <a:off x="0" y="0"/>
          <a:ext cx="0" cy="0"/>
          <a:chOff x="0" y="0"/>
          <a:chExt cx="0" cy="0"/>
        </a:xfrm>
      </p:grpSpPr>
      <p:pic>
        <p:nvPicPr>
          <p:cNvPr id="418" name="Google Shape;418;p28"/>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419" name="Google Shape;419;p28"/>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20" name="Google Shape;420;p28"/>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INDICADORES DE</a:t>
            </a:r>
            <a:br>
              <a:rPr lang="es-CL" dirty="0">
                <a:solidFill>
                  <a:srgbClr val="88354D"/>
                </a:solidFill>
              </a:rPr>
            </a:br>
            <a:r>
              <a:rPr lang="es-CL" dirty="0">
                <a:solidFill>
                  <a:srgbClr val="A7A8AA"/>
                </a:solidFill>
              </a:rPr>
              <a:t>MANTENIMIENTO </a:t>
            </a:r>
            <a:endParaRPr dirty="0">
              <a:solidFill>
                <a:srgbClr val="A7A8AA"/>
              </a:solidFill>
            </a:endParaRPr>
          </a:p>
        </p:txBody>
      </p:sp>
      <p:sp>
        <p:nvSpPr>
          <p:cNvPr id="421" name="Google Shape;421;p28"/>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422" name="Google Shape;422;p28"/>
          <p:cNvGrpSpPr/>
          <p:nvPr/>
        </p:nvGrpSpPr>
        <p:grpSpPr>
          <a:xfrm>
            <a:off x="403193" y="2263835"/>
            <a:ext cx="5460508" cy="4229040"/>
            <a:chOff x="-1818937" y="593"/>
            <a:chExt cx="5734966" cy="4229040"/>
          </a:xfrm>
        </p:grpSpPr>
        <p:sp>
          <p:nvSpPr>
            <p:cNvPr id="423" name="Google Shape;423;p28"/>
            <p:cNvSpPr/>
            <p:nvPr/>
          </p:nvSpPr>
          <p:spPr>
            <a:xfrm>
              <a:off x="0" y="593"/>
              <a:ext cx="3916029" cy="4229040"/>
            </a:xfrm>
            <a:prstGeom prst="rect">
              <a:avLst/>
            </a:prstGeom>
            <a:solidFill>
              <a:srgbClr val="88354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24" name="Google Shape;424;p28"/>
            <p:cNvSpPr txBox="1"/>
            <p:nvPr/>
          </p:nvSpPr>
          <p:spPr>
            <a:xfrm>
              <a:off x="-1818937" y="593"/>
              <a:ext cx="5734966"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ctr" rtl="0">
                <a:lnSpc>
                  <a:spcPct val="90000"/>
                </a:lnSpc>
                <a:spcBef>
                  <a:spcPts val="0"/>
                </a:spcBef>
                <a:spcAft>
                  <a:spcPts val="0"/>
                </a:spcAft>
                <a:buNone/>
              </a:pPr>
              <a:endParaRPr sz="2400" b="1" dirty="0">
                <a:solidFill>
                  <a:schemeClr val="lt1"/>
                </a:solidFill>
                <a:latin typeface="Calibri"/>
                <a:ea typeface="Calibri"/>
                <a:cs typeface="Calibri"/>
                <a:sym typeface="Calibri"/>
              </a:endParaRPr>
            </a:p>
            <a:p>
              <a:pPr marL="0" marR="0" lvl="0" indent="0" algn="l" rtl="0">
                <a:spcBef>
                  <a:spcPts val="840"/>
                </a:spcBef>
                <a:spcAft>
                  <a:spcPts val="0"/>
                </a:spcAft>
                <a:buClr>
                  <a:schemeClr val="lt1"/>
                </a:buClr>
                <a:buSzPts val="2800"/>
                <a:buFont typeface="Calibri"/>
                <a:buNone/>
              </a:pPr>
              <a:r>
                <a:rPr lang="es-CL" sz="2800" b="1" dirty="0">
                  <a:solidFill>
                    <a:schemeClr val="lt1"/>
                  </a:solidFill>
                  <a:latin typeface="Calibri"/>
                  <a:ea typeface="Calibri"/>
                  <a:cs typeface="Calibri"/>
                  <a:sym typeface="Calibri"/>
                </a:rPr>
                <a:t>Tiempo Medio Entre Fallas MTBF (Mean Time Between Failures)</a:t>
              </a:r>
              <a:endParaRPr dirty="0"/>
            </a:p>
            <a:p>
              <a:pPr marL="0" marR="0" lvl="0" indent="0" algn="l" rtl="0">
                <a:spcBef>
                  <a:spcPts val="0"/>
                </a:spcBef>
                <a:spcAft>
                  <a:spcPts val="0"/>
                </a:spcAft>
                <a:buClr>
                  <a:schemeClr val="dk1"/>
                </a:buClr>
                <a:buSzPts val="2800"/>
                <a:buFont typeface="Calibri"/>
                <a:buNone/>
              </a:pPr>
              <a:endParaRPr sz="2800" b="1" dirty="0">
                <a:solidFill>
                  <a:schemeClr val="lt1"/>
                </a:solidFill>
                <a:latin typeface="Calibri"/>
                <a:ea typeface="Calibri"/>
                <a:cs typeface="Calibri"/>
                <a:sym typeface="Calibri"/>
              </a:endParaRPr>
            </a:p>
            <a:p>
              <a:pPr marL="0" marR="0" lvl="0" indent="0" algn="l" rtl="0">
                <a:spcBef>
                  <a:spcPts val="0"/>
                </a:spcBef>
                <a:spcAft>
                  <a:spcPts val="0"/>
                </a:spcAft>
                <a:buClr>
                  <a:schemeClr val="lt1"/>
                </a:buClr>
                <a:buSzPts val="2400"/>
                <a:buFont typeface="Calibri"/>
                <a:buNone/>
              </a:pPr>
              <a:r>
                <a:rPr lang="es-CL" sz="2400" dirty="0">
                  <a:solidFill>
                    <a:schemeClr val="lt1"/>
                  </a:solidFill>
                  <a:latin typeface="Calibri"/>
                  <a:ea typeface="Calibri"/>
                  <a:cs typeface="Calibri"/>
                  <a:sym typeface="Calibri"/>
                </a:rPr>
                <a:t>Es el tiempo entre una falla y otra, por lo que es el cociente entre el tiempo total y el número de fallas. También, se puede estimar con la suma de MTTF y MTTR.</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grpSp>
      <p:sp>
        <p:nvSpPr>
          <p:cNvPr id="425" name="Google Shape;425;p28"/>
          <p:cNvSpPr txBox="1"/>
          <p:nvPr/>
        </p:nvSpPr>
        <p:spPr>
          <a:xfrm>
            <a:off x="6367137" y="3355755"/>
            <a:ext cx="4445126" cy="1772537"/>
          </a:xfrm>
          <a:prstGeom prst="rect">
            <a:avLst/>
          </a:pr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CL" sz="1800" dirty="0">
                <a:latin typeface="Calibri"/>
                <a:ea typeface="Calibri"/>
                <a:cs typeface="Calibri"/>
                <a:sym typeface="Calibri"/>
              </a:rPr>
              <a:t> </a:t>
            </a:r>
            <a:endParaRP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pic>
        <p:nvPicPr>
          <p:cNvPr id="430" name="Google Shape;430;p29"/>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431" name="Google Shape;431;p29"/>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32" name="Google Shape;432;p29"/>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RELACIÓN ENTRE</a:t>
            </a:r>
            <a:br>
              <a:rPr lang="es-CL" dirty="0">
                <a:solidFill>
                  <a:srgbClr val="88354D"/>
                </a:solidFill>
              </a:rPr>
            </a:br>
            <a:r>
              <a:rPr lang="es-CL" dirty="0">
                <a:solidFill>
                  <a:srgbClr val="A7A8AA"/>
                </a:solidFill>
              </a:rPr>
              <a:t>MTTR, MTTF Y MTBF</a:t>
            </a:r>
            <a:endParaRPr dirty="0">
              <a:solidFill>
                <a:srgbClr val="A7A8AA"/>
              </a:solidFill>
            </a:endParaRPr>
          </a:p>
        </p:txBody>
      </p:sp>
      <p:sp>
        <p:nvSpPr>
          <p:cNvPr id="433" name="Google Shape;433;p29"/>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pic>
        <p:nvPicPr>
          <p:cNvPr id="434" name="Google Shape;434;p29"/>
          <p:cNvPicPr preferRelativeResize="0"/>
          <p:nvPr/>
        </p:nvPicPr>
        <p:blipFill rotWithShape="1">
          <a:blip r:embed="rId4">
            <a:alphaModFix/>
          </a:blip>
          <a:srcRect/>
          <a:stretch/>
        </p:blipFill>
        <p:spPr>
          <a:xfrm>
            <a:off x="1148417" y="2258749"/>
            <a:ext cx="9895166" cy="3086116"/>
          </a:xfrm>
          <a:prstGeom prst="rect">
            <a:avLst/>
          </a:prstGeom>
          <a:noFill/>
          <a:ln>
            <a:noFill/>
          </a:ln>
        </p:spPr>
      </p:pic>
      <p:sp>
        <p:nvSpPr>
          <p:cNvPr id="435" name="Google Shape;435;p29"/>
          <p:cNvSpPr txBox="1"/>
          <p:nvPr/>
        </p:nvSpPr>
        <p:spPr>
          <a:xfrm>
            <a:off x="4736584" y="5581171"/>
            <a:ext cx="4050484" cy="346841"/>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chemeClr val="dk1"/>
              </a:buClr>
              <a:buSzPts val="1000"/>
              <a:buFont typeface="Arial"/>
              <a:buNone/>
            </a:pPr>
            <a:r>
              <a:rPr lang="es-CL" sz="1000" dirty="0">
                <a:solidFill>
                  <a:schemeClr val="dk1"/>
                </a:solidFill>
                <a:latin typeface="Calibri"/>
                <a:ea typeface="Calibri"/>
                <a:cs typeface="Calibri"/>
                <a:sym typeface="Calibri"/>
              </a:rPr>
              <a:t>Fuente: Adaptado de “Gestión de activos físicos”  V. Meruane</a:t>
            </a:r>
            <a:endParaRPr sz="1000" dirty="0">
              <a:solidFill>
                <a:schemeClr val="dk1"/>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39"/>
        <p:cNvGrpSpPr/>
        <p:nvPr/>
      </p:nvGrpSpPr>
      <p:grpSpPr>
        <a:xfrm>
          <a:off x="0" y="0"/>
          <a:ext cx="0" cy="0"/>
          <a:chOff x="0" y="0"/>
          <a:chExt cx="0" cy="0"/>
        </a:xfrm>
      </p:grpSpPr>
      <p:pic>
        <p:nvPicPr>
          <p:cNvPr id="440" name="Google Shape;440;p30"/>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441" name="Google Shape;441;p30"/>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42" name="Google Shape;442;p30"/>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INDICADORES DE</a:t>
            </a:r>
            <a:br>
              <a:rPr lang="es-CL" dirty="0">
                <a:solidFill>
                  <a:srgbClr val="88354D"/>
                </a:solidFill>
              </a:rPr>
            </a:br>
            <a:r>
              <a:rPr lang="es-CL" dirty="0">
                <a:solidFill>
                  <a:srgbClr val="A7A8AA"/>
                </a:solidFill>
              </a:rPr>
              <a:t>MANTENIMIENTO </a:t>
            </a:r>
            <a:endParaRPr dirty="0">
              <a:solidFill>
                <a:srgbClr val="A7A8AA"/>
              </a:solidFill>
            </a:endParaRPr>
          </a:p>
        </p:txBody>
      </p:sp>
      <p:sp>
        <p:nvSpPr>
          <p:cNvPr id="443" name="Google Shape;443;p30"/>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444" name="Google Shape;444;p30"/>
          <p:cNvGrpSpPr/>
          <p:nvPr/>
        </p:nvGrpSpPr>
        <p:grpSpPr>
          <a:xfrm>
            <a:off x="403193" y="2263835"/>
            <a:ext cx="5460508" cy="4229040"/>
            <a:chOff x="-1818937" y="593"/>
            <a:chExt cx="5734966" cy="4229040"/>
          </a:xfrm>
        </p:grpSpPr>
        <p:sp>
          <p:nvSpPr>
            <p:cNvPr id="445" name="Google Shape;445;p30"/>
            <p:cNvSpPr/>
            <p:nvPr/>
          </p:nvSpPr>
          <p:spPr>
            <a:xfrm>
              <a:off x="0" y="593"/>
              <a:ext cx="3916029" cy="4229040"/>
            </a:xfrm>
            <a:prstGeom prst="rect">
              <a:avLst/>
            </a:prstGeom>
            <a:solidFill>
              <a:srgbClr val="88354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46" name="Google Shape;446;p30"/>
            <p:cNvSpPr txBox="1"/>
            <p:nvPr/>
          </p:nvSpPr>
          <p:spPr>
            <a:xfrm>
              <a:off x="-1818937" y="593"/>
              <a:ext cx="5734966"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ctr" rtl="0">
                <a:lnSpc>
                  <a:spcPct val="90000"/>
                </a:lnSpc>
                <a:spcBef>
                  <a:spcPts val="0"/>
                </a:spcBef>
                <a:spcAft>
                  <a:spcPts val="0"/>
                </a:spcAft>
                <a:buNone/>
              </a:pPr>
              <a:endParaRPr sz="2400" b="1" dirty="0">
                <a:solidFill>
                  <a:schemeClr val="lt1"/>
                </a:solidFill>
                <a:latin typeface="Calibri"/>
                <a:ea typeface="Calibri"/>
                <a:cs typeface="Calibri"/>
                <a:sym typeface="Calibri"/>
              </a:endParaRPr>
            </a:p>
            <a:p>
              <a:pPr marL="0" marR="0" lvl="0" indent="0" algn="l" rtl="0">
                <a:spcBef>
                  <a:spcPts val="840"/>
                </a:spcBef>
                <a:spcAft>
                  <a:spcPts val="0"/>
                </a:spcAft>
                <a:buClr>
                  <a:schemeClr val="lt1"/>
                </a:buClr>
                <a:buSzPts val="2800"/>
                <a:buFont typeface="Calibri"/>
                <a:buNone/>
              </a:pPr>
              <a:r>
                <a:rPr lang="es-CL" sz="2800" b="1" dirty="0">
                  <a:solidFill>
                    <a:schemeClr val="lt1"/>
                  </a:solidFill>
                  <a:latin typeface="Calibri"/>
                  <a:ea typeface="Calibri"/>
                  <a:cs typeface="Calibri"/>
                  <a:sym typeface="Calibri"/>
                </a:rPr>
                <a:t>Disponibilidad (A)</a:t>
              </a:r>
              <a:endParaRPr dirty="0"/>
            </a:p>
            <a:p>
              <a:pPr marL="0" marR="0" lvl="0" indent="0" algn="l" rtl="0">
                <a:spcBef>
                  <a:spcPts val="0"/>
                </a:spcBef>
                <a:spcAft>
                  <a:spcPts val="0"/>
                </a:spcAft>
                <a:buClr>
                  <a:schemeClr val="dk1"/>
                </a:buClr>
                <a:buSzPts val="2800"/>
                <a:buFont typeface="Calibri"/>
                <a:buNone/>
              </a:pPr>
              <a:endParaRPr sz="2800" b="1" dirty="0">
                <a:solidFill>
                  <a:schemeClr val="lt1"/>
                </a:solidFill>
                <a:latin typeface="Calibri"/>
                <a:ea typeface="Calibri"/>
                <a:cs typeface="Calibri"/>
                <a:sym typeface="Calibri"/>
              </a:endParaRPr>
            </a:p>
            <a:p>
              <a:pPr marL="0" marR="0" lvl="0" indent="0" algn="l" rtl="0">
                <a:spcBef>
                  <a:spcPts val="0"/>
                </a:spcBef>
                <a:spcAft>
                  <a:spcPts val="0"/>
                </a:spcAft>
                <a:buClr>
                  <a:schemeClr val="lt1"/>
                </a:buClr>
                <a:buSzPts val="2400"/>
                <a:buFont typeface="Calibri"/>
                <a:buNone/>
              </a:pPr>
              <a:r>
                <a:rPr lang="es-CL" sz="2400" dirty="0">
                  <a:solidFill>
                    <a:schemeClr val="lt1"/>
                  </a:solidFill>
                  <a:latin typeface="Calibri"/>
                  <a:ea typeface="Calibri"/>
                  <a:cs typeface="Calibri"/>
                  <a:sym typeface="Calibri"/>
                </a:rPr>
                <a:t>Este parámetro nos entrega el tiempo total que el componente está disponible, y es el cociente entre el tiempo disponible y el tiempo total:</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grpSp>
      <p:sp>
        <p:nvSpPr>
          <p:cNvPr id="447" name="Google Shape;447;p30"/>
          <p:cNvSpPr txBox="1"/>
          <p:nvPr/>
        </p:nvSpPr>
        <p:spPr>
          <a:xfrm>
            <a:off x="6367137" y="3355755"/>
            <a:ext cx="4445126" cy="2140842"/>
          </a:xfrm>
          <a:prstGeom prst="rect">
            <a:avLst/>
          </a:pr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CL" sz="1800" dirty="0">
                <a:latin typeface="Calibri"/>
                <a:ea typeface="Calibri"/>
                <a:cs typeface="Calibri"/>
                <a:sym typeface="Calibri"/>
              </a:rPr>
              <a:t> </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3"/>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13" name="Google Shape;113;p3"/>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A7A8AA"/>
              </a:buClr>
              <a:buSzPts val="5940"/>
              <a:buFont typeface="Calibri"/>
              <a:buNone/>
            </a:pPr>
            <a:r>
              <a:rPr lang="es-CL" sz="5940" dirty="0">
                <a:solidFill>
                  <a:srgbClr val="A7A8AA"/>
                </a:solidFill>
              </a:rPr>
              <a:t>TEMA N°1</a:t>
            </a:r>
            <a:br>
              <a:rPr lang="es-CL" sz="3959" dirty="0"/>
            </a:br>
            <a:r>
              <a:rPr lang="es-CL" sz="4000" dirty="0">
                <a:solidFill>
                  <a:srgbClr val="88354D"/>
                </a:solidFill>
              </a:rPr>
              <a:t>MANTENIMIENTO PREVENTIVO</a:t>
            </a:r>
            <a:endParaRPr sz="4000" dirty="0">
              <a:solidFill>
                <a:srgbClr val="88354D"/>
              </a:solidFill>
            </a:endParaRPr>
          </a:p>
        </p:txBody>
      </p:sp>
      <p:sp>
        <p:nvSpPr>
          <p:cNvPr id="114" name="Google Shape;114;p3"/>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15" name="Google Shape;115;p3"/>
          <p:cNvSpPr txBox="1"/>
          <p:nvPr/>
        </p:nvSpPr>
        <p:spPr>
          <a:xfrm>
            <a:off x="7004482" y="6436307"/>
            <a:ext cx="4944121" cy="20419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CL" sz="1000" b="0" i="0" u="none" strike="noStrike" cap="none" dirty="0">
                <a:solidFill>
                  <a:schemeClr val="dk1"/>
                </a:solidFill>
                <a:latin typeface="Calibri"/>
                <a:ea typeface="Calibri"/>
                <a:cs typeface="Calibri"/>
                <a:sym typeface="Calibri"/>
              </a:rPr>
              <a:t>Fuente: https://gerens.pe/blog/gestion-mantenimiento-procesos-mineros-vision-general/</a:t>
            </a:r>
            <a:endParaRPr dirty="0"/>
          </a:p>
          <a:p>
            <a:pPr marL="0" marR="0" lvl="0" indent="0" algn="l" rtl="0">
              <a:lnSpc>
                <a:spcPct val="100000"/>
              </a:lnSpc>
              <a:spcBef>
                <a:spcPts val="0"/>
              </a:spcBef>
              <a:spcAft>
                <a:spcPts val="0"/>
              </a:spcAft>
              <a:buClr>
                <a:srgbClr val="000000"/>
              </a:buClr>
              <a:buSzPts val="1100"/>
              <a:buFont typeface="Arial"/>
              <a:buNone/>
            </a:pPr>
            <a:endParaRPr sz="900" b="0" i="0" u="none" strike="noStrike" cap="none" dirty="0">
              <a:solidFill>
                <a:srgbClr val="000000"/>
              </a:solidFill>
              <a:latin typeface="Arial"/>
              <a:ea typeface="Arial"/>
              <a:cs typeface="Arial"/>
              <a:sym typeface="Arial"/>
            </a:endParaRPr>
          </a:p>
        </p:txBody>
      </p:sp>
      <p:pic>
        <p:nvPicPr>
          <p:cNvPr id="116" name="Google Shape;116;p3"/>
          <p:cNvPicPr preferRelativeResize="0"/>
          <p:nvPr/>
        </p:nvPicPr>
        <p:blipFill rotWithShape="1">
          <a:blip r:embed="rId3">
            <a:alphaModFix/>
          </a:blip>
          <a:srcRect/>
          <a:stretch/>
        </p:blipFill>
        <p:spPr>
          <a:xfrm>
            <a:off x="4199138" y="1620830"/>
            <a:ext cx="7749465" cy="4824355"/>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51"/>
        <p:cNvGrpSpPr/>
        <p:nvPr/>
      </p:nvGrpSpPr>
      <p:grpSpPr>
        <a:xfrm>
          <a:off x="0" y="0"/>
          <a:ext cx="0" cy="0"/>
          <a:chOff x="0" y="0"/>
          <a:chExt cx="0" cy="0"/>
        </a:xfrm>
      </p:grpSpPr>
      <p:pic>
        <p:nvPicPr>
          <p:cNvPr id="452" name="Google Shape;452;p31"/>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453" name="Google Shape;453;p31"/>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54" name="Google Shape;454;p31"/>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INDICADORES DE</a:t>
            </a:r>
            <a:br>
              <a:rPr lang="es-CL" dirty="0">
                <a:solidFill>
                  <a:srgbClr val="88354D"/>
                </a:solidFill>
              </a:rPr>
            </a:br>
            <a:r>
              <a:rPr lang="es-CL" dirty="0">
                <a:solidFill>
                  <a:srgbClr val="A7A8AA"/>
                </a:solidFill>
              </a:rPr>
              <a:t>MANTENIMIENTO </a:t>
            </a:r>
            <a:endParaRPr dirty="0">
              <a:solidFill>
                <a:srgbClr val="A7A8AA"/>
              </a:solidFill>
            </a:endParaRPr>
          </a:p>
        </p:txBody>
      </p:sp>
      <p:sp>
        <p:nvSpPr>
          <p:cNvPr id="455" name="Google Shape;455;p31"/>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456" name="Google Shape;456;p31"/>
          <p:cNvGrpSpPr/>
          <p:nvPr/>
        </p:nvGrpSpPr>
        <p:grpSpPr>
          <a:xfrm>
            <a:off x="403193" y="2263835"/>
            <a:ext cx="5292388" cy="4229040"/>
            <a:chOff x="-1818937" y="593"/>
            <a:chExt cx="5734966" cy="4229040"/>
          </a:xfrm>
        </p:grpSpPr>
        <p:sp>
          <p:nvSpPr>
            <p:cNvPr id="457" name="Google Shape;457;p31"/>
            <p:cNvSpPr/>
            <p:nvPr/>
          </p:nvSpPr>
          <p:spPr>
            <a:xfrm>
              <a:off x="0" y="593"/>
              <a:ext cx="3916029" cy="4229040"/>
            </a:xfrm>
            <a:prstGeom prst="rect">
              <a:avLst/>
            </a:prstGeom>
            <a:solidFill>
              <a:srgbClr val="88354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58" name="Google Shape;458;p31"/>
            <p:cNvSpPr txBox="1"/>
            <p:nvPr/>
          </p:nvSpPr>
          <p:spPr>
            <a:xfrm>
              <a:off x="-1818937" y="593"/>
              <a:ext cx="5734966"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ctr" rtl="0">
                <a:lnSpc>
                  <a:spcPct val="90000"/>
                </a:lnSpc>
                <a:spcBef>
                  <a:spcPts val="0"/>
                </a:spcBef>
                <a:spcAft>
                  <a:spcPts val="0"/>
                </a:spcAft>
                <a:buNone/>
              </a:pPr>
              <a:endParaRPr sz="2400" b="1" dirty="0">
                <a:solidFill>
                  <a:schemeClr val="lt1"/>
                </a:solidFill>
                <a:latin typeface="Calibri"/>
                <a:ea typeface="Calibri"/>
                <a:cs typeface="Calibri"/>
                <a:sym typeface="Calibri"/>
              </a:endParaRPr>
            </a:p>
            <a:p>
              <a:pPr marL="0" marR="0" lvl="0" indent="0" algn="l" rtl="0">
                <a:spcBef>
                  <a:spcPts val="840"/>
                </a:spcBef>
                <a:spcAft>
                  <a:spcPts val="0"/>
                </a:spcAft>
                <a:buClr>
                  <a:schemeClr val="lt1"/>
                </a:buClr>
                <a:buSzPts val="2800"/>
                <a:buFont typeface="Calibri"/>
                <a:buNone/>
              </a:pPr>
              <a:r>
                <a:rPr lang="es-CL" sz="2800" b="1" dirty="0">
                  <a:solidFill>
                    <a:schemeClr val="lt1"/>
                  </a:solidFill>
                  <a:latin typeface="Calibri"/>
                  <a:ea typeface="Calibri"/>
                  <a:cs typeface="Calibri"/>
                  <a:sym typeface="Calibri"/>
                </a:rPr>
                <a:t>Confiabilidad (R)</a:t>
              </a:r>
              <a:endParaRPr dirty="0"/>
            </a:p>
            <a:p>
              <a:pPr marL="0" marR="0" lvl="0" indent="0" algn="l" rtl="0">
                <a:spcBef>
                  <a:spcPts val="0"/>
                </a:spcBef>
                <a:spcAft>
                  <a:spcPts val="0"/>
                </a:spcAft>
                <a:buClr>
                  <a:schemeClr val="dk1"/>
                </a:buClr>
                <a:buSzPts val="2800"/>
                <a:buFont typeface="Calibri"/>
                <a:buNone/>
              </a:pPr>
              <a:endParaRPr sz="2800" b="1" dirty="0">
                <a:solidFill>
                  <a:schemeClr val="lt1"/>
                </a:solidFill>
                <a:latin typeface="Calibri"/>
                <a:ea typeface="Calibri"/>
                <a:cs typeface="Calibri"/>
                <a:sym typeface="Calibri"/>
              </a:endParaRPr>
            </a:p>
            <a:p>
              <a:pPr marL="0" marR="0" lvl="0" indent="0" algn="l" rtl="0">
                <a:spcBef>
                  <a:spcPts val="0"/>
                </a:spcBef>
                <a:spcAft>
                  <a:spcPts val="0"/>
                </a:spcAft>
                <a:buClr>
                  <a:schemeClr val="lt1"/>
                </a:buClr>
                <a:buSzPts val="2400"/>
                <a:buFont typeface="Calibri"/>
                <a:buNone/>
              </a:pPr>
              <a:r>
                <a:rPr lang="es-CL" sz="2400" dirty="0">
                  <a:solidFill>
                    <a:schemeClr val="lt1"/>
                  </a:solidFill>
                  <a:latin typeface="Calibri"/>
                  <a:ea typeface="Calibri"/>
                  <a:cs typeface="Calibri"/>
                  <a:sym typeface="Calibri"/>
                </a:rPr>
                <a:t>Es la probabilidad que tiene una máquina o componente de esta de permanecer funcional dado un tiempo determinado. La confiabilidad se expresa como sigue:</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grpSp>
      <p:sp>
        <p:nvSpPr>
          <p:cNvPr id="459" name="Google Shape;459;p31"/>
          <p:cNvSpPr txBox="1"/>
          <p:nvPr/>
        </p:nvSpPr>
        <p:spPr>
          <a:xfrm>
            <a:off x="5633436" y="3817830"/>
            <a:ext cx="6496417" cy="856645"/>
          </a:xfrm>
          <a:prstGeom prst="rect">
            <a:avLst/>
          </a:pr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CL" sz="1800" dirty="0">
                <a:latin typeface="Calibri"/>
                <a:ea typeface="Calibri"/>
                <a:cs typeface="Calibri"/>
                <a:sym typeface="Calibri"/>
              </a:rPr>
              <a:t> </a:t>
            </a:r>
            <a:endParaRP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pic>
        <p:nvPicPr>
          <p:cNvPr id="464" name="Google Shape;464;p3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465" name="Google Shape;465;p32"/>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66" name="Google Shape;466;p32"/>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EJEMPLO CÁLCULO DE INDICADORES</a:t>
            </a:r>
            <a:br>
              <a:rPr lang="es-CL" dirty="0">
                <a:solidFill>
                  <a:srgbClr val="88354D"/>
                </a:solidFill>
              </a:rPr>
            </a:br>
            <a:r>
              <a:rPr lang="es-CL" dirty="0">
                <a:solidFill>
                  <a:srgbClr val="A5A5A5"/>
                </a:solidFill>
              </a:rPr>
              <a:t>DE</a:t>
            </a:r>
            <a:r>
              <a:rPr lang="es-CL" dirty="0">
                <a:solidFill>
                  <a:srgbClr val="88354D"/>
                </a:solidFill>
              </a:rPr>
              <a:t> </a:t>
            </a:r>
            <a:r>
              <a:rPr lang="es-CL" dirty="0">
                <a:solidFill>
                  <a:srgbClr val="A7A8AA"/>
                </a:solidFill>
              </a:rPr>
              <a:t>MANTENIMIENTO </a:t>
            </a:r>
            <a:endParaRPr dirty="0">
              <a:solidFill>
                <a:srgbClr val="A7A8AA"/>
              </a:solidFill>
            </a:endParaRPr>
          </a:p>
        </p:txBody>
      </p:sp>
      <p:sp>
        <p:nvSpPr>
          <p:cNvPr id="467" name="Google Shape;467;p32"/>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468" name="Google Shape;468;p32"/>
          <p:cNvGrpSpPr/>
          <p:nvPr/>
        </p:nvGrpSpPr>
        <p:grpSpPr>
          <a:xfrm>
            <a:off x="403193" y="2263835"/>
            <a:ext cx="8119370" cy="4229040"/>
            <a:chOff x="-1818937" y="593"/>
            <a:chExt cx="5734966" cy="4229040"/>
          </a:xfrm>
        </p:grpSpPr>
        <p:sp>
          <p:nvSpPr>
            <p:cNvPr id="469" name="Google Shape;469;p32"/>
            <p:cNvSpPr/>
            <p:nvPr/>
          </p:nvSpPr>
          <p:spPr>
            <a:xfrm>
              <a:off x="0" y="593"/>
              <a:ext cx="3916029" cy="4229040"/>
            </a:xfrm>
            <a:prstGeom prst="rect">
              <a:avLst/>
            </a:prstGeom>
            <a:solidFill>
              <a:srgbClr val="88354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470" name="Google Shape;470;p32"/>
            <p:cNvSpPr txBox="1"/>
            <p:nvPr/>
          </p:nvSpPr>
          <p:spPr>
            <a:xfrm>
              <a:off x="-1818937" y="593"/>
              <a:ext cx="5734966"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just" rtl="0">
                <a:lnSpc>
                  <a:spcPct val="90000"/>
                </a:lnSpc>
                <a:spcBef>
                  <a:spcPts val="0"/>
                </a:spcBef>
                <a:spcAft>
                  <a:spcPts val="0"/>
                </a:spcAft>
                <a:buClr>
                  <a:schemeClr val="lt1"/>
                </a:buClr>
                <a:buSzPts val="2400"/>
                <a:buFont typeface="Calibri"/>
                <a:buNone/>
              </a:pPr>
              <a:r>
                <a:rPr lang="es-CL" sz="2400" dirty="0">
                  <a:solidFill>
                    <a:schemeClr val="lt1"/>
                  </a:solidFill>
                  <a:latin typeface="Calibri"/>
                  <a:ea typeface="Calibri"/>
                  <a:cs typeface="Calibri"/>
                  <a:sym typeface="Calibri"/>
                </a:rPr>
                <a:t>En la estación de envasado de una planta, una máquina se encarga de etiquetar los envases para que estos posteriormente sean ordenados en pallets y almacenados en bodega. Considerando que la máquina etiquetadora está en funcionamiento los 30 días del mes en 3 turnos de 8 horas al día y que se disponen de 30 minutos por turno para colación de los operarios, en cuyo tiempo la máquina se mantiene suspendida. </a:t>
              </a:r>
              <a:endParaRPr sz="2400" dirty="0">
                <a:solidFill>
                  <a:schemeClr val="lt1"/>
                </a:solidFill>
                <a:latin typeface="Calibri"/>
                <a:ea typeface="Calibri"/>
                <a:cs typeface="Calibri"/>
                <a:sym typeface="Calibri"/>
              </a:endParaRPr>
            </a:p>
          </p:txBody>
        </p:sp>
      </p:gr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474"/>
        <p:cNvGrpSpPr/>
        <p:nvPr/>
      </p:nvGrpSpPr>
      <p:grpSpPr>
        <a:xfrm>
          <a:off x="0" y="0"/>
          <a:ext cx="0" cy="0"/>
          <a:chOff x="0" y="0"/>
          <a:chExt cx="0" cy="0"/>
        </a:xfrm>
      </p:grpSpPr>
      <p:pic>
        <p:nvPicPr>
          <p:cNvPr id="475" name="Google Shape;475;p33"/>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476" name="Google Shape;476;p33"/>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77" name="Google Shape;477;p33"/>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EJEMPLO CÁLCULO DE INDICADORES</a:t>
            </a:r>
            <a:br>
              <a:rPr lang="es-CL" dirty="0">
                <a:solidFill>
                  <a:srgbClr val="88354D"/>
                </a:solidFill>
              </a:rPr>
            </a:br>
            <a:r>
              <a:rPr lang="es-CL" dirty="0">
                <a:solidFill>
                  <a:srgbClr val="A5A5A5"/>
                </a:solidFill>
              </a:rPr>
              <a:t>DE</a:t>
            </a:r>
            <a:r>
              <a:rPr lang="es-CL" dirty="0">
                <a:solidFill>
                  <a:srgbClr val="88354D"/>
                </a:solidFill>
              </a:rPr>
              <a:t> </a:t>
            </a:r>
            <a:r>
              <a:rPr lang="es-CL" dirty="0">
                <a:solidFill>
                  <a:srgbClr val="A7A8AA"/>
                </a:solidFill>
              </a:rPr>
              <a:t>MANTENIMIENTO </a:t>
            </a:r>
            <a:endParaRPr dirty="0">
              <a:solidFill>
                <a:srgbClr val="A7A8AA"/>
              </a:solidFill>
            </a:endParaRPr>
          </a:p>
        </p:txBody>
      </p:sp>
      <p:sp>
        <p:nvSpPr>
          <p:cNvPr id="478" name="Google Shape;478;p33"/>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79" name="Google Shape;479;p33"/>
          <p:cNvSpPr txBox="1"/>
          <p:nvPr/>
        </p:nvSpPr>
        <p:spPr>
          <a:xfrm>
            <a:off x="0" y="2039226"/>
            <a:ext cx="10653187" cy="193797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just" rtl="0">
              <a:spcBef>
                <a:spcPts val="0"/>
              </a:spcBef>
              <a:spcAft>
                <a:spcPts val="0"/>
              </a:spcAft>
              <a:buClr>
                <a:schemeClr val="dk1"/>
              </a:buClr>
              <a:buSzPts val="2800"/>
              <a:buFont typeface="Calibri"/>
              <a:buNone/>
            </a:pPr>
            <a:endParaRPr sz="2800" b="1" dirty="0">
              <a:solidFill>
                <a:schemeClr val="lt1"/>
              </a:solidFill>
              <a:latin typeface="Calibri"/>
              <a:ea typeface="Calibri"/>
              <a:cs typeface="Calibri"/>
              <a:sym typeface="Calibri"/>
            </a:endParaRPr>
          </a:p>
          <a:p>
            <a:pPr marL="0" marR="0" lvl="0" indent="0" algn="just" rtl="0">
              <a:spcBef>
                <a:spcPts val="0"/>
              </a:spcBef>
              <a:spcAft>
                <a:spcPts val="0"/>
              </a:spcAft>
              <a:buClr>
                <a:schemeClr val="lt1"/>
              </a:buClr>
              <a:buSzPts val="2800"/>
              <a:buFont typeface="Calibri"/>
              <a:buNone/>
            </a:pPr>
            <a:r>
              <a:rPr lang="es-CL" sz="2800" b="1" dirty="0">
                <a:solidFill>
                  <a:schemeClr val="lt1"/>
                </a:solidFill>
                <a:latin typeface="Calibri"/>
                <a:ea typeface="Calibri"/>
                <a:cs typeface="Calibri"/>
                <a:sym typeface="Calibri"/>
              </a:rPr>
              <a:t>Determinar el MTBF, MTTR, MTTF, y Disponibilidad.</a:t>
            </a:r>
            <a:endParaRPr dirty="0"/>
          </a:p>
          <a:p>
            <a:pPr marL="0" marR="0" lvl="0" indent="0" algn="just" rtl="0">
              <a:spcBef>
                <a:spcPts val="0"/>
              </a:spcBef>
              <a:spcAft>
                <a:spcPts val="0"/>
              </a:spcAft>
              <a:buClr>
                <a:schemeClr val="lt1"/>
              </a:buClr>
              <a:buSzPts val="2400"/>
              <a:buFont typeface="Calibri"/>
              <a:buNone/>
            </a:pPr>
            <a:r>
              <a:rPr lang="es-CL" sz="2400" dirty="0">
                <a:solidFill>
                  <a:schemeClr val="lt1"/>
                </a:solidFill>
                <a:latin typeface="Calibri"/>
                <a:ea typeface="Calibri"/>
                <a:cs typeface="Calibri"/>
                <a:sym typeface="Calibri"/>
              </a:rPr>
              <a:t>Como información adicional se sabe que el tiempo por paradas programadas es de 8 Hrs/mes y el tiempo por averías se conocen mediante la siguiente tabla:</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graphicFrame>
        <p:nvGraphicFramePr>
          <p:cNvPr id="480" name="Google Shape;480;p33"/>
          <p:cNvGraphicFramePr/>
          <p:nvPr/>
        </p:nvGraphicFramePr>
        <p:xfrm>
          <a:off x="560792" y="4266780"/>
          <a:ext cx="10092400" cy="1863300"/>
        </p:xfrm>
        <a:graphic>
          <a:graphicData uri="http://schemas.openxmlformats.org/drawingml/2006/table">
            <a:tbl>
              <a:tblPr>
                <a:noFill/>
                <a:tableStyleId>{F8C07F78-7C05-40E2-922D-03474FEF44A2}</a:tableStyleId>
              </a:tblPr>
              <a:tblGrid>
                <a:gridCol w="2735000">
                  <a:extLst>
                    <a:ext uri="{9D8B030D-6E8A-4147-A177-3AD203B41FA5}">
                      <a16:colId xmlns:a16="http://schemas.microsoft.com/office/drawing/2014/main" val="20000"/>
                    </a:ext>
                  </a:extLst>
                </a:gridCol>
                <a:gridCol w="998800">
                  <a:extLst>
                    <a:ext uri="{9D8B030D-6E8A-4147-A177-3AD203B41FA5}">
                      <a16:colId xmlns:a16="http://schemas.microsoft.com/office/drawing/2014/main" val="20001"/>
                    </a:ext>
                  </a:extLst>
                </a:gridCol>
                <a:gridCol w="970675">
                  <a:extLst>
                    <a:ext uri="{9D8B030D-6E8A-4147-A177-3AD203B41FA5}">
                      <a16:colId xmlns:a16="http://schemas.microsoft.com/office/drawing/2014/main" val="20002"/>
                    </a:ext>
                  </a:extLst>
                </a:gridCol>
                <a:gridCol w="956600">
                  <a:extLst>
                    <a:ext uri="{9D8B030D-6E8A-4147-A177-3AD203B41FA5}">
                      <a16:colId xmlns:a16="http://schemas.microsoft.com/office/drawing/2014/main" val="20003"/>
                    </a:ext>
                  </a:extLst>
                </a:gridCol>
                <a:gridCol w="956600">
                  <a:extLst>
                    <a:ext uri="{9D8B030D-6E8A-4147-A177-3AD203B41FA5}">
                      <a16:colId xmlns:a16="http://schemas.microsoft.com/office/drawing/2014/main" val="20004"/>
                    </a:ext>
                  </a:extLst>
                </a:gridCol>
                <a:gridCol w="872200">
                  <a:extLst>
                    <a:ext uri="{9D8B030D-6E8A-4147-A177-3AD203B41FA5}">
                      <a16:colId xmlns:a16="http://schemas.microsoft.com/office/drawing/2014/main" val="20005"/>
                    </a:ext>
                  </a:extLst>
                </a:gridCol>
                <a:gridCol w="886275">
                  <a:extLst>
                    <a:ext uri="{9D8B030D-6E8A-4147-A177-3AD203B41FA5}">
                      <a16:colId xmlns:a16="http://schemas.microsoft.com/office/drawing/2014/main" val="20006"/>
                    </a:ext>
                  </a:extLst>
                </a:gridCol>
                <a:gridCol w="908175">
                  <a:extLst>
                    <a:ext uri="{9D8B030D-6E8A-4147-A177-3AD203B41FA5}">
                      <a16:colId xmlns:a16="http://schemas.microsoft.com/office/drawing/2014/main" val="20007"/>
                    </a:ext>
                  </a:extLst>
                </a:gridCol>
                <a:gridCol w="808075">
                  <a:extLst>
                    <a:ext uri="{9D8B030D-6E8A-4147-A177-3AD203B41FA5}">
                      <a16:colId xmlns:a16="http://schemas.microsoft.com/office/drawing/2014/main" val="20008"/>
                    </a:ext>
                  </a:extLst>
                </a:gridCol>
              </a:tblGrid>
              <a:tr h="678775">
                <a:tc>
                  <a:txBody>
                    <a:bodyPr/>
                    <a:lstStyle/>
                    <a:p>
                      <a:pPr marL="0" marR="0" lvl="0" indent="0" algn="ctr" rtl="0">
                        <a:spcBef>
                          <a:spcPts val="0"/>
                        </a:spcBef>
                        <a:spcAft>
                          <a:spcPts val="0"/>
                        </a:spcAft>
                        <a:buNone/>
                      </a:pPr>
                      <a:r>
                        <a:rPr lang="es-CL" sz="2000" b="1" i="0" u="none" strike="noStrike" cap="none" dirty="0">
                          <a:solidFill>
                            <a:schemeClr val="lt1"/>
                          </a:solidFill>
                          <a:latin typeface="Calibri"/>
                          <a:ea typeface="Calibri"/>
                          <a:cs typeface="Calibri"/>
                          <a:sym typeface="Calibri"/>
                        </a:rPr>
                        <a:t>DÍA</a:t>
                      </a:r>
                      <a:endParaRPr sz="3200" u="none" strike="noStrike" cap="none" dirty="0">
                        <a:solidFill>
                          <a:schemeClr val="lt1"/>
                        </a:solidFill>
                      </a:endParaRPr>
                    </a:p>
                  </a:txBody>
                  <a:tcPr marL="68575" marR="68575"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l" rtl="0">
                        <a:spcBef>
                          <a:spcPts val="0"/>
                        </a:spcBef>
                        <a:spcAft>
                          <a:spcPts val="0"/>
                        </a:spcAft>
                        <a:buNone/>
                      </a:pPr>
                      <a:r>
                        <a:rPr lang="es-CL" sz="2000" b="1" i="0" u="none" strike="noStrike" cap="none" dirty="0">
                          <a:solidFill>
                            <a:schemeClr val="lt1"/>
                          </a:solidFill>
                          <a:latin typeface="Calibri"/>
                          <a:ea typeface="Calibri"/>
                          <a:cs typeface="Calibri"/>
                          <a:sym typeface="Calibri"/>
                        </a:rPr>
                        <a:t>01-nov</a:t>
                      </a:r>
                      <a:endParaRPr sz="3200" u="none" strike="noStrike" cap="none" dirty="0">
                        <a:solidFill>
                          <a:schemeClr val="lt1"/>
                        </a:solidFill>
                      </a:endParaRPr>
                    </a:p>
                  </a:txBody>
                  <a:tcPr marL="68575" marR="68575"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l" rtl="0">
                        <a:spcBef>
                          <a:spcPts val="0"/>
                        </a:spcBef>
                        <a:spcAft>
                          <a:spcPts val="0"/>
                        </a:spcAft>
                        <a:buNone/>
                      </a:pPr>
                      <a:r>
                        <a:rPr lang="es-CL" sz="2000" b="1" i="0" u="none" strike="noStrike" cap="none" dirty="0">
                          <a:solidFill>
                            <a:schemeClr val="lt1"/>
                          </a:solidFill>
                          <a:latin typeface="Calibri"/>
                          <a:ea typeface="Calibri"/>
                          <a:cs typeface="Calibri"/>
                          <a:sym typeface="Calibri"/>
                        </a:rPr>
                        <a:t>03-nov</a:t>
                      </a:r>
                      <a:endParaRPr sz="3200" u="none" strike="noStrike" cap="none" dirty="0">
                        <a:solidFill>
                          <a:schemeClr val="lt1"/>
                        </a:solidFill>
                      </a:endParaRPr>
                    </a:p>
                  </a:txBody>
                  <a:tcPr marL="68575" marR="68575"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l" rtl="0">
                        <a:spcBef>
                          <a:spcPts val="0"/>
                        </a:spcBef>
                        <a:spcAft>
                          <a:spcPts val="0"/>
                        </a:spcAft>
                        <a:buNone/>
                      </a:pPr>
                      <a:r>
                        <a:rPr lang="es-CL" sz="2000" b="1" i="0" u="none" strike="noStrike" cap="none" dirty="0">
                          <a:solidFill>
                            <a:schemeClr val="lt1"/>
                          </a:solidFill>
                          <a:latin typeface="Calibri"/>
                          <a:ea typeface="Calibri"/>
                          <a:cs typeface="Calibri"/>
                          <a:sym typeface="Calibri"/>
                        </a:rPr>
                        <a:t>06-nov</a:t>
                      </a:r>
                      <a:endParaRPr sz="3200" u="none" strike="noStrike" cap="none" dirty="0">
                        <a:solidFill>
                          <a:schemeClr val="lt1"/>
                        </a:solidFill>
                      </a:endParaRPr>
                    </a:p>
                  </a:txBody>
                  <a:tcPr marL="68575" marR="68575"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l" rtl="0">
                        <a:spcBef>
                          <a:spcPts val="0"/>
                        </a:spcBef>
                        <a:spcAft>
                          <a:spcPts val="0"/>
                        </a:spcAft>
                        <a:buNone/>
                      </a:pPr>
                      <a:r>
                        <a:rPr lang="es-CL" sz="2000" b="1" i="0" u="none" strike="noStrike" cap="none" dirty="0">
                          <a:solidFill>
                            <a:schemeClr val="lt1"/>
                          </a:solidFill>
                          <a:latin typeface="Calibri"/>
                          <a:ea typeface="Calibri"/>
                          <a:cs typeface="Calibri"/>
                          <a:sym typeface="Calibri"/>
                        </a:rPr>
                        <a:t>08-nov</a:t>
                      </a:r>
                      <a:endParaRPr sz="3200" u="none" strike="noStrike" cap="none" dirty="0">
                        <a:solidFill>
                          <a:schemeClr val="lt1"/>
                        </a:solidFill>
                      </a:endParaRPr>
                    </a:p>
                  </a:txBody>
                  <a:tcPr marL="68575" marR="68575"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l" rtl="0">
                        <a:spcBef>
                          <a:spcPts val="0"/>
                        </a:spcBef>
                        <a:spcAft>
                          <a:spcPts val="0"/>
                        </a:spcAft>
                        <a:buNone/>
                      </a:pPr>
                      <a:r>
                        <a:rPr lang="es-CL" sz="2000" b="1" i="0" u="none" strike="noStrike" cap="none" dirty="0">
                          <a:solidFill>
                            <a:schemeClr val="lt1"/>
                          </a:solidFill>
                          <a:latin typeface="Calibri"/>
                          <a:ea typeface="Calibri"/>
                          <a:cs typeface="Calibri"/>
                          <a:sym typeface="Calibri"/>
                        </a:rPr>
                        <a:t>16-nov</a:t>
                      </a:r>
                      <a:endParaRPr sz="3200" u="none" strike="noStrike" cap="none" dirty="0">
                        <a:solidFill>
                          <a:schemeClr val="lt1"/>
                        </a:solidFill>
                      </a:endParaRPr>
                    </a:p>
                  </a:txBody>
                  <a:tcPr marL="68575" marR="68575"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l" rtl="0">
                        <a:spcBef>
                          <a:spcPts val="0"/>
                        </a:spcBef>
                        <a:spcAft>
                          <a:spcPts val="0"/>
                        </a:spcAft>
                        <a:buNone/>
                      </a:pPr>
                      <a:r>
                        <a:rPr lang="es-CL" sz="2000" b="1" i="0" u="none" strike="noStrike" cap="none" dirty="0">
                          <a:solidFill>
                            <a:schemeClr val="lt1"/>
                          </a:solidFill>
                          <a:latin typeface="Calibri"/>
                          <a:ea typeface="Calibri"/>
                          <a:cs typeface="Calibri"/>
                          <a:sym typeface="Calibri"/>
                        </a:rPr>
                        <a:t>21-nov</a:t>
                      </a:r>
                      <a:endParaRPr sz="3200" u="none" strike="noStrike" cap="none" dirty="0">
                        <a:solidFill>
                          <a:schemeClr val="lt1"/>
                        </a:solidFill>
                      </a:endParaRPr>
                    </a:p>
                  </a:txBody>
                  <a:tcPr marL="68575" marR="68575"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l" rtl="0">
                        <a:spcBef>
                          <a:spcPts val="0"/>
                        </a:spcBef>
                        <a:spcAft>
                          <a:spcPts val="0"/>
                        </a:spcAft>
                        <a:buNone/>
                      </a:pPr>
                      <a:r>
                        <a:rPr lang="es-CL" sz="2000" b="1" i="0" u="none" strike="noStrike" cap="none" dirty="0">
                          <a:solidFill>
                            <a:schemeClr val="lt1"/>
                          </a:solidFill>
                          <a:latin typeface="Calibri"/>
                          <a:ea typeface="Calibri"/>
                          <a:cs typeface="Calibri"/>
                          <a:sym typeface="Calibri"/>
                        </a:rPr>
                        <a:t>27-nov</a:t>
                      </a:r>
                      <a:endParaRPr sz="3200" u="none" strike="noStrike" cap="none" dirty="0">
                        <a:solidFill>
                          <a:schemeClr val="lt1"/>
                        </a:solidFill>
                      </a:endParaRPr>
                    </a:p>
                  </a:txBody>
                  <a:tcPr marL="68575" marR="68575"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l" rtl="0">
                        <a:spcBef>
                          <a:spcPts val="0"/>
                        </a:spcBef>
                        <a:spcAft>
                          <a:spcPts val="0"/>
                        </a:spcAft>
                        <a:buNone/>
                      </a:pPr>
                      <a:r>
                        <a:rPr lang="es-CL" sz="2000" b="1" i="0" u="none" strike="noStrike" cap="none" dirty="0">
                          <a:solidFill>
                            <a:schemeClr val="lt1"/>
                          </a:solidFill>
                          <a:latin typeface="Calibri"/>
                          <a:ea typeface="Calibri"/>
                          <a:cs typeface="Calibri"/>
                          <a:sym typeface="Calibri"/>
                        </a:rPr>
                        <a:t>TOTAL</a:t>
                      </a:r>
                      <a:endParaRPr sz="3200" u="none" strike="noStrike" cap="none" dirty="0">
                        <a:solidFill>
                          <a:schemeClr val="lt1"/>
                        </a:solidFill>
                      </a:endParaRPr>
                    </a:p>
                  </a:txBody>
                  <a:tcPr marL="68575" marR="68575" marT="45725" marB="45725" anchor="ctr">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extLst>
                  <a:ext uri="{0D108BD9-81ED-4DB2-BD59-A6C34878D82A}">
                    <a16:rowId xmlns:a16="http://schemas.microsoft.com/office/drawing/2014/main" val="10000"/>
                  </a:ext>
                </a:extLst>
              </a:tr>
              <a:tr h="678775">
                <a:tc>
                  <a:txBody>
                    <a:bodyPr/>
                    <a:lstStyle/>
                    <a:p>
                      <a:pPr marL="0" marR="0" lvl="0" indent="0" algn="l" rtl="0">
                        <a:spcBef>
                          <a:spcPts val="0"/>
                        </a:spcBef>
                        <a:spcAft>
                          <a:spcPts val="0"/>
                        </a:spcAft>
                        <a:buNone/>
                      </a:pPr>
                      <a:r>
                        <a:rPr lang="es-CL" sz="2000" b="1" i="0" u="none" strike="noStrike" cap="none" dirty="0">
                          <a:solidFill>
                            <a:schemeClr val="lt1"/>
                          </a:solidFill>
                          <a:latin typeface="Calibri"/>
                          <a:ea typeface="Calibri"/>
                          <a:cs typeface="Calibri"/>
                          <a:sym typeface="Calibri"/>
                        </a:rPr>
                        <a:t>Cantidad de paros</a:t>
                      </a:r>
                      <a:endParaRPr sz="3200" u="none" strike="noStrike" cap="none" dirty="0">
                        <a:solidFill>
                          <a:schemeClr val="lt1"/>
                        </a:solidFill>
                      </a:endParaRPr>
                    </a:p>
                  </a:txBody>
                  <a:tcPr marL="68575" marR="68575"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A5A5A5"/>
                    </a:solidFill>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1</a:t>
                      </a:r>
                      <a:endParaRPr sz="3200" u="none" strike="noStrike" cap="none" dirty="0"/>
                    </a:p>
                  </a:txBody>
                  <a:tcPr marL="68575" marR="68575" marT="45725" marB="45725">
                    <a:lnL w="28575" cap="flat" cmpd="sng">
                      <a:solidFill>
                        <a:schemeClr val="lt1"/>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1</a:t>
                      </a:r>
                      <a:endParaRPr sz="3200" u="none" strike="noStrike" cap="none" dirty="0"/>
                    </a:p>
                  </a:txBody>
                  <a:tcPr marL="68575" marR="68575"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1</a:t>
                      </a:r>
                      <a:endParaRPr sz="3200" u="none" strike="noStrike" cap="none" dirty="0"/>
                    </a:p>
                  </a:txBody>
                  <a:tcPr marL="68575" marR="68575"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1</a:t>
                      </a:r>
                      <a:endParaRPr sz="3200" u="none" strike="noStrike" cap="none" dirty="0"/>
                    </a:p>
                  </a:txBody>
                  <a:tcPr marL="68575" marR="68575"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1</a:t>
                      </a:r>
                      <a:endParaRPr sz="3200" u="none" strike="noStrike" cap="none" dirty="0"/>
                    </a:p>
                  </a:txBody>
                  <a:tcPr marL="68575" marR="68575"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1</a:t>
                      </a:r>
                      <a:endParaRPr sz="3200" u="none" strike="noStrike" cap="none" dirty="0"/>
                    </a:p>
                  </a:txBody>
                  <a:tcPr marL="68575" marR="68575"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1</a:t>
                      </a:r>
                      <a:endParaRPr sz="3200" u="none" strike="noStrike" cap="none" dirty="0"/>
                    </a:p>
                  </a:txBody>
                  <a:tcPr marL="68575" marR="68575"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tc>
                  <a:txBody>
                    <a:bodyPr/>
                    <a:lstStyle/>
                    <a:p>
                      <a:pPr marL="0" marR="0" lvl="0" indent="0" algn="ctr" rtl="0">
                        <a:spcBef>
                          <a:spcPts val="0"/>
                        </a:spcBef>
                        <a:spcAft>
                          <a:spcPts val="0"/>
                        </a:spcAft>
                        <a:buNone/>
                      </a:pPr>
                      <a:r>
                        <a:rPr lang="es-CL" sz="2000" b="1" i="0" u="none" strike="noStrike" cap="none" dirty="0">
                          <a:solidFill>
                            <a:srgbClr val="88354D"/>
                          </a:solidFill>
                          <a:latin typeface="Calibri"/>
                          <a:ea typeface="Calibri"/>
                          <a:cs typeface="Calibri"/>
                          <a:sym typeface="Calibri"/>
                        </a:rPr>
                        <a:t>7</a:t>
                      </a:r>
                      <a:endParaRPr sz="3200" u="none" strike="noStrike" cap="none" dirty="0">
                        <a:solidFill>
                          <a:srgbClr val="88354D"/>
                        </a:solidFill>
                      </a:endParaRPr>
                    </a:p>
                  </a:txBody>
                  <a:tcPr marL="68575" marR="68575" marT="45725" marB="45725">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chemeClr val="lt1"/>
                      </a:solidFill>
                      <a:prstDash val="solid"/>
                      <a:round/>
                      <a:headEnd type="none" w="sm" len="sm"/>
                      <a:tailEnd type="none" w="sm" len="sm"/>
                    </a:lnT>
                    <a:lnB w="19050" cap="flat" cmpd="sng">
                      <a:solidFill>
                        <a:srgbClr val="A5A5A5"/>
                      </a:solidFill>
                      <a:prstDash val="solid"/>
                      <a:round/>
                      <a:headEnd type="none" w="sm" len="sm"/>
                      <a:tailEnd type="none" w="sm" len="sm"/>
                    </a:lnB>
                  </a:tcPr>
                </a:tc>
                <a:extLst>
                  <a:ext uri="{0D108BD9-81ED-4DB2-BD59-A6C34878D82A}">
                    <a16:rowId xmlns:a16="http://schemas.microsoft.com/office/drawing/2014/main" val="10001"/>
                  </a:ext>
                </a:extLst>
              </a:tr>
              <a:tr h="483475">
                <a:tc>
                  <a:txBody>
                    <a:bodyPr/>
                    <a:lstStyle/>
                    <a:p>
                      <a:pPr marL="0" marR="0" lvl="0" indent="0" algn="l" rtl="0">
                        <a:spcBef>
                          <a:spcPts val="0"/>
                        </a:spcBef>
                        <a:spcAft>
                          <a:spcPts val="0"/>
                        </a:spcAft>
                        <a:buNone/>
                      </a:pPr>
                      <a:r>
                        <a:rPr lang="es-CL" sz="2000" b="1" i="0" u="none" strike="noStrike" cap="none" dirty="0">
                          <a:solidFill>
                            <a:schemeClr val="lt1"/>
                          </a:solidFill>
                          <a:latin typeface="Calibri"/>
                          <a:ea typeface="Calibri"/>
                          <a:cs typeface="Calibri"/>
                          <a:sym typeface="Calibri"/>
                        </a:rPr>
                        <a:t>Tiempo (min)</a:t>
                      </a:r>
                      <a:endParaRPr sz="3200" u="none" strike="noStrike" cap="none" dirty="0">
                        <a:solidFill>
                          <a:schemeClr val="lt1"/>
                        </a:solidFill>
                      </a:endParaRPr>
                    </a:p>
                  </a:txBody>
                  <a:tcPr marL="68575" marR="68575"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A5A5A5"/>
                    </a:solidFill>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20</a:t>
                      </a:r>
                      <a:endParaRPr sz="3200" u="none" strike="noStrike" cap="none" dirty="0"/>
                    </a:p>
                  </a:txBody>
                  <a:tcPr marL="68575" marR="68575" marT="45725" marB="45725">
                    <a:lnL w="28575" cap="flat" cmpd="sng">
                      <a:solidFill>
                        <a:schemeClr val="lt1"/>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60</a:t>
                      </a:r>
                      <a:endParaRPr sz="3200" u="none" strike="noStrike" cap="none" dirty="0"/>
                    </a:p>
                  </a:txBody>
                  <a:tcPr marL="68575" marR="68575"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15</a:t>
                      </a:r>
                      <a:endParaRPr sz="3200" u="none" strike="noStrike" cap="none" dirty="0"/>
                    </a:p>
                  </a:txBody>
                  <a:tcPr marL="68575" marR="68575"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20</a:t>
                      </a:r>
                      <a:endParaRPr sz="3200" u="none" strike="noStrike" cap="none" dirty="0"/>
                    </a:p>
                  </a:txBody>
                  <a:tcPr marL="68575" marR="68575"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120</a:t>
                      </a:r>
                      <a:endParaRPr sz="3200" u="none" strike="noStrike" cap="none" dirty="0"/>
                    </a:p>
                  </a:txBody>
                  <a:tcPr marL="68575" marR="68575"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20</a:t>
                      </a:r>
                      <a:endParaRPr sz="3200" u="none" strike="noStrike" cap="none" dirty="0"/>
                    </a:p>
                  </a:txBody>
                  <a:tcPr marL="68575" marR="68575"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30</a:t>
                      </a:r>
                      <a:endParaRPr sz="3200" u="none" strike="noStrike" cap="none" dirty="0"/>
                    </a:p>
                  </a:txBody>
                  <a:tcPr marL="68575" marR="68575" marT="45725" marB="45725">
                    <a:lnL w="19050" cap="flat" cmpd="sng">
                      <a:solidFill>
                        <a:srgbClr val="A5A5A5"/>
                      </a:solidFill>
                      <a:prstDash val="solid"/>
                      <a:round/>
                      <a:headEnd type="none" w="sm" len="sm"/>
                      <a:tailEnd type="none" w="sm" len="sm"/>
                    </a:lnL>
                    <a:lnR w="19050" cap="flat" cmpd="sng">
                      <a:solidFill>
                        <a:srgbClr val="A5A5A5"/>
                      </a:solidFill>
                      <a:prstDash val="solid"/>
                      <a:round/>
                      <a:headEnd type="none" w="sm" len="sm"/>
                      <a:tailEnd type="none" w="sm" len="sm"/>
                    </a:lnR>
                    <a:lnT w="19050"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ctr" rtl="0">
                        <a:spcBef>
                          <a:spcPts val="0"/>
                        </a:spcBef>
                        <a:spcAft>
                          <a:spcPts val="0"/>
                        </a:spcAft>
                        <a:buNone/>
                      </a:pPr>
                      <a:r>
                        <a:rPr lang="es-CL" sz="2000" b="1" i="0" u="none" strike="noStrike" cap="none" dirty="0">
                          <a:solidFill>
                            <a:srgbClr val="88354D"/>
                          </a:solidFill>
                          <a:latin typeface="Calibri"/>
                          <a:ea typeface="Calibri"/>
                          <a:cs typeface="Calibri"/>
                          <a:sym typeface="Calibri"/>
                        </a:rPr>
                        <a:t>285</a:t>
                      </a:r>
                      <a:endParaRPr sz="3200" u="none" strike="noStrike" cap="none" dirty="0">
                        <a:solidFill>
                          <a:srgbClr val="88354D"/>
                        </a:solidFill>
                      </a:endParaRPr>
                    </a:p>
                  </a:txBody>
                  <a:tcPr marL="68575" marR="68575" marT="45725" marB="45725">
                    <a:lnL w="19050"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pic>
        <p:nvPicPr>
          <p:cNvPr id="485" name="Google Shape;485;p3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486" name="Google Shape;486;p34"/>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87" name="Google Shape;487;p3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EJEMPLO CÁLCULO DE INDICADORES</a:t>
            </a:r>
            <a:br>
              <a:rPr lang="es-CL" dirty="0">
                <a:solidFill>
                  <a:srgbClr val="88354D"/>
                </a:solidFill>
              </a:rPr>
            </a:br>
            <a:r>
              <a:rPr lang="es-CL" dirty="0">
                <a:solidFill>
                  <a:srgbClr val="A5A5A5"/>
                </a:solidFill>
              </a:rPr>
              <a:t>DE</a:t>
            </a:r>
            <a:r>
              <a:rPr lang="es-CL" dirty="0">
                <a:solidFill>
                  <a:srgbClr val="88354D"/>
                </a:solidFill>
              </a:rPr>
              <a:t> </a:t>
            </a:r>
            <a:r>
              <a:rPr lang="es-CL" dirty="0">
                <a:solidFill>
                  <a:srgbClr val="A7A8AA"/>
                </a:solidFill>
              </a:rPr>
              <a:t>MANTENIMIENTO </a:t>
            </a:r>
            <a:endParaRPr dirty="0">
              <a:solidFill>
                <a:srgbClr val="A7A8AA"/>
              </a:solidFill>
            </a:endParaRPr>
          </a:p>
        </p:txBody>
      </p:sp>
      <p:sp>
        <p:nvSpPr>
          <p:cNvPr id="488" name="Google Shape;488;p34"/>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89" name="Google Shape;489;p34"/>
          <p:cNvSpPr txBox="1"/>
          <p:nvPr/>
        </p:nvSpPr>
        <p:spPr>
          <a:xfrm>
            <a:off x="0" y="1776702"/>
            <a:ext cx="11594237" cy="1701715"/>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just" rtl="0">
              <a:spcBef>
                <a:spcPts val="0"/>
              </a:spcBef>
              <a:spcAft>
                <a:spcPts val="0"/>
              </a:spcAft>
              <a:buClr>
                <a:schemeClr val="dk1"/>
              </a:buClr>
              <a:buSzPts val="2800"/>
              <a:buFont typeface="Calibri"/>
              <a:buNone/>
            </a:pPr>
            <a:endParaRPr sz="2800" b="1" dirty="0">
              <a:solidFill>
                <a:schemeClr val="lt1"/>
              </a:solidFill>
              <a:latin typeface="Calibri"/>
              <a:ea typeface="Calibri"/>
              <a:cs typeface="Calibri"/>
              <a:sym typeface="Calibri"/>
            </a:endParaRPr>
          </a:p>
          <a:p>
            <a:pPr marL="0" marR="0" lvl="0" indent="0" algn="just" rtl="0">
              <a:spcBef>
                <a:spcPts val="0"/>
              </a:spcBef>
              <a:spcAft>
                <a:spcPts val="0"/>
              </a:spcAft>
              <a:buClr>
                <a:schemeClr val="lt1"/>
              </a:buClr>
              <a:buSzPts val="2800"/>
              <a:buFont typeface="Calibri"/>
              <a:buNone/>
            </a:pPr>
            <a:r>
              <a:rPr lang="es-CL" sz="2800" b="1" dirty="0">
                <a:solidFill>
                  <a:schemeClr val="lt1"/>
                </a:solidFill>
                <a:latin typeface="Calibri"/>
                <a:ea typeface="Calibri"/>
                <a:cs typeface="Calibri"/>
                <a:sym typeface="Calibri"/>
              </a:rPr>
              <a:t>Resolución</a:t>
            </a:r>
            <a:endParaRPr dirty="0"/>
          </a:p>
          <a:p>
            <a:pPr marL="0" marR="0" lvl="0" indent="0" algn="just" rtl="0">
              <a:spcBef>
                <a:spcPts val="0"/>
              </a:spcBef>
              <a:spcAft>
                <a:spcPts val="0"/>
              </a:spcAft>
              <a:buClr>
                <a:schemeClr val="lt1"/>
              </a:buClr>
              <a:buSzPts val="2400"/>
              <a:buFont typeface="Calibri"/>
              <a:buNone/>
            </a:pPr>
            <a:r>
              <a:rPr lang="es-CL" sz="2400" dirty="0">
                <a:solidFill>
                  <a:schemeClr val="lt1"/>
                </a:solidFill>
                <a:latin typeface="Calibri"/>
                <a:ea typeface="Calibri"/>
                <a:cs typeface="Calibri"/>
                <a:sym typeface="Calibri"/>
              </a:rPr>
              <a:t>Con los datos a disposición podemos realizar una tabla que nos permita ordenarlos de mejor manera para luego hacer uso de la herramienta Excel y obtener los indicadores (MTBF, MTTR, MTTF, Disponibilidad A).</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sp>
        <p:nvSpPr>
          <p:cNvPr id="490" name="Google Shape;490;p34"/>
          <p:cNvSpPr/>
          <p:nvPr/>
        </p:nvSpPr>
        <p:spPr>
          <a:xfrm>
            <a:off x="209281" y="4845043"/>
            <a:ext cx="2303100"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800" b="1" dirty="0">
                <a:solidFill>
                  <a:srgbClr val="88354D"/>
                </a:solidFill>
                <a:latin typeface="Calibri"/>
                <a:ea typeface="Calibri"/>
                <a:cs typeface="Calibri"/>
                <a:sym typeface="Calibri"/>
              </a:rPr>
              <a:t>Formulario de datos ejemplo</a:t>
            </a:r>
            <a:endParaRPr sz="1800" b="1" dirty="0">
              <a:solidFill>
                <a:srgbClr val="88354D"/>
              </a:solidFill>
              <a:latin typeface="Calibri"/>
              <a:ea typeface="Calibri"/>
              <a:cs typeface="Calibri"/>
              <a:sym typeface="Calibri"/>
            </a:endParaRPr>
          </a:p>
        </p:txBody>
      </p:sp>
      <p:graphicFrame>
        <p:nvGraphicFramePr>
          <p:cNvPr id="491" name="Google Shape;491;p34"/>
          <p:cNvGraphicFramePr/>
          <p:nvPr/>
        </p:nvGraphicFramePr>
        <p:xfrm>
          <a:off x="2414726" y="3582100"/>
          <a:ext cx="9179525" cy="3078550"/>
        </p:xfrm>
        <a:graphic>
          <a:graphicData uri="http://schemas.openxmlformats.org/drawingml/2006/table">
            <a:tbl>
              <a:tblPr>
                <a:noFill/>
                <a:tableStyleId>{F8C07F78-7C05-40E2-922D-03474FEF44A2}</a:tableStyleId>
              </a:tblPr>
              <a:tblGrid>
                <a:gridCol w="1624625">
                  <a:extLst>
                    <a:ext uri="{9D8B030D-6E8A-4147-A177-3AD203B41FA5}">
                      <a16:colId xmlns:a16="http://schemas.microsoft.com/office/drawing/2014/main" val="20000"/>
                    </a:ext>
                  </a:extLst>
                </a:gridCol>
                <a:gridCol w="2503500">
                  <a:extLst>
                    <a:ext uri="{9D8B030D-6E8A-4147-A177-3AD203B41FA5}">
                      <a16:colId xmlns:a16="http://schemas.microsoft.com/office/drawing/2014/main" val="20001"/>
                    </a:ext>
                  </a:extLst>
                </a:gridCol>
                <a:gridCol w="5051400">
                  <a:extLst>
                    <a:ext uri="{9D8B030D-6E8A-4147-A177-3AD203B41FA5}">
                      <a16:colId xmlns:a16="http://schemas.microsoft.com/office/drawing/2014/main" val="20002"/>
                    </a:ext>
                  </a:extLst>
                </a:gridCol>
              </a:tblGrid>
              <a:tr h="316625">
                <a:tc gridSpan="2">
                  <a:txBody>
                    <a:bodyPr/>
                    <a:lstStyle/>
                    <a:p>
                      <a:pPr marL="0" marR="0" lvl="0" indent="0" algn="just" rtl="0">
                        <a:spcBef>
                          <a:spcPts val="0"/>
                        </a:spcBef>
                        <a:spcAft>
                          <a:spcPts val="0"/>
                        </a:spcAft>
                        <a:buNone/>
                      </a:pPr>
                      <a:r>
                        <a:rPr lang="es-CL" sz="2000" b="1" i="0" u="none" strike="noStrike" cap="none" dirty="0">
                          <a:solidFill>
                            <a:srgbClr val="FFFFFF"/>
                          </a:solidFill>
                          <a:latin typeface="Calibri"/>
                          <a:ea typeface="Calibri"/>
                          <a:cs typeface="Calibri"/>
                          <a:sym typeface="Calibri"/>
                        </a:rPr>
                        <a:t>TIEMPO TEÓRICO</a:t>
                      </a:r>
                      <a:endParaRPr sz="3200" u="none" strike="noStrike" cap="none" dirty="0"/>
                    </a:p>
                  </a:txBody>
                  <a:tcPr marL="68575" marR="68575"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hMerge="1">
                  <a:txBody>
                    <a:bodyPr/>
                    <a:lstStyle/>
                    <a:p>
                      <a:endParaRPr lang="es-CL"/>
                    </a:p>
                  </a:txBody>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(Días) X (Meses) X (24 hrs)</a:t>
                      </a:r>
                      <a:endParaRPr sz="3200" u="none" strike="noStrike" cap="none" dirty="0"/>
                    </a:p>
                  </a:txBody>
                  <a:tcPr marL="68575" marR="68575" marT="45725" marB="45725">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0"/>
                  </a:ext>
                </a:extLst>
              </a:tr>
              <a:tr h="316625">
                <a:tc rowSpan="3">
                  <a:txBody>
                    <a:bodyPr/>
                    <a:lstStyle/>
                    <a:p>
                      <a:pPr marL="0" marR="0" lvl="0" indent="0" algn="l" rtl="0">
                        <a:spcBef>
                          <a:spcPts val="0"/>
                        </a:spcBef>
                        <a:spcAft>
                          <a:spcPts val="0"/>
                        </a:spcAft>
                        <a:buNone/>
                      </a:pPr>
                      <a:r>
                        <a:rPr lang="es-CL" sz="2000" b="1" i="0" u="none" strike="noStrike" cap="none" dirty="0">
                          <a:solidFill>
                            <a:srgbClr val="FFFFFF"/>
                          </a:solidFill>
                          <a:latin typeface="Calibri"/>
                          <a:ea typeface="Calibri"/>
                          <a:cs typeface="Calibri"/>
                          <a:sym typeface="Calibri"/>
                        </a:rPr>
                        <a:t>TIEMPO NO PRODUCTIVO</a:t>
                      </a:r>
                      <a:endParaRPr sz="3200" u="none" strike="noStrike" cap="none" dirty="0"/>
                    </a:p>
                  </a:txBody>
                  <a:tcPr marL="68575" marR="68575"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just" rtl="0">
                        <a:spcBef>
                          <a:spcPts val="0"/>
                        </a:spcBef>
                        <a:spcAft>
                          <a:spcPts val="0"/>
                        </a:spcAft>
                        <a:buNone/>
                      </a:pPr>
                      <a:r>
                        <a:rPr lang="es-CL" sz="2000" b="1" i="0" u="none" strike="noStrike" cap="none" dirty="0">
                          <a:solidFill>
                            <a:srgbClr val="FFFFFF"/>
                          </a:solidFill>
                          <a:latin typeface="Calibri"/>
                          <a:ea typeface="Calibri"/>
                          <a:cs typeface="Calibri"/>
                          <a:sym typeface="Calibri"/>
                        </a:rPr>
                        <a:t>PAROS PROGRAMADOS</a:t>
                      </a:r>
                      <a:endParaRPr sz="3200" u="none" strike="noStrike" cap="none" dirty="0"/>
                    </a:p>
                  </a:txBody>
                  <a:tcPr marL="68575" marR="68575"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A5A5A5"/>
                    </a:solidFill>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Número de hrs/mes</a:t>
                      </a:r>
                      <a:endParaRPr sz="3200" u="none" strike="noStrike" cap="none" dirty="0"/>
                    </a:p>
                  </a:txBody>
                  <a:tcPr marL="68575" marR="68575" marT="45725" marB="45725">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316625">
                <a:tc vMerge="1">
                  <a:txBody>
                    <a:bodyPr/>
                    <a:lstStyle/>
                    <a:p>
                      <a:endParaRPr lang="es-CL"/>
                    </a:p>
                  </a:txBody>
                  <a:tcPr/>
                </a:tc>
                <a:tc>
                  <a:txBody>
                    <a:bodyPr/>
                    <a:lstStyle/>
                    <a:p>
                      <a:pPr marL="0" marR="0" lvl="0" indent="0" algn="just" rtl="0">
                        <a:spcBef>
                          <a:spcPts val="0"/>
                        </a:spcBef>
                        <a:spcAft>
                          <a:spcPts val="0"/>
                        </a:spcAft>
                        <a:buNone/>
                      </a:pPr>
                      <a:r>
                        <a:rPr lang="es-CL" sz="2000" b="1" i="0" u="none" strike="noStrike" cap="none" dirty="0">
                          <a:solidFill>
                            <a:srgbClr val="FFFFFF"/>
                          </a:solidFill>
                          <a:latin typeface="Calibri"/>
                          <a:ea typeface="Calibri"/>
                          <a:cs typeface="Calibri"/>
                          <a:sym typeface="Calibri"/>
                        </a:rPr>
                        <a:t>COLACIÓN</a:t>
                      </a:r>
                      <a:endParaRPr sz="3200" u="none" strike="noStrike" cap="none" dirty="0"/>
                    </a:p>
                  </a:txBody>
                  <a:tcPr marL="68575" marR="68575"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A5A5A5"/>
                    </a:solidFill>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(N° hrs/turno ) X (N° turnos/día) X (N° días)</a:t>
                      </a:r>
                      <a:endParaRPr sz="3200" u="none" strike="noStrike" cap="none" dirty="0"/>
                    </a:p>
                  </a:txBody>
                  <a:tcPr marL="68575" marR="68575" marT="45725" marB="45725">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316625">
                <a:tc vMerge="1">
                  <a:txBody>
                    <a:bodyPr/>
                    <a:lstStyle/>
                    <a:p>
                      <a:endParaRPr lang="es-CL"/>
                    </a:p>
                  </a:txBody>
                  <a:tcPr/>
                </a:tc>
                <a:tc>
                  <a:txBody>
                    <a:bodyPr/>
                    <a:lstStyle/>
                    <a:p>
                      <a:pPr marL="0" marR="0" lvl="0" indent="0" algn="just" rtl="0">
                        <a:spcBef>
                          <a:spcPts val="0"/>
                        </a:spcBef>
                        <a:spcAft>
                          <a:spcPts val="0"/>
                        </a:spcAft>
                        <a:buNone/>
                      </a:pPr>
                      <a:r>
                        <a:rPr lang="es-CL" sz="2000" b="1" i="0" u="none" strike="noStrike" cap="none" dirty="0">
                          <a:solidFill>
                            <a:srgbClr val="FFFFFF"/>
                          </a:solidFill>
                          <a:latin typeface="Calibri"/>
                          <a:ea typeface="Calibri"/>
                          <a:cs typeface="Calibri"/>
                          <a:sym typeface="Calibri"/>
                        </a:rPr>
                        <a:t>FALLAS</a:t>
                      </a:r>
                      <a:endParaRPr sz="3200" u="none" strike="noStrike" cap="none" dirty="0"/>
                    </a:p>
                  </a:txBody>
                  <a:tcPr marL="68575" marR="68575"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A5A5A5"/>
                    </a:solidFill>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Tiempo de reparación</a:t>
                      </a:r>
                      <a:endParaRPr sz="3200" u="none" strike="noStrike" cap="none" dirty="0"/>
                    </a:p>
                  </a:txBody>
                  <a:tcPr marL="68575" marR="68575" marT="45725" marB="45725">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316625">
                <a:tc gridSpan="2">
                  <a:txBody>
                    <a:bodyPr/>
                    <a:lstStyle/>
                    <a:p>
                      <a:pPr marL="0" marR="0" lvl="0" indent="0" algn="just" rtl="0">
                        <a:spcBef>
                          <a:spcPts val="0"/>
                        </a:spcBef>
                        <a:spcAft>
                          <a:spcPts val="0"/>
                        </a:spcAft>
                        <a:buNone/>
                      </a:pPr>
                      <a:r>
                        <a:rPr lang="es-CL" sz="2000" b="1" i="0" u="none" strike="noStrike" cap="none" dirty="0">
                          <a:solidFill>
                            <a:srgbClr val="FFFFFF"/>
                          </a:solidFill>
                          <a:latin typeface="Calibri"/>
                          <a:ea typeface="Calibri"/>
                          <a:cs typeface="Calibri"/>
                          <a:sym typeface="Calibri"/>
                        </a:rPr>
                        <a:t>TIEMPO PRODUCTIVO</a:t>
                      </a:r>
                      <a:endParaRPr sz="3200" u="none" strike="noStrike" cap="none" dirty="0"/>
                    </a:p>
                  </a:txBody>
                  <a:tcPr marL="68575" marR="68575"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hMerge="1">
                  <a:txBody>
                    <a:bodyPr/>
                    <a:lstStyle/>
                    <a:p>
                      <a:endParaRPr lang="es-CL"/>
                    </a:p>
                  </a:txBody>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Tiempo teórico - Tiempo no productivo</a:t>
                      </a:r>
                      <a:endParaRPr sz="3200" u="none" strike="noStrike" cap="none" dirty="0"/>
                    </a:p>
                  </a:txBody>
                  <a:tcPr marL="68575" marR="68575" marT="45725" marB="45725">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316625">
                <a:tc gridSpan="2">
                  <a:txBody>
                    <a:bodyPr/>
                    <a:lstStyle/>
                    <a:p>
                      <a:pPr marL="0" marR="0" lvl="0" indent="0" algn="just" rtl="0">
                        <a:spcBef>
                          <a:spcPts val="0"/>
                        </a:spcBef>
                        <a:spcAft>
                          <a:spcPts val="0"/>
                        </a:spcAft>
                        <a:buNone/>
                      </a:pPr>
                      <a:r>
                        <a:rPr lang="es-CL" sz="2000" b="1" u="none" strike="noStrike" cap="none" dirty="0">
                          <a:solidFill>
                            <a:schemeClr val="lt1"/>
                          </a:solidFill>
                        </a:rPr>
                        <a:t>TIEMPO TOTAL</a:t>
                      </a:r>
                      <a:endParaRPr dirty="0"/>
                    </a:p>
                  </a:txBody>
                  <a:tcPr marL="68575" marR="68575"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hMerge="1">
                  <a:txBody>
                    <a:bodyPr/>
                    <a:lstStyle/>
                    <a:p>
                      <a:endParaRPr lang="es-CL"/>
                    </a:p>
                  </a:txBody>
                  <a:tcPr/>
                </a:tc>
                <a:tc>
                  <a:txBody>
                    <a:bodyPr/>
                    <a:lstStyle/>
                    <a:p>
                      <a:pPr marL="0" marR="0" lvl="0" indent="0" algn="ctr" rtl="0">
                        <a:spcBef>
                          <a:spcPts val="0"/>
                        </a:spcBef>
                        <a:spcAft>
                          <a:spcPts val="0"/>
                        </a:spcAft>
                        <a:buNone/>
                      </a:pPr>
                      <a:r>
                        <a:rPr lang="es-CL" sz="2000" u="none" strike="noStrike" cap="none" dirty="0"/>
                        <a:t>Tiempo productivo + Tiempo de reparación</a:t>
                      </a:r>
                      <a:endParaRPr sz="2000" u="none" strike="noStrike" cap="none" dirty="0"/>
                    </a:p>
                  </a:txBody>
                  <a:tcPr marL="68575" marR="68575" marT="45725" marB="45725">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5"/>
                  </a:ext>
                </a:extLst>
              </a:tr>
              <a:tr h="316625">
                <a:tc gridSpan="2">
                  <a:txBody>
                    <a:bodyPr/>
                    <a:lstStyle/>
                    <a:p>
                      <a:pPr marL="0" marR="0" lvl="0" indent="0" algn="just" rtl="0">
                        <a:lnSpc>
                          <a:spcPct val="100000"/>
                        </a:lnSpc>
                        <a:spcBef>
                          <a:spcPts val="0"/>
                        </a:spcBef>
                        <a:spcAft>
                          <a:spcPts val="0"/>
                        </a:spcAft>
                        <a:buClr>
                          <a:srgbClr val="FFFFFF"/>
                        </a:buClr>
                        <a:buSzPts val="2000"/>
                        <a:buFont typeface="Calibri"/>
                        <a:buNone/>
                      </a:pPr>
                      <a:r>
                        <a:rPr lang="es-CL" sz="2000" b="1" i="0" u="none" strike="noStrike" cap="none" dirty="0">
                          <a:solidFill>
                            <a:srgbClr val="FFFFFF"/>
                          </a:solidFill>
                          <a:latin typeface="Calibri"/>
                          <a:ea typeface="Calibri"/>
                          <a:cs typeface="Calibri"/>
                          <a:sym typeface="Calibri"/>
                        </a:rPr>
                        <a:t>NÚMERO DE FALLAS</a:t>
                      </a:r>
                      <a:endParaRPr sz="2000" u="none" strike="noStrike" cap="none" dirty="0"/>
                    </a:p>
                  </a:txBody>
                  <a:tcPr marL="68575" marR="68575"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88354D"/>
                    </a:solidFill>
                  </a:tcPr>
                </a:tc>
                <a:tc hMerge="1">
                  <a:txBody>
                    <a:bodyPr/>
                    <a:lstStyle/>
                    <a:p>
                      <a:endParaRPr lang="es-CL"/>
                    </a:p>
                  </a:txBody>
                  <a:tcPr/>
                </a:tc>
                <a:tc>
                  <a:txBody>
                    <a:bodyPr/>
                    <a:lstStyle/>
                    <a:p>
                      <a:pPr marL="0" marR="0" lvl="0" indent="0" algn="ctr" rtl="0">
                        <a:spcBef>
                          <a:spcPts val="0"/>
                        </a:spcBef>
                        <a:spcAft>
                          <a:spcPts val="0"/>
                        </a:spcAft>
                        <a:buNone/>
                      </a:pPr>
                      <a:r>
                        <a:rPr lang="es-CL" sz="2000" u="none" strike="noStrike" cap="none" dirty="0"/>
                        <a:t>Fallas totales</a:t>
                      </a:r>
                      <a:endParaRPr sz="2000" u="none" strike="noStrike" cap="none" dirty="0"/>
                    </a:p>
                  </a:txBody>
                  <a:tcPr marL="68575" marR="68575" marT="45725" marB="45725">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495"/>
        <p:cNvGrpSpPr/>
        <p:nvPr/>
      </p:nvGrpSpPr>
      <p:grpSpPr>
        <a:xfrm>
          <a:off x="0" y="0"/>
          <a:ext cx="0" cy="0"/>
          <a:chOff x="0" y="0"/>
          <a:chExt cx="0" cy="0"/>
        </a:xfrm>
      </p:grpSpPr>
      <p:pic>
        <p:nvPicPr>
          <p:cNvPr id="496" name="Google Shape;496;p3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497" name="Google Shape;497;p35"/>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98" name="Google Shape;498;p35"/>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EJEMPLO CÁLCULO DE INDICADORES</a:t>
            </a:r>
            <a:br>
              <a:rPr lang="es-CL" dirty="0">
                <a:solidFill>
                  <a:srgbClr val="88354D"/>
                </a:solidFill>
              </a:rPr>
            </a:br>
            <a:r>
              <a:rPr lang="es-CL" dirty="0">
                <a:solidFill>
                  <a:srgbClr val="A5A5A5"/>
                </a:solidFill>
              </a:rPr>
              <a:t>DE</a:t>
            </a:r>
            <a:r>
              <a:rPr lang="es-CL" dirty="0">
                <a:solidFill>
                  <a:srgbClr val="88354D"/>
                </a:solidFill>
              </a:rPr>
              <a:t> </a:t>
            </a:r>
            <a:r>
              <a:rPr lang="es-CL" dirty="0">
                <a:solidFill>
                  <a:srgbClr val="A7A8AA"/>
                </a:solidFill>
              </a:rPr>
              <a:t>MANTENIMIENTO </a:t>
            </a:r>
            <a:endParaRPr dirty="0">
              <a:solidFill>
                <a:srgbClr val="A7A8AA"/>
              </a:solidFill>
            </a:endParaRPr>
          </a:p>
        </p:txBody>
      </p:sp>
      <p:sp>
        <p:nvSpPr>
          <p:cNvPr id="499" name="Google Shape;499;p35"/>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00" name="Google Shape;500;p35"/>
          <p:cNvSpPr txBox="1"/>
          <p:nvPr/>
        </p:nvSpPr>
        <p:spPr>
          <a:xfrm>
            <a:off x="0" y="1776703"/>
            <a:ext cx="11594237" cy="646332"/>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just" rtl="0">
              <a:spcBef>
                <a:spcPts val="0"/>
              </a:spcBef>
              <a:spcAft>
                <a:spcPts val="0"/>
              </a:spcAft>
              <a:buClr>
                <a:schemeClr val="dk1"/>
              </a:buClr>
              <a:buSzPts val="2400"/>
              <a:buFont typeface="Calibri"/>
              <a:buNone/>
            </a:pPr>
            <a:endParaRPr sz="2400" dirty="0">
              <a:solidFill>
                <a:schemeClr val="lt1"/>
              </a:solidFill>
              <a:latin typeface="Calibri"/>
              <a:ea typeface="Calibri"/>
              <a:cs typeface="Calibri"/>
              <a:sym typeface="Calibri"/>
            </a:endParaRPr>
          </a:p>
          <a:p>
            <a:pPr marL="0" marR="0" lvl="0" indent="0" algn="just" rtl="0">
              <a:spcBef>
                <a:spcPts val="0"/>
              </a:spcBef>
              <a:spcAft>
                <a:spcPts val="0"/>
              </a:spcAft>
              <a:buClr>
                <a:schemeClr val="lt1"/>
              </a:buClr>
              <a:buSzPts val="2400"/>
              <a:buFont typeface="Calibri"/>
              <a:buNone/>
            </a:pPr>
            <a:r>
              <a:rPr lang="es-CL" sz="2400" dirty="0">
                <a:solidFill>
                  <a:schemeClr val="lt1"/>
                </a:solidFill>
                <a:latin typeface="Calibri"/>
                <a:ea typeface="Calibri"/>
                <a:cs typeface="Calibri"/>
                <a:sym typeface="Calibri"/>
              </a:rPr>
              <a:t>Reemplazando los valores en la tabla, tenemos:</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graphicFrame>
        <p:nvGraphicFramePr>
          <p:cNvPr id="501" name="Google Shape;501;p35"/>
          <p:cNvGraphicFramePr/>
          <p:nvPr/>
        </p:nvGraphicFramePr>
        <p:xfrm>
          <a:off x="1420427" y="2978418"/>
          <a:ext cx="9179525" cy="3078550"/>
        </p:xfrm>
        <a:graphic>
          <a:graphicData uri="http://schemas.openxmlformats.org/drawingml/2006/table">
            <a:tbl>
              <a:tblPr>
                <a:noFill/>
                <a:tableStyleId>{F8C07F78-7C05-40E2-922D-03474FEF44A2}</a:tableStyleId>
              </a:tblPr>
              <a:tblGrid>
                <a:gridCol w="1624625">
                  <a:extLst>
                    <a:ext uri="{9D8B030D-6E8A-4147-A177-3AD203B41FA5}">
                      <a16:colId xmlns:a16="http://schemas.microsoft.com/office/drawing/2014/main" val="20000"/>
                    </a:ext>
                  </a:extLst>
                </a:gridCol>
                <a:gridCol w="2503500">
                  <a:extLst>
                    <a:ext uri="{9D8B030D-6E8A-4147-A177-3AD203B41FA5}">
                      <a16:colId xmlns:a16="http://schemas.microsoft.com/office/drawing/2014/main" val="20001"/>
                    </a:ext>
                  </a:extLst>
                </a:gridCol>
                <a:gridCol w="5051400">
                  <a:extLst>
                    <a:ext uri="{9D8B030D-6E8A-4147-A177-3AD203B41FA5}">
                      <a16:colId xmlns:a16="http://schemas.microsoft.com/office/drawing/2014/main" val="20002"/>
                    </a:ext>
                  </a:extLst>
                </a:gridCol>
              </a:tblGrid>
              <a:tr h="316625">
                <a:tc gridSpan="2">
                  <a:txBody>
                    <a:bodyPr/>
                    <a:lstStyle/>
                    <a:p>
                      <a:pPr marL="0" marR="0" lvl="0" indent="0" algn="just" rtl="0">
                        <a:spcBef>
                          <a:spcPts val="0"/>
                        </a:spcBef>
                        <a:spcAft>
                          <a:spcPts val="0"/>
                        </a:spcAft>
                        <a:buNone/>
                      </a:pPr>
                      <a:r>
                        <a:rPr lang="es-CL" sz="2000" b="1" i="0" u="none" strike="noStrike" cap="none" dirty="0">
                          <a:solidFill>
                            <a:srgbClr val="FFFFFF"/>
                          </a:solidFill>
                          <a:latin typeface="Calibri"/>
                          <a:ea typeface="Calibri"/>
                          <a:cs typeface="Calibri"/>
                          <a:sym typeface="Calibri"/>
                        </a:rPr>
                        <a:t>TIEMPO TEÓRICO</a:t>
                      </a:r>
                      <a:endParaRPr sz="3200" u="none" strike="noStrike" cap="none" dirty="0"/>
                    </a:p>
                  </a:txBody>
                  <a:tcPr marL="68575" marR="68575"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hMerge="1">
                  <a:txBody>
                    <a:bodyPr/>
                    <a:lstStyle/>
                    <a:p>
                      <a:endParaRPr lang="es-CL"/>
                    </a:p>
                  </a:txBody>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30 días X 24 hrs = 720 hrs</a:t>
                      </a:r>
                      <a:endParaRPr sz="2000" u="none" strike="noStrike" cap="none" dirty="0"/>
                    </a:p>
                  </a:txBody>
                  <a:tcPr marL="68575" marR="68575" marT="45725" marB="45725">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0"/>
                  </a:ext>
                </a:extLst>
              </a:tr>
              <a:tr h="316625">
                <a:tc rowSpan="3">
                  <a:txBody>
                    <a:bodyPr/>
                    <a:lstStyle/>
                    <a:p>
                      <a:pPr marL="0" marR="0" lvl="0" indent="0" algn="l" rtl="0">
                        <a:spcBef>
                          <a:spcPts val="0"/>
                        </a:spcBef>
                        <a:spcAft>
                          <a:spcPts val="0"/>
                        </a:spcAft>
                        <a:buNone/>
                      </a:pPr>
                      <a:r>
                        <a:rPr lang="es-CL" sz="2000" b="1" i="0" u="none" strike="noStrike" cap="none" dirty="0">
                          <a:solidFill>
                            <a:srgbClr val="FFFFFF"/>
                          </a:solidFill>
                          <a:latin typeface="Calibri"/>
                          <a:ea typeface="Calibri"/>
                          <a:cs typeface="Calibri"/>
                          <a:sym typeface="Calibri"/>
                        </a:rPr>
                        <a:t>TIEMPO NO PRODUCTIVO</a:t>
                      </a:r>
                      <a:endParaRPr sz="3200" u="none" strike="noStrike" cap="none" dirty="0"/>
                    </a:p>
                  </a:txBody>
                  <a:tcPr marL="68575" marR="68575"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a:txBody>
                    <a:bodyPr/>
                    <a:lstStyle/>
                    <a:p>
                      <a:pPr marL="0" marR="0" lvl="0" indent="0" algn="just" rtl="0">
                        <a:spcBef>
                          <a:spcPts val="0"/>
                        </a:spcBef>
                        <a:spcAft>
                          <a:spcPts val="0"/>
                        </a:spcAft>
                        <a:buNone/>
                      </a:pPr>
                      <a:r>
                        <a:rPr lang="es-CL" sz="2000" b="1" i="0" u="none" strike="noStrike" cap="none" dirty="0">
                          <a:solidFill>
                            <a:srgbClr val="FFFFFF"/>
                          </a:solidFill>
                          <a:latin typeface="Calibri"/>
                          <a:ea typeface="Calibri"/>
                          <a:cs typeface="Calibri"/>
                          <a:sym typeface="Calibri"/>
                        </a:rPr>
                        <a:t>PAROS PROGRAMADOS</a:t>
                      </a:r>
                      <a:endParaRPr sz="3200" u="none" strike="noStrike" cap="none" dirty="0"/>
                    </a:p>
                  </a:txBody>
                  <a:tcPr marL="68575" marR="68575"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A5A5A5"/>
                    </a:solidFill>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8 hrs</a:t>
                      </a:r>
                      <a:endParaRPr sz="2000" u="none" strike="noStrike" cap="none" dirty="0"/>
                    </a:p>
                  </a:txBody>
                  <a:tcPr marL="68575" marR="68575" marT="45725" marB="45725">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1"/>
                  </a:ext>
                </a:extLst>
              </a:tr>
              <a:tr h="316625">
                <a:tc vMerge="1">
                  <a:txBody>
                    <a:bodyPr/>
                    <a:lstStyle/>
                    <a:p>
                      <a:endParaRPr lang="es-CL"/>
                    </a:p>
                  </a:txBody>
                  <a:tcPr/>
                </a:tc>
                <a:tc>
                  <a:txBody>
                    <a:bodyPr/>
                    <a:lstStyle/>
                    <a:p>
                      <a:pPr marL="0" marR="0" lvl="0" indent="0" algn="just" rtl="0">
                        <a:spcBef>
                          <a:spcPts val="0"/>
                        </a:spcBef>
                        <a:spcAft>
                          <a:spcPts val="0"/>
                        </a:spcAft>
                        <a:buNone/>
                      </a:pPr>
                      <a:r>
                        <a:rPr lang="es-CL" sz="2000" b="1" i="0" u="none" strike="noStrike" cap="none" dirty="0">
                          <a:solidFill>
                            <a:srgbClr val="FFFFFF"/>
                          </a:solidFill>
                          <a:latin typeface="Calibri"/>
                          <a:ea typeface="Calibri"/>
                          <a:cs typeface="Calibri"/>
                          <a:sym typeface="Calibri"/>
                        </a:rPr>
                        <a:t>COLACIÓN</a:t>
                      </a:r>
                      <a:endParaRPr sz="3200" u="none" strike="noStrike" cap="none" dirty="0"/>
                    </a:p>
                  </a:txBody>
                  <a:tcPr marL="68575" marR="68575"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A5A5A5"/>
                    </a:solidFill>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0,5 hrs/turno x 3 turnos/día x 30 días = 45 hrs</a:t>
                      </a:r>
                      <a:endParaRPr sz="2000" u="none" strike="noStrike" cap="none" dirty="0"/>
                    </a:p>
                  </a:txBody>
                  <a:tcPr marL="68575" marR="68575" marT="45725" marB="45725">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2"/>
                  </a:ext>
                </a:extLst>
              </a:tr>
              <a:tr h="316625">
                <a:tc vMerge="1">
                  <a:txBody>
                    <a:bodyPr/>
                    <a:lstStyle/>
                    <a:p>
                      <a:endParaRPr lang="es-CL"/>
                    </a:p>
                  </a:txBody>
                  <a:tcPr/>
                </a:tc>
                <a:tc>
                  <a:txBody>
                    <a:bodyPr/>
                    <a:lstStyle/>
                    <a:p>
                      <a:pPr marL="0" marR="0" lvl="0" indent="0" algn="just" rtl="0">
                        <a:spcBef>
                          <a:spcPts val="0"/>
                        </a:spcBef>
                        <a:spcAft>
                          <a:spcPts val="0"/>
                        </a:spcAft>
                        <a:buNone/>
                      </a:pPr>
                      <a:r>
                        <a:rPr lang="es-CL" sz="2000" b="1" i="0" u="none" strike="noStrike" cap="none" dirty="0">
                          <a:solidFill>
                            <a:srgbClr val="FFFFFF"/>
                          </a:solidFill>
                          <a:latin typeface="Calibri"/>
                          <a:ea typeface="Calibri"/>
                          <a:cs typeface="Calibri"/>
                          <a:sym typeface="Calibri"/>
                        </a:rPr>
                        <a:t>FALLAS</a:t>
                      </a:r>
                      <a:endParaRPr sz="3200" u="none" strike="noStrike" cap="none" dirty="0"/>
                    </a:p>
                  </a:txBody>
                  <a:tcPr marL="68575" marR="68575" marT="45725" marB="45725" anchor="ctr">
                    <a:lnL w="28575" cap="flat" cmpd="sng">
                      <a:solidFill>
                        <a:schemeClr val="lt1"/>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A5A5A5"/>
                    </a:solidFill>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285 min/60 = 4,75 hrs</a:t>
                      </a:r>
                      <a:endParaRPr sz="2000" u="none" strike="noStrike" cap="none" dirty="0"/>
                    </a:p>
                  </a:txBody>
                  <a:tcPr marL="68575" marR="68575" marT="45725" marB="45725">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3"/>
                  </a:ext>
                </a:extLst>
              </a:tr>
              <a:tr h="316625">
                <a:tc gridSpan="2">
                  <a:txBody>
                    <a:bodyPr/>
                    <a:lstStyle/>
                    <a:p>
                      <a:pPr marL="0" marR="0" lvl="0" indent="0" algn="just" rtl="0">
                        <a:spcBef>
                          <a:spcPts val="0"/>
                        </a:spcBef>
                        <a:spcAft>
                          <a:spcPts val="0"/>
                        </a:spcAft>
                        <a:buNone/>
                      </a:pPr>
                      <a:r>
                        <a:rPr lang="es-CL" sz="2000" b="1" i="0" u="none" strike="noStrike" cap="none" dirty="0">
                          <a:solidFill>
                            <a:srgbClr val="FFFFFF"/>
                          </a:solidFill>
                          <a:latin typeface="Calibri"/>
                          <a:ea typeface="Calibri"/>
                          <a:cs typeface="Calibri"/>
                          <a:sym typeface="Calibri"/>
                        </a:rPr>
                        <a:t>TIEMPO PRODUCTIVO</a:t>
                      </a:r>
                      <a:endParaRPr sz="3200" u="none" strike="noStrike" cap="none" dirty="0"/>
                    </a:p>
                  </a:txBody>
                  <a:tcPr marL="68575" marR="68575"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hMerge="1">
                  <a:txBody>
                    <a:bodyPr/>
                    <a:lstStyle/>
                    <a:p>
                      <a:endParaRPr lang="es-CL"/>
                    </a:p>
                  </a:txBody>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(720) hrs - (8+45+4,75) hrs</a:t>
                      </a:r>
                      <a:r>
                        <a:rPr lang="es-CL" sz="2000" b="1" i="0" u="none" strike="noStrike" cap="none" dirty="0">
                          <a:solidFill>
                            <a:srgbClr val="000000"/>
                          </a:solidFill>
                          <a:latin typeface="Calibri"/>
                          <a:ea typeface="Calibri"/>
                          <a:cs typeface="Calibri"/>
                          <a:sym typeface="Calibri"/>
                        </a:rPr>
                        <a:t> </a:t>
                      </a:r>
                      <a:r>
                        <a:rPr lang="es-CL" sz="2000" b="0" i="0" u="none" strike="noStrike" cap="none" dirty="0">
                          <a:solidFill>
                            <a:srgbClr val="000000"/>
                          </a:solidFill>
                          <a:latin typeface="Calibri"/>
                          <a:ea typeface="Calibri"/>
                          <a:cs typeface="Calibri"/>
                          <a:sym typeface="Calibri"/>
                        </a:rPr>
                        <a:t>= 662,25</a:t>
                      </a:r>
                      <a:endParaRPr sz="2000" u="none" strike="noStrike" cap="none" dirty="0"/>
                    </a:p>
                  </a:txBody>
                  <a:tcPr marL="68575" marR="68575" marT="45725" marB="45725">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4"/>
                  </a:ext>
                </a:extLst>
              </a:tr>
              <a:tr h="316625">
                <a:tc gridSpan="2">
                  <a:txBody>
                    <a:bodyPr/>
                    <a:lstStyle/>
                    <a:p>
                      <a:pPr marL="0" marR="0" lvl="0" indent="0" algn="just" rtl="0">
                        <a:spcBef>
                          <a:spcPts val="0"/>
                        </a:spcBef>
                        <a:spcAft>
                          <a:spcPts val="0"/>
                        </a:spcAft>
                        <a:buNone/>
                      </a:pPr>
                      <a:r>
                        <a:rPr lang="es-CL" sz="2000" b="1" u="none" strike="noStrike" cap="none" dirty="0">
                          <a:solidFill>
                            <a:schemeClr val="lt1"/>
                          </a:solidFill>
                        </a:rPr>
                        <a:t>TIEMPO TOTAL</a:t>
                      </a:r>
                      <a:endParaRPr dirty="0"/>
                    </a:p>
                  </a:txBody>
                  <a:tcPr marL="68575" marR="68575"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28575" cap="flat" cmpd="sng">
                      <a:solidFill>
                        <a:schemeClr val="lt1"/>
                      </a:solidFill>
                      <a:prstDash val="solid"/>
                      <a:round/>
                      <a:headEnd type="none" w="sm" len="sm"/>
                      <a:tailEnd type="none" w="sm" len="sm"/>
                    </a:lnB>
                    <a:solidFill>
                      <a:srgbClr val="88354D"/>
                    </a:solidFill>
                  </a:tcPr>
                </a:tc>
                <a:tc hMerge="1">
                  <a:txBody>
                    <a:bodyPr/>
                    <a:lstStyle/>
                    <a:p>
                      <a:endParaRPr lang="es-CL"/>
                    </a:p>
                  </a:txBody>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662,25 + 4,75 = 667</a:t>
                      </a:r>
                      <a:endParaRPr dirty="0"/>
                    </a:p>
                  </a:txBody>
                  <a:tcPr marL="68575" marR="68575" marT="45725" marB="45725">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19050" cap="flat" cmpd="sng">
                      <a:solidFill>
                        <a:srgbClr val="A5A5A5"/>
                      </a:solidFill>
                      <a:prstDash val="solid"/>
                      <a:round/>
                      <a:headEnd type="none" w="sm" len="sm"/>
                      <a:tailEnd type="none" w="sm" len="sm"/>
                    </a:lnB>
                    <a:solidFill>
                      <a:schemeClr val="lt1"/>
                    </a:solidFill>
                  </a:tcPr>
                </a:tc>
                <a:extLst>
                  <a:ext uri="{0D108BD9-81ED-4DB2-BD59-A6C34878D82A}">
                    <a16:rowId xmlns:a16="http://schemas.microsoft.com/office/drawing/2014/main" val="10005"/>
                  </a:ext>
                </a:extLst>
              </a:tr>
              <a:tr h="316625">
                <a:tc gridSpan="2">
                  <a:txBody>
                    <a:bodyPr/>
                    <a:lstStyle/>
                    <a:p>
                      <a:pPr marL="0" marR="0" lvl="0" indent="0" algn="just" rtl="0">
                        <a:lnSpc>
                          <a:spcPct val="100000"/>
                        </a:lnSpc>
                        <a:spcBef>
                          <a:spcPts val="0"/>
                        </a:spcBef>
                        <a:spcAft>
                          <a:spcPts val="0"/>
                        </a:spcAft>
                        <a:buClr>
                          <a:srgbClr val="FFFFFF"/>
                        </a:buClr>
                        <a:buSzPts val="2000"/>
                        <a:buFont typeface="Calibri"/>
                        <a:buNone/>
                      </a:pPr>
                      <a:r>
                        <a:rPr lang="es-CL" sz="2000" b="1" i="0" u="none" strike="noStrike" cap="none" dirty="0">
                          <a:solidFill>
                            <a:srgbClr val="FFFFFF"/>
                          </a:solidFill>
                          <a:latin typeface="Calibri"/>
                          <a:ea typeface="Calibri"/>
                          <a:cs typeface="Calibri"/>
                          <a:sym typeface="Calibri"/>
                        </a:rPr>
                        <a:t>NÚMERO DE FALLAS</a:t>
                      </a:r>
                      <a:endParaRPr sz="2000" u="none" strike="noStrike" cap="none" dirty="0"/>
                    </a:p>
                  </a:txBody>
                  <a:tcPr marL="68575" marR="68575" marT="45725" marB="45725" anchor="ctr">
                    <a:lnL w="9525" cap="flat" cmpd="sng">
                      <a:solidFill>
                        <a:srgbClr val="000000">
                          <a:alpha val="0"/>
                        </a:srgbClr>
                      </a:solidFill>
                      <a:prstDash val="solid"/>
                      <a:round/>
                      <a:headEnd type="none" w="sm" len="sm"/>
                      <a:tailEnd type="none" w="sm" len="sm"/>
                    </a:lnL>
                    <a:lnR w="28575" cap="flat" cmpd="sng">
                      <a:solidFill>
                        <a:schemeClr val="lt1"/>
                      </a:solidFill>
                      <a:prstDash val="solid"/>
                      <a:round/>
                      <a:headEnd type="none" w="sm" len="sm"/>
                      <a:tailEnd type="none" w="sm" len="sm"/>
                    </a:lnR>
                    <a:lnT w="28575" cap="flat" cmpd="sng">
                      <a:solidFill>
                        <a:schemeClr val="lt1"/>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88354D"/>
                    </a:solidFill>
                  </a:tcPr>
                </a:tc>
                <a:tc hMerge="1">
                  <a:txBody>
                    <a:bodyPr/>
                    <a:lstStyle/>
                    <a:p>
                      <a:endParaRPr lang="es-CL"/>
                    </a:p>
                  </a:txBody>
                  <a:tcPr/>
                </a:tc>
                <a:tc>
                  <a:txBody>
                    <a:bodyPr/>
                    <a:lstStyle/>
                    <a:p>
                      <a:pPr marL="0" marR="0" lvl="0" indent="0" algn="ctr" rtl="0">
                        <a:spcBef>
                          <a:spcPts val="0"/>
                        </a:spcBef>
                        <a:spcAft>
                          <a:spcPts val="0"/>
                        </a:spcAft>
                        <a:buNone/>
                      </a:pPr>
                      <a:r>
                        <a:rPr lang="es-CL" sz="2000" b="0" i="0" u="none" strike="noStrike" cap="none" dirty="0">
                          <a:solidFill>
                            <a:srgbClr val="000000"/>
                          </a:solidFill>
                          <a:latin typeface="Calibri"/>
                          <a:ea typeface="Calibri"/>
                          <a:cs typeface="Calibri"/>
                          <a:sym typeface="Calibri"/>
                        </a:rPr>
                        <a:t>7</a:t>
                      </a:r>
                      <a:endParaRPr dirty="0"/>
                    </a:p>
                  </a:txBody>
                  <a:tcPr marL="68575" marR="68575" marT="45725" marB="45725">
                    <a:lnL w="28575" cap="flat" cmpd="sng">
                      <a:solidFill>
                        <a:schemeClr val="lt1"/>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19050"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lt1"/>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05"/>
        <p:cNvGrpSpPr/>
        <p:nvPr/>
      </p:nvGrpSpPr>
      <p:grpSpPr>
        <a:xfrm>
          <a:off x="0" y="0"/>
          <a:ext cx="0" cy="0"/>
          <a:chOff x="0" y="0"/>
          <a:chExt cx="0" cy="0"/>
        </a:xfrm>
      </p:grpSpPr>
      <p:pic>
        <p:nvPicPr>
          <p:cNvPr id="506" name="Google Shape;506;p3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507" name="Google Shape;507;p36"/>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08" name="Google Shape;508;p3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EJEMPLO CÁLCULO DE INDICADORES</a:t>
            </a:r>
            <a:br>
              <a:rPr lang="es-CL" dirty="0">
                <a:solidFill>
                  <a:srgbClr val="88354D"/>
                </a:solidFill>
              </a:rPr>
            </a:br>
            <a:r>
              <a:rPr lang="es-CL" dirty="0">
                <a:solidFill>
                  <a:srgbClr val="A5A5A5"/>
                </a:solidFill>
              </a:rPr>
              <a:t>DE</a:t>
            </a:r>
            <a:r>
              <a:rPr lang="es-CL" dirty="0">
                <a:solidFill>
                  <a:srgbClr val="88354D"/>
                </a:solidFill>
              </a:rPr>
              <a:t> </a:t>
            </a:r>
            <a:r>
              <a:rPr lang="es-CL" dirty="0">
                <a:solidFill>
                  <a:srgbClr val="A7A8AA"/>
                </a:solidFill>
              </a:rPr>
              <a:t>MANTENIMIENTO </a:t>
            </a:r>
            <a:endParaRPr dirty="0">
              <a:solidFill>
                <a:srgbClr val="A7A8AA"/>
              </a:solidFill>
            </a:endParaRPr>
          </a:p>
        </p:txBody>
      </p:sp>
      <p:sp>
        <p:nvSpPr>
          <p:cNvPr id="509" name="Google Shape;509;p36"/>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10" name="Google Shape;510;p36"/>
          <p:cNvSpPr txBox="1"/>
          <p:nvPr/>
        </p:nvSpPr>
        <p:spPr>
          <a:xfrm>
            <a:off x="0" y="2842022"/>
            <a:ext cx="7236612" cy="2475701"/>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just" rtl="0">
              <a:spcBef>
                <a:spcPts val="0"/>
              </a:spcBef>
              <a:spcAft>
                <a:spcPts val="0"/>
              </a:spcAft>
              <a:buClr>
                <a:schemeClr val="dk1"/>
              </a:buClr>
              <a:buSzPts val="2800"/>
              <a:buFont typeface="Calibri"/>
              <a:buNone/>
            </a:pPr>
            <a:endParaRPr sz="2800" dirty="0">
              <a:solidFill>
                <a:schemeClr val="lt1"/>
              </a:solidFill>
              <a:latin typeface="Calibri"/>
              <a:ea typeface="Calibri"/>
              <a:cs typeface="Calibri"/>
              <a:sym typeface="Calibri"/>
            </a:endParaRPr>
          </a:p>
          <a:p>
            <a:pPr marL="0" marR="0" lvl="0" indent="0" algn="l" rtl="0">
              <a:spcBef>
                <a:spcPts val="0"/>
              </a:spcBef>
              <a:spcAft>
                <a:spcPts val="0"/>
              </a:spcAft>
              <a:buClr>
                <a:schemeClr val="lt1"/>
              </a:buClr>
              <a:buSzPts val="2800"/>
              <a:buFont typeface="Calibri"/>
              <a:buNone/>
            </a:pPr>
            <a:r>
              <a:rPr lang="es-CL" sz="2800" dirty="0">
                <a:solidFill>
                  <a:schemeClr val="lt1"/>
                </a:solidFill>
                <a:latin typeface="Calibri"/>
                <a:ea typeface="Calibri"/>
                <a:cs typeface="Calibri"/>
                <a:sym typeface="Calibri"/>
              </a:rPr>
              <a:t>Obtención de Indicadores de Mantenimiento en herramienta Excel.</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pic>
        <p:nvPicPr>
          <p:cNvPr id="511" name="Google Shape;511;p36"/>
          <p:cNvPicPr preferRelativeResize="0"/>
          <p:nvPr/>
        </p:nvPicPr>
        <p:blipFill rotWithShape="1">
          <a:blip r:embed="rId4">
            <a:alphaModFix/>
          </a:blip>
          <a:srcRect/>
          <a:stretch/>
        </p:blipFill>
        <p:spPr>
          <a:xfrm>
            <a:off x="7897328" y="1061339"/>
            <a:ext cx="3633956" cy="543153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pic>
        <p:nvPicPr>
          <p:cNvPr id="121" name="Google Shape;121;p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22" name="Google Shape;122;p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23" name="Google Shape;123;p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¿QUÉ ES </a:t>
            </a:r>
            <a:br>
              <a:rPr lang="es-CL" dirty="0"/>
            </a:br>
            <a:r>
              <a:rPr lang="es-CL" dirty="0">
                <a:solidFill>
                  <a:srgbClr val="88354D"/>
                </a:solidFill>
              </a:rPr>
              <a:t>MANTENIMIENTO?</a:t>
            </a:r>
            <a:endParaRPr dirty="0">
              <a:solidFill>
                <a:srgbClr val="88354D"/>
              </a:solidFill>
            </a:endParaRPr>
          </a:p>
        </p:txBody>
      </p:sp>
      <p:sp>
        <p:nvSpPr>
          <p:cNvPr id="124" name="Google Shape;124;p4"/>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125" name="Google Shape;125;p4"/>
          <p:cNvGrpSpPr/>
          <p:nvPr/>
        </p:nvGrpSpPr>
        <p:grpSpPr>
          <a:xfrm>
            <a:off x="1" y="2159824"/>
            <a:ext cx="3728620" cy="4229040"/>
            <a:chOff x="0" y="593"/>
            <a:chExt cx="3916029" cy="4229040"/>
          </a:xfrm>
        </p:grpSpPr>
        <p:sp>
          <p:nvSpPr>
            <p:cNvPr id="126" name="Google Shape;126;p4"/>
            <p:cNvSpPr/>
            <p:nvPr/>
          </p:nvSpPr>
          <p:spPr>
            <a:xfrm>
              <a:off x="0" y="593"/>
              <a:ext cx="3916029" cy="4229040"/>
            </a:xfrm>
            <a:prstGeom prst="rect">
              <a:avLst/>
            </a:prstGeom>
            <a:solidFill>
              <a:srgbClr val="88354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7" name="Google Shape;127;p4"/>
            <p:cNvSpPr txBox="1"/>
            <p:nvPr/>
          </p:nvSpPr>
          <p:spPr>
            <a:xfrm>
              <a:off x="0" y="593"/>
              <a:ext cx="3916029"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l" rtl="0">
                <a:lnSpc>
                  <a:spcPct val="90000"/>
                </a:lnSpc>
                <a:spcBef>
                  <a:spcPts val="0"/>
                </a:spcBef>
                <a:spcAft>
                  <a:spcPts val="0"/>
                </a:spcAft>
                <a:buNone/>
              </a:pPr>
              <a:endParaRPr sz="2000" dirty="0">
                <a:solidFill>
                  <a:schemeClr val="lt1"/>
                </a:solidFill>
                <a:latin typeface="Calibri"/>
                <a:ea typeface="Calibri"/>
                <a:cs typeface="Calibri"/>
                <a:sym typeface="Calibri"/>
              </a:endParaRPr>
            </a:p>
            <a:p>
              <a:pPr marL="0" marR="0" lvl="0" indent="0" algn="ctr" rtl="0">
                <a:lnSpc>
                  <a:spcPct val="90000"/>
                </a:lnSpc>
                <a:spcBef>
                  <a:spcPts val="700"/>
                </a:spcBef>
                <a:spcAft>
                  <a:spcPts val="0"/>
                </a:spcAft>
                <a:buNone/>
              </a:pPr>
              <a:endParaRPr sz="2000" dirty="0">
                <a:solidFill>
                  <a:schemeClr val="lt1"/>
                </a:solidFill>
                <a:latin typeface="Calibri"/>
                <a:ea typeface="Calibri"/>
                <a:cs typeface="Calibri"/>
                <a:sym typeface="Calibri"/>
              </a:endParaRPr>
            </a:p>
            <a:p>
              <a:pPr marL="0" marR="0" lvl="0" indent="0" algn="just" rtl="0">
                <a:lnSpc>
                  <a:spcPct val="100000"/>
                </a:lnSpc>
                <a:spcBef>
                  <a:spcPts val="700"/>
                </a:spcBef>
                <a:spcAft>
                  <a:spcPts val="0"/>
                </a:spcAft>
                <a:buClr>
                  <a:schemeClr val="lt1"/>
                </a:buClr>
                <a:buSzPts val="2200"/>
                <a:buFont typeface="Calibri"/>
                <a:buNone/>
              </a:pPr>
              <a:r>
                <a:rPr lang="es-CL" sz="2200" dirty="0">
                  <a:solidFill>
                    <a:schemeClr val="lt1"/>
                  </a:solidFill>
                  <a:latin typeface="Calibri"/>
                  <a:ea typeface="Calibri"/>
                  <a:cs typeface="Calibri"/>
                  <a:sym typeface="Calibri"/>
                </a:rPr>
                <a:t>“El mantenimiento se preocupa de incrementar la confiabilidad de los sistemas de producción mediante la planeación, organización, control y ejecución de métodos de conservación de los equipos”. </a:t>
              </a:r>
              <a:endParaRPr dirty="0"/>
            </a:p>
            <a:p>
              <a:pPr marL="0" marR="0" lvl="0" indent="0" algn="just" rtl="0">
                <a:lnSpc>
                  <a:spcPct val="100000"/>
                </a:lnSpc>
                <a:spcBef>
                  <a:spcPts val="0"/>
                </a:spcBef>
                <a:spcAft>
                  <a:spcPts val="0"/>
                </a:spcAft>
                <a:buClr>
                  <a:schemeClr val="lt1"/>
                </a:buClr>
                <a:buSzPts val="2200"/>
                <a:buFont typeface="Calibri"/>
                <a:buNone/>
              </a:pPr>
              <a:r>
                <a:rPr lang="es-CL" sz="2200" dirty="0">
                  <a:solidFill>
                    <a:schemeClr val="lt1"/>
                  </a:solidFill>
                  <a:latin typeface="Calibri"/>
                  <a:ea typeface="Calibri"/>
                  <a:cs typeface="Calibri"/>
                  <a:sym typeface="Calibri"/>
                </a:rPr>
                <a:t>(Mora, 1999)</a:t>
              </a:r>
              <a:endParaRPr dirty="0"/>
            </a:p>
            <a:p>
              <a:pPr marL="0" marR="0" lvl="0" indent="0" algn="ctr" rtl="0">
                <a:lnSpc>
                  <a:spcPct val="90000"/>
                </a:lnSpc>
                <a:spcBef>
                  <a:spcPts val="0"/>
                </a:spcBef>
                <a:spcAft>
                  <a:spcPts val="0"/>
                </a:spcAft>
                <a:buClr>
                  <a:schemeClr val="dk1"/>
                </a:buClr>
                <a:buSzPts val="6500"/>
                <a:buFont typeface="Calibri"/>
                <a:buNone/>
              </a:pPr>
              <a:endParaRPr sz="6500" dirty="0">
                <a:solidFill>
                  <a:schemeClr val="lt1"/>
                </a:solidFill>
                <a:latin typeface="Calibri"/>
                <a:ea typeface="Calibri"/>
                <a:cs typeface="Calibri"/>
                <a:sym typeface="Calibri"/>
              </a:endParaRPr>
            </a:p>
          </p:txBody>
        </p:sp>
      </p:grpSp>
      <p:grpSp>
        <p:nvGrpSpPr>
          <p:cNvPr id="128" name="Google Shape;128;p4"/>
          <p:cNvGrpSpPr/>
          <p:nvPr/>
        </p:nvGrpSpPr>
        <p:grpSpPr>
          <a:xfrm>
            <a:off x="3802602" y="2159824"/>
            <a:ext cx="3947603" cy="4229040"/>
            <a:chOff x="0" y="593"/>
            <a:chExt cx="3916029" cy="4229040"/>
          </a:xfrm>
        </p:grpSpPr>
        <p:sp>
          <p:nvSpPr>
            <p:cNvPr id="129" name="Google Shape;129;p4"/>
            <p:cNvSpPr/>
            <p:nvPr/>
          </p:nvSpPr>
          <p:spPr>
            <a:xfrm>
              <a:off x="0" y="593"/>
              <a:ext cx="3916029" cy="4229040"/>
            </a:xfrm>
            <a:prstGeom prst="rect">
              <a:avLst/>
            </a:prstGeom>
            <a:solidFill>
              <a:srgbClr val="A5A5A5"/>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0" name="Google Shape;130;p4"/>
            <p:cNvSpPr txBox="1"/>
            <p:nvPr/>
          </p:nvSpPr>
          <p:spPr>
            <a:xfrm>
              <a:off x="0" y="593"/>
              <a:ext cx="3916029" cy="4229040"/>
            </a:xfrm>
            <a:prstGeom prst="rect">
              <a:avLst/>
            </a:prstGeom>
            <a:solidFill>
              <a:srgbClr val="A5A5A5"/>
            </a:solidFill>
            <a:ln>
              <a:noFill/>
            </a:ln>
          </p:spPr>
          <p:txBody>
            <a:bodyPr spcFirstLastPara="1" wrap="square" lIns="247650" tIns="247650" rIns="247650" bIns="247650" anchor="ctr" anchorCtr="0">
              <a:noAutofit/>
            </a:bodyPr>
            <a:lstStyle/>
            <a:p>
              <a:pPr marL="0" marR="0" lvl="0" indent="0" algn="just" rtl="0">
                <a:lnSpc>
                  <a:spcPct val="10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a:p>
              <a:pPr marL="0" marR="0" lvl="0" indent="0" algn="just" rtl="0">
                <a:lnSpc>
                  <a:spcPct val="100000"/>
                </a:lnSpc>
                <a:spcBef>
                  <a:spcPts val="0"/>
                </a:spcBef>
                <a:spcAft>
                  <a:spcPts val="0"/>
                </a:spcAft>
                <a:buClr>
                  <a:schemeClr val="lt1"/>
                </a:buClr>
                <a:buSzPts val="2200"/>
                <a:buFont typeface="Calibri"/>
                <a:buNone/>
              </a:pPr>
              <a:r>
                <a:rPr lang="es-CL" sz="2200" dirty="0">
                  <a:solidFill>
                    <a:schemeClr val="lt1"/>
                  </a:solidFill>
                  <a:latin typeface="Calibri"/>
                  <a:ea typeface="Calibri"/>
                  <a:cs typeface="Calibri"/>
                  <a:sym typeface="Calibri"/>
                </a:rPr>
                <a:t>El mantenimiento busca prolongar y recuperar las funciones de la maquinaria, evitando eventos indeseables y asegurando la disponibilidad apropiada. Es el conjunto de acciones que hacen a una máquina permanecer en funcionamiento el mayor tiempo y con el menor costo posible.</a:t>
              </a:r>
              <a:endParaRPr dirty="0"/>
            </a:p>
            <a:p>
              <a:pPr marL="0" marR="0" lvl="0" indent="0" algn="ctr" rtl="0">
                <a:lnSpc>
                  <a:spcPct val="90000"/>
                </a:lnSpc>
                <a:spcBef>
                  <a:spcPts val="0"/>
                </a:spcBef>
                <a:spcAft>
                  <a:spcPts val="0"/>
                </a:spcAft>
                <a:buClr>
                  <a:schemeClr val="dk1"/>
                </a:buClr>
                <a:buSzPts val="2000"/>
                <a:buFont typeface="Calibri"/>
                <a:buNone/>
              </a:pPr>
              <a:endParaRPr sz="2000" dirty="0">
                <a:solidFill>
                  <a:srgbClr val="A5A5A5"/>
                </a:solidFill>
                <a:latin typeface="Calibri"/>
                <a:ea typeface="Calibri"/>
                <a:cs typeface="Calibri"/>
                <a:sym typeface="Calibri"/>
              </a:endParaRPr>
            </a:p>
          </p:txBody>
        </p:sp>
      </p:grpSp>
      <p:grpSp>
        <p:nvGrpSpPr>
          <p:cNvPr id="131" name="Google Shape;131;p4"/>
          <p:cNvGrpSpPr/>
          <p:nvPr/>
        </p:nvGrpSpPr>
        <p:grpSpPr>
          <a:xfrm>
            <a:off x="7824186" y="2159824"/>
            <a:ext cx="4036381" cy="4229040"/>
            <a:chOff x="0" y="593"/>
            <a:chExt cx="3916029" cy="4229040"/>
          </a:xfrm>
        </p:grpSpPr>
        <p:sp>
          <p:nvSpPr>
            <p:cNvPr id="132" name="Google Shape;132;p4"/>
            <p:cNvSpPr/>
            <p:nvPr/>
          </p:nvSpPr>
          <p:spPr>
            <a:xfrm>
              <a:off x="0" y="593"/>
              <a:ext cx="3916029" cy="4229040"/>
            </a:xfrm>
            <a:prstGeom prst="rect">
              <a:avLst/>
            </a:prstGeom>
            <a:solidFill>
              <a:srgbClr val="88354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3" name="Google Shape;133;p4"/>
            <p:cNvSpPr txBox="1"/>
            <p:nvPr/>
          </p:nvSpPr>
          <p:spPr>
            <a:xfrm>
              <a:off x="0" y="593"/>
              <a:ext cx="3916029"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just" rtl="0">
                <a:lnSpc>
                  <a:spcPct val="100000"/>
                </a:lnSpc>
                <a:spcBef>
                  <a:spcPts val="0"/>
                </a:spcBef>
                <a:spcAft>
                  <a:spcPts val="0"/>
                </a:spcAft>
                <a:buClr>
                  <a:schemeClr val="lt1"/>
                </a:buClr>
                <a:buSzPts val="2200"/>
                <a:buFont typeface="Calibri"/>
                <a:buNone/>
              </a:pPr>
              <a:r>
                <a:rPr lang="es-CL" sz="2200" dirty="0">
                  <a:solidFill>
                    <a:schemeClr val="lt1"/>
                  </a:solidFill>
                  <a:latin typeface="Calibri"/>
                  <a:ea typeface="Calibri"/>
                  <a:cs typeface="Calibri"/>
                  <a:sym typeface="Calibri"/>
                </a:rPr>
                <a:t>El </a:t>
              </a:r>
              <a:r>
                <a:rPr lang="es-CL" sz="2200" b="1" dirty="0">
                  <a:solidFill>
                    <a:schemeClr val="lt1"/>
                  </a:solidFill>
                  <a:latin typeface="Calibri"/>
                  <a:ea typeface="Calibri"/>
                  <a:cs typeface="Calibri"/>
                  <a:sym typeface="Calibri"/>
                </a:rPr>
                <a:t>mantenimiento preventivo </a:t>
              </a:r>
              <a:r>
                <a:rPr lang="es-CL" sz="2200" dirty="0">
                  <a:solidFill>
                    <a:schemeClr val="lt1"/>
                  </a:solidFill>
                  <a:latin typeface="Calibri"/>
                  <a:ea typeface="Calibri"/>
                  <a:cs typeface="Calibri"/>
                  <a:sym typeface="Calibri"/>
                </a:rPr>
                <a:t>es el más ampliamente utilizado en las industrias, esto es, debido a que permite minimizar el riesgo de averías no programadas y reduce la necesidad de realizar mantenimiento correctivo.</a:t>
              </a:r>
              <a:endParaRPr dirty="0"/>
            </a:p>
            <a:p>
              <a:pPr marL="0" marR="0" lvl="0" indent="0" algn="ctr" rtl="0">
                <a:lnSpc>
                  <a:spcPct val="90000"/>
                </a:lnSpc>
                <a:spcBef>
                  <a:spcPts val="0"/>
                </a:spcBef>
                <a:spcAft>
                  <a:spcPts val="0"/>
                </a:spcAft>
                <a:buClr>
                  <a:schemeClr val="dk1"/>
                </a:buClr>
                <a:buSzPts val="2000"/>
                <a:buFont typeface="Calibri"/>
                <a:buNone/>
              </a:pPr>
              <a:endParaRPr sz="2000" dirty="0">
                <a:solidFill>
                  <a:schemeClr val="lt1"/>
                </a:solidFill>
                <a:latin typeface="Calibri"/>
                <a:ea typeface="Calibri"/>
                <a:cs typeface="Calibri"/>
                <a:sym typeface="Calibri"/>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pic>
        <p:nvPicPr>
          <p:cNvPr id="138" name="Google Shape;138;p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39" name="Google Shape;139;p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40" name="Google Shape;140;p5"/>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TIPOS DE</a:t>
            </a:r>
            <a:br>
              <a:rPr lang="es-CL" dirty="0">
                <a:solidFill>
                  <a:srgbClr val="A7A8AA"/>
                </a:solidFill>
              </a:rPr>
            </a:br>
            <a:r>
              <a:rPr lang="es-CL" dirty="0">
                <a:solidFill>
                  <a:srgbClr val="88354D"/>
                </a:solidFill>
              </a:rPr>
              <a:t>MANTENIMIENTO</a:t>
            </a:r>
            <a:endParaRPr dirty="0">
              <a:solidFill>
                <a:srgbClr val="88354D"/>
              </a:solidFill>
            </a:endParaRPr>
          </a:p>
        </p:txBody>
      </p:sp>
      <p:sp>
        <p:nvSpPr>
          <p:cNvPr id="141" name="Google Shape;141;p5"/>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142" name="Google Shape;142;p5"/>
          <p:cNvGrpSpPr/>
          <p:nvPr/>
        </p:nvGrpSpPr>
        <p:grpSpPr>
          <a:xfrm>
            <a:off x="2908008" y="1412167"/>
            <a:ext cx="6997775" cy="4924359"/>
            <a:chOff x="42888" y="1895"/>
            <a:chExt cx="6997775" cy="4924359"/>
          </a:xfrm>
        </p:grpSpPr>
        <p:sp>
          <p:nvSpPr>
            <p:cNvPr id="143" name="Google Shape;143;p5"/>
            <p:cNvSpPr/>
            <p:nvPr/>
          </p:nvSpPr>
          <p:spPr>
            <a:xfrm>
              <a:off x="1938119" y="1895"/>
              <a:ext cx="1943826" cy="1295884"/>
            </a:xfrm>
            <a:prstGeom prst="roundRect">
              <a:avLst>
                <a:gd name="adj" fmla="val 10000"/>
              </a:avLst>
            </a:prstGeom>
            <a:solidFill>
              <a:srgbClr val="88354D"/>
            </a:solidFill>
            <a:ln w="1905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4" name="Google Shape;144;p5"/>
            <p:cNvSpPr txBox="1"/>
            <p:nvPr/>
          </p:nvSpPr>
          <p:spPr>
            <a:xfrm>
              <a:off x="1976074" y="39850"/>
              <a:ext cx="1867916" cy="1219974"/>
            </a:xfrm>
            <a:prstGeom prst="rect">
              <a:avLst/>
            </a:prstGeom>
            <a:noFill/>
            <a:ln>
              <a:noFill/>
            </a:ln>
          </p:spPr>
          <p:txBody>
            <a:bodyPr spcFirstLastPara="1" wrap="square" lIns="80000" tIns="80000" rIns="80000" bIns="80000" anchor="ctr" anchorCtr="0">
              <a:noAutofit/>
            </a:bodyPr>
            <a:lstStyle/>
            <a:p>
              <a:pPr marL="0" marR="0" lvl="0" indent="0" algn="ctr" rtl="0">
                <a:lnSpc>
                  <a:spcPct val="90000"/>
                </a:lnSpc>
                <a:spcBef>
                  <a:spcPts val="0"/>
                </a:spcBef>
                <a:spcAft>
                  <a:spcPts val="0"/>
                </a:spcAft>
                <a:buClr>
                  <a:schemeClr val="lt1"/>
                </a:buClr>
                <a:buSzPts val="2100"/>
                <a:buFont typeface="Calibri"/>
                <a:buNone/>
              </a:pPr>
              <a:r>
                <a:rPr lang="es-CL" sz="2100" dirty="0">
                  <a:solidFill>
                    <a:schemeClr val="lt1"/>
                  </a:solidFill>
                  <a:latin typeface="Calibri"/>
                  <a:ea typeface="Calibri"/>
                  <a:cs typeface="Calibri"/>
                  <a:sym typeface="Calibri"/>
                </a:rPr>
                <a:t>Tipos de Mantenimiento</a:t>
              </a:r>
              <a:endParaRPr dirty="0"/>
            </a:p>
          </p:txBody>
        </p:sp>
        <p:sp>
          <p:nvSpPr>
            <p:cNvPr id="145" name="Google Shape;145;p5"/>
            <p:cNvSpPr/>
            <p:nvPr/>
          </p:nvSpPr>
          <p:spPr>
            <a:xfrm>
              <a:off x="1014801" y="1297779"/>
              <a:ext cx="1895230" cy="518353"/>
            </a:xfrm>
            <a:custGeom>
              <a:avLst/>
              <a:gdLst/>
              <a:ahLst/>
              <a:cxnLst/>
              <a:rect l="l" t="t" r="r" b="b"/>
              <a:pathLst>
                <a:path w="120000" h="120000" extrusionOk="0">
                  <a:moveTo>
                    <a:pt x="120000" y="0"/>
                  </a:moveTo>
                  <a:lnTo>
                    <a:pt x="120000" y="60000"/>
                  </a:lnTo>
                  <a:lnTo>
                    <a:pt x="0" y="60000"/>
                  </a:lnTo>
                  <a:lnTo>
                    <a:pt x="0" y="120000"/>
                  </a:lnTo>
                </a:path>
              </a:pathLst>
            </a:custGeom>
            <a:noFill/>
            <a:ln w="28575" cap="flat" cmpd="sng">
              <a:solidFill>
                <a:srgbClr val="A5A5A5"/>
              </a:solidFill>
              <a:prstDash val="solid"/>
              <a:miter lim="800000"/>
              <a:headEnd type="none" w="sm" len="sm"/>
              <a:tailEnd type="none" w="sm" len="sm"/>
            </a:ln>
          </p:spPr>
        </p:sp>
        <p:sp>
          <p:nvSpPr>
            <p:cNvPr id="146" name="Google Shape;146;p5"/>
            <p:cNvSpPr/>
            <p:nvPr/>
          </p:nvSpPr>
          <p:spPr>
            <a:xfrm>
              <a:off x="42888" y="1816132"/>
              <a:ext cx="1943826" cy="1295884"/>
            </a:xfrm>
            <a:prstGeom prst="roundRect">
              <a:avLst>
                <a:gd name="adj" fmla="val 10000"/>
              </a:avLst>
            </a:prstGeom>
            <a:solidFill>
              <a:srgbClr val="88354D"/>
            </a:solidFill>
            <a:ln w="1905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47" name="Google Shape;147;p5"/>
            <p:cNvSpPr txBox="1"/>
            <p:nvPr/>
          </p:nvSpPr>
          <p:spPr>
            <a:xfrm>
              <a:off x="80843" y="1854087"/>
              <a:ext cx="1867916" cy="1219974"/>
            </a:xfrm>
            <a:prstGeom prst="rect">
              <a:avLst/>
            </a:prstGeom>
            <a:noFill/>
            <a:ln>
              <a:noFill/>
            </a:ln>
          </p:spPr>
          <p:txBody>
            <a:bodyPr spcFirstLastPara="1" wrap="square" lIns="80000" tIns="80000" rIns="80000" bIns="80000" anchor="ctr" anchorCtr="0">
              <a:noAutofit/>
            </a:bodyPr>
            <a:lstStyle/>
            <a:p>
              <a:pPr marL="0" marR="0" lvl="0" indent="0" algn="ctr" rtl="0">
                <a:lnSpc>
                  <a:spcPct val="90000"/>
                </a:lnSpc>
                <a:spcBef>
                  <a:spcPts val="0"/>
                </a:spcBef>
                <a:spcAft>
                  <a:spcPts val="0"/>
                </a:spcAft>
                <a:buClr>
                  <a:schemeClr val="lt1"/>
                </a:buClr>
                <a:buSzPts val="2100"/>
                <a:buFont typeface="Calibri"/>
                <a:buNone/>
              </a:pPr>
              <a:r>
                <a:rPr lang="es-CL" sz="2100" dirty="0">
                  <a:solidFill>
                    <a:schemeClr val="lt1"/>
                  </a:solidFill>
                  <a:latin typeface="Calibri"/>
                  <a:ea typeface="Calibri"/>
                  <a:cs typeface="Calibri"/>
                  <a:sym typeface="Calibri"/>
                </a:rPr>
                <a:t>Después de la falla</a:t>
              </a:r>
              <a:endParaRPr dirty="0"/>
            </a:p>
          </p:txBody>
        </p:sp>
        <p:sp>
          <p:nvSpPr>
            <p:cNvPr id="148" name="Google Shape;148;p5"/>
            <p:cNvSpPr/>
            <p:nvPr/>
          </p:nvSpPr>
          <p:spPr>
            <a:xfrm>
              <a:off x="969081" y="3112017"/>
              <a:ext cx="91440" cy="518353"/>
            </a:xfrm>
            <a:custGeom>
              <a:avLst/>
              <a:gdLst/>
              <a:ahLst/>
              <a:cxnLst/>
              <a:rect l="l" t="t" r="r" b="b"/>
              <a:pathLst>
                <a:path w="120000" h="120000" extrusionOk="0">
                  <a:moveTo>
                    <a:pt x="60000" y="0"/>
                  </a:moveTo>
                  <a:lnTo>
                    <a:pt x="60000" y="120000"/>
                  </a:lnTo>
                </a:path>
              </a:pathLst>
            </a:custGeom>
            <a:noFill/>
            <a:ln w="28575" cap="flat" cmpd="sng">
              <a:solidFill>
                <a:srgbClr val="A5A5A5"/>
              </a:solidFill>
              <a:prstDash val="solid"/>
              <a:miter lim="800000"/>
              <a:headEnd type="none" w="sm" len="sm"/>
              <a:tailEnd type="none" w="sm" len="sm"/>
            </a:ln>
          </p:spPr>
        </p:sp>
        <p:sp>
          <p:nvSpPr>
            <p:cNvPr id="149" name="Google Shape;149;p5"/>
            <p:cNvSpPr/>
            <p:nvPr/>
          </p:nvSpPr>
          <p:spPr>
            <a:xfrm>
              <a:off x="42888" y="3630370"/>
              <a:ext cx="1943826" cy="1295884"/>
            </a:xfrm>
            <a:prstGeom prst="roundRect">
              <a:avLst>
                <a:gd name="adj" fmla="val 10000"/>
              </a:avLst>
            </a:prstGeom>
            <a:solidFill>
              <a:srgbClr val="88354D"/>
            </a:solidFill>
            <a:ln w="1905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0" name="Google Shape;150;p5"/>
            <p:cNvSpPr txBox="1"/>
            <p:nvPr/>
          </p:nvSpPr>
          <p:spPr>
            <a:xfrm>
              <a:off x="80843" y="3668325"/>
              <a:ext cx="1867916" cy="1219974"/>
            </a:xfrm>
            <a:prstGeom prst="rect">
              <a:avLst/>
            </a:prstGeom>
            <a:noFill/>
            <a:ln>
              <a:noFill/>
            </a:ln>
          </p:spPr>
          <p:txBody>
            <a:bodyPr spcFirstLastPara="1" wrap="square" lIns="80000" tIns="80000" rIns="80000" bIns="80000" anchor="ctr" anchorCtr="0">
              <a:noAutofit/>
            </a:bodyPr>
            <a:lstStyle/>
            <a:p>
              <a:pPr marL="0" marR="0" lvl="0" indent="0" algn="ctr" rtl="0">
                <a:lnSpc>
                  <a:spcPct val="90000"/>
                </a:lnSpc>
                <a:spcBef>
                  <a:spcPts val="0"/>
                </a:spcBef>
                <a:spcAft>
                  <a:spcPts val="0"/>
                </a:spcAft>
                <a:buClr>
                  <a:schemeClr val="lt1"/>
                </a:buClr>
                <a:buSzPts val="2100"/>
                <a:buFont typeface="Calibri"/>
                <a:buNone/>
              </a:pPr>
              <a:r>
                <a:rPr lang="es-CL" sz="2100" dirty="0">
                  <a:solidFill>
                    <a:schemeClr val="lt1"/>
                  </a:solidFill>
                  <a:latin typeface="Calibri"/>
                  <a:ea typeface="Calibri"/>
                  <a:cs typeface="Calibri"/>
                  <a:sym typeface="Calibri"/>
                </a:rPr>
                <a:t>Mantenimiento Correctivo</a:t>
              </a:r>
              <a:endParaRPr dirty="0"/>
            </a:p>
          </p:txBody>
        </p:sp>
        <p:sp>
          <p:nvSpPr>
            <p:cNvPr id="151" name="Google Shape;151;p5"/>
            <p:cNvSpPr/>
            <p:nvPr/>
          </p:nvSpPr>
          <p:spPr>
            <a:xfrm>
              <a:off x="2910032" y="1297779"/>
              <a:ext cx="1895230" cy="518353"/>
            </a:xfrm>
            <a:custGeom>
              <a:avLst/>
              <a:gdLst/>
              <a:ahLst/>
              <a:cxnLst/>
              <a:rect l="l" t="t" r="r" b="b"/>
              <a:pathLst>
                <a:path w="120000" h="120000" extrusionOk="0">
                  <a:moveTo>
                    <a:pt x="0" y="0"/>
                  </a:moveTo>
                  <a:lnTo>
                    <a:pt x="0" y="60000"/>
                  </a:lnTo>
                  <a:lnTo>
                    <a:pt x="120000" y="60000"/>
                  </a:lnTo>
                  <a:lnTo>
                    <a:pt x="120000" y="120000"/>
                  </a:lnTo>
                </a:path>
              </a:pathLst>
            </a:custGeom>
            <a:noFill/>
            <a:ln w="28575" cap="flat" cmpd="sng">
              <a:solidFill>
                <a:srgbClr val="A5A5A5"/>
              </a:solidFill>
              <a:prstDash val="solid"/>
              <a:miter lim="800000"/>
              <a:headEnd type="none" w="sm" len="sm"/>
              <a:tailEnd type="none" w="sm" len="sm"/>
            </a:ln>
          </p:spPr>
        </p:sp>
        <p:sp>
          <p:nvSpPr>
            <p:cNvPr id="152" name="Google Shape;152;p5"/>
            <p:cNvSpPr/>
            <p:nvPr/>
          </p:nvSpPr>
          <p:spPr>
            <a:xfrm>
              <a:off x="3833349" y="1816132"/>
              <a:ext cx="1943826" cy="1295884"/>
            </a:xfrm>
            <a:prstGeom prst="roundRect">
              <a:avLst>
                <a:gd name="adj" fmla="val 10000"/>
              </a:avLst>
            </a:prstGeom>
            <a:solidFill>
              <a:srgbClr val="88354D"/>
            </a:solidFill>
            <a:ln w="1905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3" name="Google Shape;153;p5"/>
            <p:cNvSpPr txBox="1"/>
            <p:nvPr/>
          </p:nvSpPr>
          <p:spPr>
            <a:xfrm>
              <a:off x="3871304" y="1854087"/>
              <a:ext cx="1867916" cy="1219974"/>
            </a:xfrm>
            <a:prstGeom prst="rect">
              <a:avLst/>
            </a:prstGeom>
            <a:noFill/>
            <a:ln>
              <a:noFill/>
            </a:ln>
          </p:spPr>
          <p:txBody>
            <a:bodyPr spcFirstLastPara="1" wrap="square" lIns="80000" tIns="80000" rIns="80000" bIns="80000" anchor="ctr" anchorCtr="0">
              <a:noAutofit/>
            </a:bodyPr>
            <a:lstStyle/>
            <a:p>
              <a:pPr marL="0" marR="0" lvl="0" indent="0" algn="ctr" rtl="0">
                <a:lnSpc>
                  <a:spcPct val="90000"/>
                </a:lnSpc>
                <a:spcBef>
                  <a:spcPts val="0"/>
                </a:spcBef>
                <a:spcAft>
                  <a:spcPts val="0"/>
                </a:spcAft>
                <a:buClr>
                  <a:schemeClr val="lt1"/>
                </a:buClr>
                <a:buSzPts val="2100"/>
                <a:buFont typeface="Calibri"/>
                <a:buNone/>
              </a:pPr>
              <a:r>
                <a:rPr lang="es-CL" sz="2100" dirty="0">
                  <a:solidFill>
                    <a:schemeClr val="lt1"/>
                  </a:solidFill>
                  <a:latin typeface="Calibri"/>
                  <a:ea typeface="Calibri"/>
                  <a:cs typeface="Calibri"/>
                  <a:sym typeface="Calibri"/>
                </a:rPr>
                <a:t>Antes de la falla</a:t>
              </a:r>
              <a:endParaRPr dirty="0"/>
            </a:p>
          </p:txBody>
        </p:sp>
        <p:sp>
          <p:nvSpPr>
            <p:cNvPr id="154" name="Google Shape;154;p5"/>
            <p:cNvSpPr/>
            <p:nvPr/>
          </p:nvSpPr>
          <p:spPr>
            <a:xfrm>
              <a:off x="3541775" y="3112017"/>
              <a:ext cx="1263487" cy="518353"/>
            </a:xfrm>
            <a:custGeom>
              <a:avLst/>
              <a:gdLst/>
              <a:ahLst/>
              <a:cxnLst/>
              <a:rect l="l" t="t" r="r" b="b"/>
              <a:pathLst>
                <a:path w="120000" h="120000" extrusionOk="0">
                  <a:moveTo>
                    <a:pt x="120000" y="0"/>
                  </a:moveTo>
                  <a:lnTo>
                    <a:pt x="120000" y="60000"/>
                  </a:lnTo>
                  <a:lnTo>
                    <a:pt x="0" y="60000"/>
                  </a:lnTo>
                  <a:lnTo>
                    <a:pt x="0" y="120000"/>
                  </a:lnTo>
                </a:path>
              </a:pathLst>
            </a:custGeom>
            <a:noFill/>
            <a:ln w="28575" cap="flat" cmpd="sng">
              <a:solidFill>
                <a:srgbClr val="A5A5A5"/>
              </a:solidFill>
              <a:prstDash val="solid"/>
              <a:miter lim="800000"/>
              <a:headEnd type="none" w="sm" len="sm"/>
              <a:tailEnd type="none" w="sm" len="sm"/>
            </a:ln>
          </p:spPr>
        </p:sp>
        <p:sp>
          <p:nvSpPr>
            <p:cNvPr id="155" name="Google Shape;155;p5"/>
            <p:cNvSpPr/>
            <p:nvPr/>
          </p:nvSpPr>
          <p:spPr>
            <a:xfrm>
              <a:off x="2569862" y="3630370"/>
              <a:ext cx="1943826" cy="1295884"/>
            </a:xfrm>
            <a:prstGeom prst="roundRect">
              <a:avLst>
                <a:gd name="adj" fmla="val 10000"/>
              </a:avLst>
            </a:prstGeom>
            <a:solidFill>
              <a:srgbClr val="88354D"/>
            </a:solidFill>
            <a:ln w="1905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6" name="Google Shape;156;p5"/>
            <p:cNvSpPr txBox="1"/>
            <p:nvPr/>
          </p:nvSpPr>
          <p:spPr>
            <a:xfrm>
              <a:off x="2607817" y="3668325"/>
              <a:ext cx="1867916" cy="1219974"/>
            </a:xfrm>
            <a:prstGeom prst="rect">
              <a:avLst/>
            </a:prstGeom>
            <a:noFill/>
            <a:ln>
              <a:noFill/>
            </a:ln>
          </p:spPr>
          <p:txBody>
            <a:bodyPr spcFirstLastPara="1" wrap="square" lIns="80000" tIns="80000" rIns="80000" bIns="80000" anchor="ctr" anchorCtr="0">
              <a:noAutofit/>
            </a:bodyPr>
            <a:lstStyle/>
            <a:p>
              <a:pPr marL="0" marR="0" lvl="0" indent="0" algn="ctr" rtl="0">
                <a:lnSpc>
                  <a:spcPct val="90000"/>
                </a:lnSpc>
                <a:spcBef>
                  <a:spcPts val="0"/>
                </a:spcBef>
                <a:spcAft>
                  <a:spcPts val="0"/>
                </a:spcAft>
                <a:buClr>
                  <a:schemeClr val="lt1"/>
                </a:buClr>
                <a:buSzPts val="2100"/>
                <a:buFont typeface="Calibri"/>
                <a:buNone/>
              </a:pPr>
              <a:r>
                <a:rPr lang="es-CL" sz="2100" dirty="0">
                  <a:solidFill>
                    <a:schemeClr val="lt1"/>
                  </a:solidFill>
                  <a:latin typeface="Calibri"/>
                  <a:ea typeface="Calibri"/>
                  <a:cs typeface="Calibri"/>
                  <a:sym typeface="Calibri"/>
                </a:rPr>
                <a:t>Mantenimiento Preventivo</a:t>
              </a:r>
              <a:endParaRPr dirty="0"/>
            </a:p>
          </p:txBody>
        </p:sp>
        <p:sp>
          <p:nvSpPr>
            <p:cNvPr id="157" name="Google Shape;157;p5"/>
            <p:cNvSpPr/>
            <p:nvPr/>
          </p:nvSpPr>
          <p:spPr>
            <a:xfrm>
              <a:off x="4805263" y="3112017"/>
              <a:ext cx="1263487" cy="518353"/>
            </a:xfrm>
            <a:custGeom>
              <a:avLst/>
              <a:gdLst/>
              <a:ahLst/>
              <a:cxnLst/>
              <a:rect l="l" t="t" r="r" b="b"/>
              <a:pathLst>
                <a:path w="120000" h="120000" extrusionOk="0">
                  <a:moveTo>
                    <a:pt x="0" y="0"/>
                  </a:moveTo>
                  <a:lnTo>
                    <a:pt x="0" y="60000"/>
                  </a:lnTo>
                  <a:lnTo>
                    <a:pt x="120000" y="60000"/>
                  </a:lnTo>
                  <a:lnTo>
                    <a:pt x="120000" y="120000"/>
                  </a:lnTo>
                </a:path>
              </a:pathLst>
            </a:custGeom>
            <a:noFill/>
            <a:ln w="28575" cap="flat" cmpd="sng">
              <a:solidFill>
                <a:srgbClr val="A5A5A5"/>
              </a:solidFill>
              <a:prstDash val="solid"/>
              <a:miter lim="800000"/>
              <a:headEnd type="none" w="sm" len="sm"/>
              <a:tailEnd type="none" w="sm" len="sm"/>
            </a:ln>
          </p:spPr>
        </p:sp>
        <p:sp>
          <p:nvSpPr>
            <p:cNvPr id="158" name="Google Shape;158;p5"/>
            <p:cNvSpPr/>
            <p:nvPr/>
          </p:nvSpPr>
          <p:spPr>
            <a:xfrm>
              <a:off x="5096837" y="3630370"/>
              <a:ext cx="1943826" cy="1295884"/>
            </a:xfrm>
            <a:prstGeom prst="roundRect">
              <a:avLst>
                <a:gd name="adj" fmla="val 10000"/>
              </a:avLst>
            </a:prstGeom>
            <a:solidFill>
              <a:srgbClr val="88354D"/>
            </a:solidFill>
            <a:ln w="1905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59" name="Google Shape;159;p5"/>
            <p:cNvSpPr txBox="1"/>
            <p:nvPr/>
          </p:nvSpPr>
          <p:spPr>
            <a:xfrm>
              <a:off x="5134792" y="3668325"/>
              <a:ext cx="1867916" cy="1219974"/>
            </a:xfrm>
            <a:prstGeom prst="rect">
              <a:avLst/>
            </a:prstGeom>
            <a:noFill/>
            <a:ln>
              <a:noFill/>
            </a:ln>
          </p:spPr>
          <p:txBody>
            <a:bodyPr spcFirstLastPara="1" wrap="square" lIns="80000" tIns="80000" rIns="80000" bIns="80000" anchor="ctr" anchorCtr="0">
              <a:noAutofit/>
            </a:bodyPr>
            <a:lstStyle/>
            <a:p>
              <a:pPr marL="0" marR="0" lvl="0" indent="0" algn="ctr" rtl="0">
                <a:lnSpc>
                  <a:spcPct val="90000"/>
                </a:lnSpc>
                <a:spcBef>
                  <a:spcPts val="0"/>
                </a:spcBef>
                <a:spcAft>
                  <a:spcPts val="0"/>
                </a:spcAft>
                <a:buClr>
                  <a:schemeClr val="lt1"/>
                </a:buClr>
                <a:buSzPts val="2100"/>
                <a:buFont typeface="Calibri"/>
                <a:buNone/>
              </a:pPr>
              <a:r>
                <a:rPr lang="es-CL" sz="2100" dirty="0">
                  <a:solidFill>
                    <a:schemeClr val="lt1"/>
                  </a:solidFill>
                  <a:latin typeface="Calibri"/>
                  <a:ea typeface="Calibri"/>
                  <a:cs typeface="Calibri"/>
                  <a:sym typeface="Calibri"/>
                </a:rPr>
                <a:t>Mantenimiento Predictivo </a:t>
              </a:r>
              <a:endParaRPr dirty="0"/>
            </a:p>
          </p:txBody>
        </p:sp>
      </p:grpSp>
      <p:sp>
        <p:nvSpPr>
          <p:cNvPr id="160" name="Google Shape;160;p5"/>
          <p:cNvSpPr txBox="1"/>
          <p:nvPr/>
        </p:nvSpPr>
        <p:spPr>
          <a:xfrm>
            <a:off x="7690282" y="6398130"/>
            <a:ext cx="1764436" cy="24622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000" dirty="0">
                <a:solidFill>
                  <a:schemeClr val="dk1"/>
                </a:solidFill>
                <a:latin typeface="Calibri"/>
                <a:ea typeface="Calibri"/>
                <a:cs typeface="Calibri"/>
                <a:sym typeface="Calibri"/>
              </a:rPr>
              <a:t>Fuente: Elaboración propia</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pic>
        <p:nvPicPr>
          <p:cNvPr id="165" name="Google Shape;165;p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66" name="Google Shape;166;p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67" name="Google Shape;167;p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CL" dirty="0">
                <a:solidFill>
                  <a:srgbClr val="A7A8AA"/>
                </a:solidFill>
              </a:rPr>
              <a:t>RELACIÓN ENTRE LA PRODUCCIÓN</a:t>
            </a:r>
            <a:br>
              <a:rPr lang="es-CL" dirty="0">
                <a:solidFill>
                  <a:srgbClr val="A7A8AA"/>
                </a:solidFill>
              </a:rPr>
            </a:br>
            <a:r>
              <a:rPr lang="es-CL" dirty="0">
                <a:solidFill>
                  <a:srgbClr val="88354D"/>
                </a:solidFill>
              </a:rPr>
              <a:t>Y EL MANTENIMIENTO</a:t>
            </a:r>
            <a:endParaRPr dirty="0">
              <a:solidFill>
                <a:srgbClr val="88354D"/>
              </a:solidFill>
            </a:endParaRPr>
          </a:p>
        </p:txBody>
      </p:sp>
      <p:sp>
        <p:nvSpPr>
          <p:cNvPr id="168" name="Google Shape;168;p6"/>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69" name="Google Shape;169;p6"/>
          <p:cNvSpPr/>
          <p:nvPr/>
        </p:nvSpPr>
        <p:spPr>
          <a:xfrm>
            <a:off x="5381296" y="4775476"/>
            <a:ext cx="1944413" cy="1008993"/>
          </a:xfrm>
          <a:prstGeom prst="rect">
            <a:avLst/>
          </a:prstGeom>
          <a:solidFill>
            <a:srgbClr val="88354D"/>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CL" sz="1800" b="1" dirty="0">
                <a:solidFill>
                  <a:schemeClr val="lt1"/>
                </a:solidFill>
                <a:latin typeface="Calibri"/>
                <a:ea typeface="Calibri"/>
                <a:cs typeface="Calibri"/>
                <a:sym typeface="Calibri"/>
              </a:rPr>
              <a:t>Mantenimiento</a:t>
            </a:r>
            <a:endParaRPr dirty="0"/>
          </a:p>
        </p:txBody>
      </p:sp>
      <p:cxnSp>
        <p:nvCxnSpPr>
          <p:cNvPr id="170" name="Google Shape;170;p6"/>
          <p:cNvCxnSpPr>
            <a:stCxn id="171" idx="2"/>
            <a:endCxn id="172" idx="0"/>
          </p:cNvCxnSpPr>
          <p:nvPr/>
        </p:nvCxnSpPr>
        <p:spPr>
          <a:xfrm>
            <a:off x="6353503" y="2852081"/>
            <a:ext cx="0" cy="457200"/>
          </a:xfrm>
          <a:prstGeom prst="straightConnector1">
            <a:avLst/>
          </a:prstGeom>
          <a:noFill/>
          <a:ln w="57150" cap="flat" cmpd="sng">
            <a:solidFill>
              <a:srgbClr val="A5A5A5"/>
            </a:solidFill>
            <a:prstDash val="solid"/>
            <a:miter lim="800000"/>
            <a:headEnd type="none" w="sm" len="sm"/>
            <a:tailEnd type="triangle" w="med" len="med"/>
          </a:ln>
        </p:spPr>
      </p:cxnSp>
      <p:cxnSp>
        <p:nvCxnSpPr>
          <p:cNvPr id="173" name="Google Shape;173;p6"/>
          <p:cNvCxnSpPr>
            <a:stCxn id="172" idx="3"/>
            <a:endCxn id="174" idx="1"/>
          </p:cNvCxnSpPr>
          <p:nvPr/>
        </p:nvCxnSpPr>
        <p:spPr>
          <a:xfrm>
            <a:off x="7325710" y="3813779"/>
            <a:ext cx="585900" cy="0"/>
          </a:xfrm>
          <a:prstGeom prst="straightConnector1">
            <a:avLst/>
          </a:prstGeom>
          <a:noFill/>
          <a:ln w="57150" cap="flat" cmpd="sng">
            <a:solidFill>
              <a:srgbClr val="A5A5A5"/>
            </a:solidFill>
            <a:prstDash val="solid"/>
            <a:miter lim="800000"/>
            <a:headEnd type="none" w="sm" len="sm"/>
            <a:tailEnd type="triangle" w="med" len="med"/>
          </a:ln>
        </p:spPr>
      </p:cxnSp>
      <p:cxnSp>
        <p:nvCxnSpPr>
          <p:cNvPr id="175" name="Google Shape;175;p6"/>
          <p:cNvCxnSpPr>
            <a:stCxn id="176" idx="3"/>
            <a:endCxn id="172" idx="1"/>
          </p:cNvCxnSpPr>
          <p:nvPr/>
        </p:nvCxnSpPr>
        <p:spPr>
          <a:xfrm>
            <a:off x="4795345" y="3813778"/>
            <a:ext cx="585900" cy="0"/>
          </a:xfrm>
          <a:prstGeom prst="straightConnector1">
            <a:avLst/>
          </a:prstGeom>
          <a:noFill/>
          <a:ln w="57150" cap="flat" cmpd="sng">
            <a:solidFill>
              <a:srgbClr val="A5A5A5"/>
            </a:solidFill>
            <a:prstDash val="solid"/>
            <a:miter lim="800000"/>
            <a:headEnd type="none" w="sm" len="sm"/>
            <a:tailEnd type="triangle" w="med" len="med"/>
          </a:ln>
        </p:spPr>
      </p:cxnSp>
      <p:cxnSp>
        <p:nvCxnSpPr>
          <p:cNvPr id="177" name="Google Shape;177;p6"/>
          <p:cNvCxnSpPr/>
          <p:nvPr/>
        </p:nvCxnSpPr>
        <p:spPr>
          <a:xfrm rot="10800000">
            <a:off x="6353502" y="4297255"/>
            <a:ext cx="0" cy="488730"/>
          </a:xfrm>
          <a:prstGeom prst="straightConnector1">
            <a:avLst/>
          </a:prstGeom>
          <a:noFill/>
          <a:ln w="57150" cap="flat" cmpd="sng">
            <a:solidFill>
              <a:srgbClr val="A5A5A5"/>
            </a:solidFill>
            <a:prstDash val="solid"/>
            <a:miter lim="800000"/>
            <a:headEnd type="none" w="sm" len="sm"/>
            <a:tailEnd type="triangle" w="med" len="med"/>
          </a:ln>
        </p:spPr>
      </p:cxnSp>
      <p:sp>
        <p:nvSpPr>
          <p:cNvPr id="178" name="Google Shape;178;p6"/>
          <p:cNvSpPr/>
          <p:nvPr/>
        </p:nvSpPr>
        <p:spPr>
          <a:xfrm>
            <a:off x="7911662" y="4775475"/>
            <a:ext cx="1747346" cy="1008993"/>
          </a:xfrm>
          <a:prstGeom prst="rect">
            <a:avLst/>
          </a:prstGeom>
          <a:solidFill>
            <a:srgbClr val="88354D"/>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CL" sz="1800" b="1" dirty="0">
                <a:solidFill>
                  <a:schemeClr val="lt1"/>
                </a:solidFill>
                <a:latin typeface="Calibri"/>
                <a:ea typeface="Calibri"/>
                <a:cs typeface="Calibri"/>
                <a:sym typeface="Calibri"/>
              </a:rPr>
              <a:t>Demanda de mantenimiento</a:t>
            </a:r>
            <a:endParaRPr dirty="0"/>
          </a:p>
        </p:txBody>
      </p:sp>
      <p:sp>
        <p:nvSpPr>
          <p:cNvPr id="179" name="Google Shape;179;p6"/>
          <p:cNvSpPr/>
          <p:nvPr/>
        </p:nvSpPr>
        <p:spPr>
          <a:xfrm>
            <a:off x="3224048" y="4775474"/>
            <a:ext cx="1571294" cy="1008993"/>
          </a:xfrm>
          <a:prstGeom prst="rect">
            <a:avLst/>
          </a:prstGeom>
          <a:solidFill>
            <a:srgbClr val="88354D"/>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CL" sz="1800" b="1" dirty="0">
                <a:solidFill>
                  <a:schemeClr val="lt1"/>
                </a:solidFill>
                <a:latin typeface="Calibri"/>
                <a:ea typeface="Calibri"/>
                <a:cs typeface="Calibri"/>
                <a:sym typeface="Calibri"/>
              </a:rPr>
              <a:t>Capacidad de producción</a:t>
            </a:r>
            <a:endParaRPr dirty="0"/>
          </a:p>
        </p:txBody>
      </p:sp>
      <p:cxnSp>
        <p:nvCxnSpPr>
          <p:cNvPr id="180" name="Google Shape;180;p6"/>
          <p:cNvCxnSpPr>
            <a:stCxn id="174" idx="2"/>
            <a:endCxn id="178" idx="0"/>
          </p:cNvCxnSpPr>
          <p:nvPr/>
        </p:nvCxnSpPr>
        <p:spPr>
          <a:xfrm>
            <a:off x="8785335" y="4118578"/>
            <a:ext cx="0" cy="657000"/>
          </a:xfrm>
          <a:prstGeom prst="straightConnector1">
            <a:avLst/>
          </a:prstGeom>
          <a:noFill/>
          <a:ln w="57150" cap="flat" cmpd="sng">
            <a:solidFill>
              <a:srgbClr val="A5A5A5"/>
            </a:solidFill>
            <a:prstDash val="solid"/>
            <a:miter lim="800000"/>
            <a:headEnd type="none" w="sm" len="sm"/>
            <a:tailEnd type="triangle" w="med" len="med"/>
          </a:ln>
        </p:spPr>
      </p:cxnSp>
      <p:cxnSp>
        <p:nvCxnSpPr>
          <p:cNvPr id="181" name="Google Shape;181;p6"/>
          <p:cNvCxnSpPr>
            <a:stCxn id="178" idx="1"/>
            <a:endCxn id="169" idx="3"/>
          </p:cNvCxnSpPr>
          <p:nvPr/>
        </p:nvCxnSpPr>
        <p:spPr>
          <a:xfrm rot="10800000">
            <a:off x="7325762" y="5279972"/>
            <a:ext cx="585900" cy="0"/>
          </a:xfrm>
          <a:prstGeom prst="straightConnector1">
            <a:avLst/>
          </a:prstGeom>
          <a:noFill/>
          <a:ln w="57150" cap="flat" cmpd="sng">
            <a:solidFill>
              <a:srgbClr val="A5A5A5"/>
            </a:solidFill>
            <a:prstDash val="solid"/>
            <a:miter lim="800000"/>
            <a:headEnd type="none" w="sm" len="sm"/>
            <a:tailEnd type="triangle" w="med" len="med"/>
          </a:ln>
        </p:spPr>
      </p:cxnSp>
      <p:cxnSp>
        <p:nvCxnSpPr>
          <p:cNvPr id="182" name="Google Shape;182;p6"/>
          <p:cNvCxnSpPr>
            <a:stCxn id="169" idx="1"/>
            <a:endCxn id="179" idx="3"/>
          </p:cNvCxnSpPr>
          <p:nvPr/>
        </p:nvCxnSpPr>
        <p:spPr>
          <a:xfrm rot="10800000">
            <a:off x="4795396" y="5279973"/>
            <a:ext cx="585900" cy="0"/>
          </a:xfrm>
          <a:prstGeom prst="straightConnector1">
            <a:avLst/>
          </a:prstGeom>
          <a:noFill/>
          <a:ln w="57150" cap="flat" cmpd="sng">
            <a:solidFill>
              <a:srgbClr val="A5A5A5"/>
            </a:solidFill>
            <a:prstDash val="solid"/>
            <a:miter lim="800000"/>
            <a:headEnd type="none" w="sm" len="sm"/>
            <a:tailEnd type="triangle" w="med" len="med"/>
          </a:ln>
        </p:spPr>
      </p:cxnSp>
      <p:cxnSp>
        <p:nvCxnSpPr>
          <p:cNvPr id="183" name="Google Shape;183;p6"/>
          <p:cNvCxnSpPr>
            <a:stCxn id="179" idx="0"/>
            <a:endCxn id="176" idx="2"/>
          </p:cNvCxnSpPr>
          <p:nvPr/>
        </p:nvCxnSpPr>
        <p:spPr>
          <a:xfrm rot="10800000">
            <a:off x="4009695" y="4118474"/>
            <a:ext cx="0" cy="657000"/>
          </a:xfrm>
          <a:prstGeom prst="straightConnector1">
            <a:avLst/>
          </a:prstGeom>
          <a:noFill/>
          <a:ln w="57150" cap="flat" cmpd="sng">
            <a:solidFill>
              <a:srgbClr val="A5A5A5"/>
            </a:solidFill>
            <a:prstDash val="solid"/>
            <a:miter lim="800000"/>
            <a:headEnd type="none" w="sm" len="sm"/>
            <a:tailEnd type="triangle" w="med" len="med"/>
          </a:ln>
        </p:spPr>
      </p:cxnSp>
      <p:sp>
        <p:nvSpPr>
          <p:cNvPr id="172" name="Google Shape;172;p6"/>
          <p:cNvSpPr/>
          <p:nvPr/>
        </p:nvSpPr>
        <p:spPr>
          <a:xfrm>
            <a:off x="5381297" y="3309282"/>
            <a:ext cx="1944413" cy="1008993"/>
          </a:xfrm>
          <a:prstGeom prst="rect">
            <a:avLst/>
          </a:prstGeom>
          <a:solidFill>
            <a:srgbClr val="88354D"/>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CL" sz="1800" b="1" dirty="0">
                <a:solidFill>
                  <a:schemeClr val="lt1"/>
                </a:solidFill>
                <a:latin typeface="Calibri"/>
                <a:ea typeface="Calibri"/>
                <a:cs typeface="Calibri"/>
                <a:sym typeface="Calibri"/>
              </a:rPr>
              <a:t>Proceso de producción</a:t>
            </a:r>
            <a:endParaRPr dirty="0"/>
          </a:p>
        </p:txBody>
      </p:sp>
      <p:sp>
        <p:nvSpPr>
          <p:cNvPr id="176" name="Google Shape;176;p6"/>
          <p:cNvSpPr/>
          <p:nvPr/>
        </p:nvSpPr>
        <p:spPr>
          <a:xfrm>
            <a:off x="3224048" y="3508978"/>
            <a:ext cx="1571297" cy="609600"/>
          </a:xfrm>
          <a:prstGeom prst="rect">
            <a:avLst/>
          </a:prstGeom>
          <a:solidFill>
            <a:srgbClr val="88354D"/>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CL" sz="1800" b="1" dirty="0">
                <a:solidFill>
                  <a:schemeClr val="lt1"/>
                </a:solidFill>
                <a:latin typeface="Calibri"/>
                <a:ea typeface="Calibri"/>
                <a:cs typeface="Calibri"/>
                <a:sym typeface="Calibri"/>
              </a:rPr>
              <a:t>Entradas</a:t>
            </a:r>
            <a:endParaRPr dirty="0"/>
          </a:p>
        </p:txBody>
      </p:sp>
      <p:sp>
        <p:nvSpPr>
          <p:cNvPr id="174" name="Google Shape;174;p6"/>
          <p:cNvSpPr/>
          <p:nvPr/>
        </p:nvSpPr>
        <p:spPr>
          <a:xfrm>
            <a:off x="7911662" y="3508978"/>
            <a:ext cx="1747346" cy="609600"/>
          </a:xfrm>
          <a:prstGeom prst="rect">
            <a:avLst/>
          </a:prstGeom>
          <a:solidFill>
            <a:srgbClr val="88354D"/>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CL" sz="1800" b="1" dirty="0">
                <a:solidFill>
                  <a:schemeClr val="lt1"/>
                </a:solidFill>
                <a:latin typeface="Calibri"/>
                <a:ea typeface="Calibri"/>
                <a:cs typeface="Calibri"/>
                <a:sym typeface="Calibri"/>
              </a:rPr>
              <a:t>Salidas</a:t>
            </a:r>
            <a:endParaRPr dirty="0"/>
          </a:p>
        </p:txBody>
      </p:sp>
      <p:sp>
        <p:nvSpPr>
          <p:cNvPr id="171" name="Google Shape;171;p6"/>
          <p:cNvSpPr/>
          <p:nvPr/>
        </p:nvSpPr>
        <p:spPr>
          <a:xfrm>
            <a:off x="5381297" y="1843088"/>
            <a:ext cx="1944413" cy="1008993"/>
          </a:xfrm>
          <a:prstGeom prst="rect">
            <a:avLst/>
          </a:prstGeom>
          <a:solidFill>
            <a:srgbClr val="88354D"/>
          </a:solidFill>
          <a:ln w="127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s-CL" sz="1800" b="1" dirty="0">
                <a:solidFill>
                  <a:schemeClr val="lt1"/>
                </a:solidFill>
                <a:latin typeface="Calibri"/>
                <a:ea typeface="Calibri"/>
                <a:cs typeface="Calibri"/>
                <a:sym typeface="Calibri"/>
              </a:rPr>
              <a:t>Objetivos de la organización</a:t>
            </a:r>
            <a:endParaRPr dirty="0"/>
          </a:p>
        </p:txBody>
      </p:sp>
      <p:sp>
        <p:nvSpPr>
          <p:cNvPr id="184" name="Google Shape;184;p6"/>
          <p:cNvSpPr txBox="1"/>
          <p:nvPr/>
        </p:nvSpPr>
        <p:spPr>
          <a:xfrm>
            <a:off x="4091415" y="5974642"/>
            <a:ext cx="4693920" cy="41545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CL" sz="1000" dirty="0">
                <a:solidFill>
                  <a:schemeClr val="dk1"/>
                </a:solidFill>
                <a:latin typeface="Calibri"/>
                <a:ea typeface="Calibri"/>
                <a:cs typeface="Calibri"/>
                <a:sym typeface="Calibri"/>
              </a:rPr>
              <a:t>Fuente: Elaboración propia, </a:t>
            </a:r>
            <a:r>
              <a:rPr lang="es-CL" sz="1050" dirty="0">
                <a:solidFill>
                  <a:schemeClr val="dk1"/>
                </a:solidFill>
                <a:latin typeface="Calibri"/>
                <a:ea typeface="Calibri"/>
                <a:cs typeface="Calibri"/>
                <a:sym typeface="Calibri"/>
              </a:rPr>
              <a:t>adaptado de Sistemas de mantenimiento: Planeación  y control . Duffuaa</a:t>
            </a:r>
            <a:r>
              <a:rPr lang="es-CL" sz="1000" dirty="0">
                <a:solidFill>
                  <a:schemeClr val="dk1"/>
                </a:solidFill>
                <a:latin typeface="Calibri"/>
                <a:ea typeface="Calibri"/>
                <a:cs typeface="Calibri"/>
                <a:sym typeface="Calibri"/>
              </a:rPr>
              <a:t>, Raouf , Campbell  (2006)</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pic>
        <p:nvPicPr>
          <p:cNvPr id="198" name="Google Shape;198;p8"/>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99" name="Google Shape;199;p8"/>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00" name="Google Shape;200;p8"/>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¿QUÉ ES EL</a:t>
            </a:r>
            <a:br>
              <a:rPr lang="es-CL" dirty="0"/>
            </a:br>
            <a:r>
              <a:rPr lang="es-CL" dirty="0">
                <a:solidFill>
                  <a:srgbClr val="A7A8AA"/>
                </a:solidFill>
              </a:rPr>
              <a:t>MANTENIMIENTO PREVENTIVO?</a:t>
            </a:r>
            <a:endParaRPr dirty="0">
              <a:solidFill>
                <a:srgbClr val="A7A8AA"/>
              </a:solidFill>
            </a:endParaRPr>
          </a:p>
        </p:txBody>
      </p:sp>
      <p:sp>
        <p:nvSpPr>
          <p:cNvPr id="201" name="Google Shape;201;p8"/>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202" name="Google Shape;202;p8"/>
          <p:cNvGrpSpPr/>
          <p:nvPr/>
        </p:nvGrpSpPr>
        <p:grpSpPr>
          <a:xfrm>
            <a:off x="1" y="2159824"/>
            <a:ext cx="5477521" cy="4229040"/>
            <a:chOff x="0" y="593"/>
            <a:chExt cx="5198371" cy="4229040"/>
          </a:xfrm>
        </p:grpSpPr>
        <p:sp>
          <p:nvSpPr>
            <p:cNvPr id="203" name="Google Shape;203;p8"/>
            <p:cNvSpPr/>
            <p:nvPr/>
          </p:nvSpPr>
          <p:spPr>
            <a:xfrm>
              <a:off x="0" y="593"/>
              <a:ext cx="3916029" cy="4229040"/>
            </a:xfrm>
            <a:prstGeom prst="rect">
              <a:avLst/>
            </a:prstGeom>
            <a:solidFill>
              <a:srgbClr val="88354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04" name="Google Shape;204;p8"/>
            <p:cNvSpPr txBox="1"/>
            <p:nvPr/>
          </p:nvSpPr>
          <p:spPr>
            <a:xfrm>
              <a:off x="0" y="593"/>
              <a:ext cx="5198371"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l" rtl="0">
                <a:lnSpc>
                  <a:spcPct val="90000"/>
                </a:lnSpc>
                <a:spcBef>
                  <a:spcPts val="0"/>
                </a:spcBef>
                <a:spcAft>
                  <a:spcPts val="0"/>
                </a:spcAft>
                <a:buNone/>
              </a:pPr>
              <a:endParaRPr sz="2400" dirty="0">
                <a:solidFill>
                  <a:schemeClr val="lt1"/>
                </a:solidFill>
                <a:latin typeface="Calibri"/>
                <a:ea typeface="Calibri"/>
                <a:cs typeface="Calibri"/>
                <a:sym typeface="Calibri"/>
              </a:endParaRPr>
            </a:p>
            <a:p>
              <a:pPr marL="0" marR="0" lvl="0" indent="0" algn="just" rtl="0">
                <a:spcBef>
                  <a:spcPts val="840"/>
                </a:spcBef>
                <a:spcAft>
                  <a:spcPts val="0"/>
                </a:spcAft>
                <a:buClr>
                  <a:schemeClr val="dk1"/>
                </a:buClr>
                <a:buSzPts val="2400"/>
                <a:buFont typeface="Calibri"/>
                <a:buNone/>
              </a:pPr>
              <a:endParaRPr sz="2400" dirty="0">
                <a:solidFill>
                  <a:schemeClr val="lt1"/>
                </a:solidFill>
                <a:latin typeface="Calibri"/>
                <a:ea typeface="Calibri"/>
                <a:cs typeface="Calibri"/>
                <a:sym typeface="Calibri"/>
              </a:endParaRPr>
            </a:p>
            <a:p>
              <a:pPr marL="0" marR="0" lvl="0" indent="0" algn="just" rtl="0">
                <a:spcBef>
                  <a:spcPts val="0"/>
                </a:spcBef>
                <a:spcAft>
                  <a:spcPts val="0"/>
                </a:spcAft>
                <a:buClr>
                  <a:schemeClr val="lt1"/>
                </a:buClr>
                <a:buSzPts val="2400"/>
                <a:buFont typeface="Calibri"/>
                <a:buNone/>
              </a:pPr>
              <a:r>
                <a:rPr lang="es-CL" sz="2400" dirty="0">
                  <a:solidFill>
                    <a:schemeClr val="lt1"/>
                  </a:solidFill>
                  <a:latin typeface="Calibri"/>
                  <a:ea typeface="Calibri"/>
                  <a:cs typeface="Calibri"/>
                  <a:sym typeface="Calibri"/>
                </a:rPr>
                <a:t>El mantenimiento preventivo se encarga, como su nombre lo dice, de prevenir la falla de la máquina o de sus componentes que pueden llevar a un fallo mayor, realizando intervenciones rutinarias.</a:t>
              </a:r>
              <a:endParaRPr dirty="0"/>
            </a:p>
            <a:p>
              <a:pPr marL="0" marR="0" lvl="0" indent="0" algn="just" rtl="0">
                <a:spcBef>
                  <a:spcPts val="0"/>
                </a:spcBef>
                <a:spcAft>
                  <a:spcPts val="0"/>
                </a:spcAft>
                <a:buClr>
                  <a:schemeClr val="lt1"/>
                </a:buClr>
                <a:buSzPts val="2400"/>
                <a:buFont typeface="Calibri"/>
                <a:buNone/>
              </a:pPr>
              <a:r>
                <a:rPr lang="es-CL" sz="2400" dirty="0">
                  <a:solidFill>
                    <a:schemeClr val="lt1"/>
                  </a:solidFill>
                  <a:latin typeface="Calibri"/>
                  <a:ea typeface="Calibri"/>
                  <a:cs typeface="Calibri"/>
                  <a:sym typeface="Calibri"/>
                </a:rPr>
                <a:t>Las intervenciones rutinarios incluyen acciones en la máquina o componente, como: </a:t>
              </a:r>
              <a:endParaRPr dirty="0"/>
            </a:p>
            <a:p>
              <a:pPr marL="0" marR="0" lvl="0" indent="0" algn="ctr" rtl="0">
                <a:lnSpc>
                  <a:spcPct val="90000"/>
                </a:lnSpc>
                <a:spcBef>
                  <a:spcPts val="0"/>
                </a:spcBef>
                <a:spcAft>
                  <a:spcPts val="0"/>
                </a:spcAft>
                <a:buClr>
                  <a:schemeClr val="dk1"/>
                </a:buClr>
                <a:buSzPts val="6500"/>
                <a:buFont typeface="Calibri"/>
                <a:buNone/>
              </a:pPr>
              <a:endParaRPr sz="6500" dirty="0">
                <a:solidFill>
                  <a:schemeClr val="lt1"/>
                </a:solidFill>
                <a:latin typeface="Calibri"/>
                <a:ea typeface="Calibri"/>
                <a:cs typeface="Calibri"/>
                <a:sym typeface="Calibri"/>
              </a:endParaRPr>
            </a:p>
          </p:txBody>
        </p:sp>
      </p:grpSp>
      <p:sp>
        <p:nvSpPr>
          <p:cNvPr id="205" name="Google Shape;205;p8"/>
          <p:cNvSpPr txBox="1"/>
          <p:nvPr/>
        </p:nvSpPr>
        <p:spPr>
          <a:xfrm>
            <a:off x="5554463" y="2873960"/>
            <a:ext cx="6094520" cy="3046988"/>
          </a:xfrm>
          <a:prstGeom prst="rect">
            <a:avLst/>
          </a:prstGeom>
          <a:noFill/>
          <a:ln>
            <a:noFill/>
          </a:ln>
        </p:spPr>
        <p:txBody>
          <a:bodyPr spcFirstLastPara="1" wrap="square" lIns="91425" tIns="45700" rIns="91425" bIns="45700" anchor="t" anchorCtr="0">
            <a:spAutoFit/>
          </a:bodyPr>
          <a:lstStyle/>
          <a:p>
            <a:pPr marL="1257300" marR="0" lvl="2" indent="-342900" algn="just" rtl="0">
              <a:spcBef>
                <a:spcPts val="0"/>
              </a:spcBef>
              <a:spcAft>
                <a:spcPts val="0"/>
              </a:spcAft>
              <a:buClr>
                <a:srgbClr val="88354D"/>
              </a:buClr>
              <a:buSzPts val="3120"/>
              <a:buFont typeface="Arial"/>
              <a:buChar char="•"/>
            </a:pPr>
            <a:r>
              <a:rPr lang="es-CL" sz="2400" b="0" i="0" u="none" strike="noStrike" cap="none" dirty="0">
                <a:solidFill>
                  <a:schemeClr val="dk1"/>
                </a:solidFill>
                <a:latin typeface="Calibri"/>
                <a:ea typeface="Calibri"/>
                <a:cs typeface="Calibri"/>
                <a:sym typeface="Calibri"/>
              </a:rPr>
              <a:t>Limpieza</a:t>
            </a:r>
            <a:endParaRPr dirty="0"/>
          </a:p>
          <a:p>
            <a:pPr marL="1257300" marR="0" lvl="2" indent="-342900" algn="just" rtl="0">
              <a:spcBef>
                <a:spcPts val="0"/>
              </a:spcBef>
              <a:spcAft>
                <a:spcPts val="0"/>
              </a:spcAft>
              <a:buClr>
                <a:srgbClr val="88354D"/>
              </a:buClr>
              <a:buSzPts val="3120"/>
              <a:buFont typeface="Arial"/>
              <a:buChar char="•"/>
            </a:pPr>
            <a:r>
              <a:rPr lang="es-CL" sz="2400" b="0" i="0" u="none" strike="noStrike" cap="none" dirty="0">
                <a:solidFill>
                  <a:schemeClr val="dk1"/>
                </a:solidFill>
                <a:latin typeface="Calibri"/>
                <a:ea typeface="Calibri"/>
                <a:cs typeface="Calibri"/>
                <a:sym typeface="Calibri"/>
              </a:rPr>
              <a:t>Inspección</a:t>
            </a:r>
            <a:endParaRPr dirty="0"/>
          </a:p>
          <a:p>
            <a:pPr marL="1257300" marR="0" lvl="2" indent="-342900" algn="just" rtl="0">
              <a:spcBef>
                <a:spcPts val="0"/>
              </a:spcBef>
              <a:spcAft>
                <a:spcPts val="0"/>
              </a:spcAft>
              <a:buClr>
                <a:srgbClr val="88354D"/>
              </a:buClr>
              <a:buSzPts val="3120"/>
              <a:buFont typeface="Arial"/>
              <a:buChar char="•"/>
            </a:pPr>
            <a:r>
              <a:rPr lang="es-CL" sz="2400" b="0" i="0" u="none" strike="noStrike" cap="none" dirty="0">
                <a:solidFill>
                  <a:schemeClr val="dk1"/>
                </a:solidFill>
                <a:latin typeface="Calibri"/>
                <a:ea typeface="Calibri"/>
                <a:cs typeface="Calibri"/>
                <a:sym typeface="Calibri"/>
              </a:rPr>
              <a:t>Lubricación</a:t>
            </a:r>
            <a:endParaRPr dirty="0"/>
          </a:p>
          <a:p>
            <a:pPr marL="1257300" marR="0" lvl="2" indent="-342900" algn="just" rtl="0">
              <a:spcBef>
                <a:spcPts val="0"/>
              </a:spcBef>
              <a:spcAft>
                <a:spcPts val="0"/>
              </a:spcAft>
              <a:buClr>
                <a:srgbClr val="88354D"/>
              </a:buClr>
              <a:buSzPts val="3120"/>
              <a:buFont typeface="Arial"/>
              <a:buChar char="•"/>
            </a:pPr>
            <a:r>
              <a:rPr lang="es-CL" sz="2400" b="0" i="0" u="none" strike="noStrike" cap="none" dirty="0">
                <a:solidFill>
                  <a:schemeClr val="dk1"/>
                </a:solidFill>
                <a:latin typeface="Calibri"/>
                <a:ea typeface="Calibri"/>
                <a:cs typeface="Calibri"/>
                <a:sym typeface="Calibri"/>
              </a:rPr>
              <a:t>Cambio de componente</a:t>
            </a:r>
            <a:endParaRPr dirty="0"/>
          </a:p>
          <a:p>
            <a:pPr marL="914400" marR="0" lvl="2" indent="0" algn="just" rtl="0">
              <a:spcBef>
                <a:spcPts val="0"/>
              </a:spcBef>
              <a:spcAft>
                <a:spcPts val="0"/>
              </a:spcAft>
              <a:buNone/>
            </a:pPr>
            <a:endParaRPr sz="2400" b="0" i="0" u="none" strike="noStrike" cap="none" dirty="0">
              <a:solidFill>
                <a:schemeClr val="dk1"/>
              </a:solidFill>
              <a:latin typeface="Calibri"/>
              <a:ea typeface="Calibri"/>
              <a:cs typeface="Calibri"/>
              <a:sym typeface="Calibri"/>
            </a:endParaRPr>
          </a:p>
          <a:p>
            <a:pPr marL="0" marR="0" lvl="0" indent="0" algn="just" rtl="0">
              <a:spcBef>
                <a:spcPts val="0"/>
              </a:spcBef>
              <a:spcAft>
                <a:spcPts val="0"/>
              </a:spcAft>
              <a:buClr>
                <a:schemeClr val="dk1"/>
              </a:buClr>
              <a:buSzPts val="2400"/>
              <a:buFont typeface="Calibri"/>
              <a:buNone/>
            </a:pPr>
            <a:r>
              <a:rPr lang="es-CL" sz="2400" dirty="0">
                <a:solidFill>
                  <a:schemeClr val="dk1"/>
                </a:solidFill>
                <a:latin typeface="Calibri"/>
                <a:ea typeface="Calibri"/>
                <a:cs typeface="Calibri"/>
                <a:sym typeface="Calibri"/>
              </a:rPr>
              <a:t>Para ello se debe confeccionar un </a:t>
            </a:r>
            <a:r>
              <a:rPr lang="es-CL" sz="2400" b="1" dirty="0">
                <a:solidFill>
                  <a:srgbClr val="88354D"/>
                </a:solidFill>
                <a:latin typeface="Calibri"/>
                <a:ea typeface="Calibri"/>
                <a:cs typeface="Calibri"/>
                <a:sym typeface="Calibri"/>
              </a:rPr>
              <a:t>plan de mantenimiento</a:t>
            </a:r>
            <a:r>
              <a:rPr lang="es-CL" sz="2400" b="1" dirty="0">
                <a:solidFill>
                  <a:schemeClr val="dk1"/>
                </a:solidFill>
                <a:latin typeface="Calibri"/>
                <a:ea typeface="Calibri"/>
                <a:cs typeface="Calibri"/>
                <a:sym typeface="Calibri"/>
              </a:rPr>
              <a:t> </a:t>
            </a:r>
            <a:r>
              <a:rPr lang="es-CL" sz="2400" dirty="0">
                <a:solidFill>
                  <a:schemeClr val="dk1"/>
                </a:solidFill>
                <a:latin typeface="Calibri"/>
                <a:ea typeface="Calibri"/>
                <a:cs typeface="Calibri"/>
                <a:sym typeface="Calibri"/>
              </a:rPr>
              <a:t>que incorpore todas las actividades que la máquina necesita.</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pic>
        <p:nvPicPr>
          <p:cNvPr id="210" name="Google Shape;210;p9"/>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11" name="Google Shape;211;p9"/>
          <p:cNvSpPr/>
          <p:nvPr/>
        </p:nvSpPr>
        <p:spPr>
          <a:xfrm>
            <a:off x="12020365" y="275204"/>
            <a:ext cx="171634" cy="6161103"/>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12" name="Google Shape;212;p9"/>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88354D"/>
              </a:buClr>
              <a:buSzPts val="4400"/>
              <a:buFont typeface="Calibri"/>
              <a:buNone/>
            </a:pPr>
            <a:r>
              <a:rPr lang="es-CL" dirty="0">
                <a:solidFill>
                  <a:srgbClr val="88354D"/>
                </a:solidFill>
              </a:rPr>
              <a:t>VENTAJAS Y DESVENTAJAS</a:t>
            </a:r>
            <a:br>
              <a:rPr lang="es-CL" dirty="0"/>
            </a:br>
            <a:r>
              <a:rPr lang="es-CL" dirty="0">
                <a:solidFill>
                  <a:srgbClr val="A7A8AA"/>
                </a:solidFill>
              </a:rPr>
              <a:t>DEL MANTENIMIENTO PREVENTIVO</a:t>
            </a:r>
            <a:endParaRPr dirty="0">
              <a:solidFill>
                <a:srgbClr val="A7A8AA"/>
              </a:solidFill>
            </a:endParaRPr>
          </a:p>
        </p:txBody>
      </p:sp>
      <p:sp>
        <p:nvSpPr>
          <p:cNvPr id="213" name="Google Shape;213;p9"/>
          <p:cNvSpPr/>
          <p:nvPr/>
        </p:nvSpPr>
        <p:spPr>
          <a:xfrm>
            <a:off x="403193" y="233392"/>
            <a:ext cx="1336831" cy="45719"/>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nvGrpSpPr>
          <p:cNvPr id="214" name="Google Shape;214;p9"/>
          <p:cNvGrpSpPr/>
          <p:nvPr/>
        </p:nvGrpSpPr>
        <p:grpSpPr>
          <a:xfrm>
            <a:off x="403193" y="2263835"/>
            <a:ext cx="5460508" cy="4229040"/>
            <a:chOff x="-1818937" y="593"/>
            <a:chExt cx="5734966" cy="4229040"/>
          </a:xfrm>
        </p:grpSpPr>
        <p:sp>
          <p:nvSpPr>
            <p:cNvPr id="215" name="Google Shape;215;p9"/>
            <p:cNvSpPr/>
            <p:nvPr/>
          </p:nvSpPr>
          <p:spPr>
            <a:xfrm>
              <a:off x="0" y="593"/>
              <a:ext cx="3916029" cy="4229040"/>
            </a:xfrm>
            <a:prstGeom prst="rect">
              <a:avLst/>
            </a:prstGeom>
            <a:solidFill>
              <a:srgbClr val="88354D"/>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6" name="Google Shape;216;p9"/>
            <p:cNvSpPr txBox="1"/>
            <p:nvPr/>
          </p:nvSpPr>
          <p:spPr>
            <a:xfrm>
              <a:off x="-1818937" y="593"/>
              <a:ext cx="5734966" cy="4229040"/>
            </a:xfrm>
            <a:prstGeom prst="rect">
              <a:avLst/>
            </a:prstGeom>
            <a:solidFill>
              <a:srgbClr val="88354D"/>
            </a:solidFill>
            <a:ln>
              <a:noFill/>
            </a:ln>
          </p:spPr>
          <p:txBody>
            <a:bodyPr spcFirstLastPara="1" wrap="square" lIns="247650" tIns="247650" rIns="247650" bIns="247650" anchor="ctr" anchorCtr="0">
              <a:noAutofit/>
            </a:bodyPr>
            <a:lstStyle/>
            <a:p>
              <a:pPr marL="0" marR="0" lvl="0" indent="0" algn="ctr" rtl="0">
                <a:lnSpc>
                  <a:spcPct val="90000"/>
                </a:lnSpc>
                <a:spcBef>
                  <a:spcPts val="0"/>
                </a:spcBef>
                <a:spcAft>
                  <a:spcPts val="0"/>
                </a:spcAft>
                <a:buNone/>
              </a:pPr>
              <a:endParaRPr sz="2400" b="1" dirty="0">
                <a:solidFill>
                  <a:schemeClr val="lt1"/>
                </a:solidFill>
                <a:latin typeface="Calibri"/>
                <a:ea typeface="Calibri"/>
                <a:cs typeface="Calibri"/>
                <a:sym typeface="Calibri"/>
              </a:endParaRPr>
            </a:p>
            <a:p>
              <a:pPr marL="0" marR="0" lvl="0" indent="0" algn="ctr" rtl="0">
                <a:lnSpc>
                  <a:spcPct val="90000"/>
                </a:lnSpc>
                <a:spcBef>
                  <a:spcPts val="840"/>
                </a:spcBef>
                <a:spcAft>
                  <a:spcPts val="0"/>
                </a:spcAft>
                <a:buNone/>
              </a:pPr>
              <a:r>
                <a:rPr lang="es-CL" sz="2400" b="1" dirty="0">
                  <a:solidFill>
                    <a:schemeClr val="lt1"/>
                  </a:solidFill>
                  <a:latin typeface="Calibri"/>
                  <a:ea typeface="Calibri"/>
                  <a:cs typeface="Calibri"/>
                  <a:sym typeface="Calibri"/>
                </a:rPr>
                <a:t>VENTAJAS</a:t>
              </a:r>
              <a:endParaRPr sz="2000" dirty="0">
                <a:solidFill>
                  <a:schemeClr val="lt1"/>
                </a:solidFill>
                <a:latin typeface="Calibri"/>
                <a:ea typeface="Calibri"/>
                <a:cs typeface="Calibri"/>
                <a:sym typeface="Calibri"/>
              </a:endParaRPr>
            </a:p>
            <a:p>
              <a:pPr marL="342900" marR="0" lvl="0" indent="-342900" algn="l" rtl="0">
                <a:spcBef>
                  <a:spcPts val="840"/>
                </a:spcBef>
                <a:spcAft>
                  <a:spcPts val="0"/>
                </a:spcAft>
                <a:buClr>
                  <a:schemeClr val="lt1"/>
                </a:buClr>
                <a:buSzPts val="2000"/>
                <a:buFont typeface="Arial"/>
                <a:buChar char="•"/>
              </a:pPr>
              <a:r>
                <a:rPr lang="es-CL" sz="2000" dirty="0">
                  <a:solidFill>
                    <a:schemeClr val="lt1"/>
                  </a:solidFill>
                  <a:latin typeface="Calibri"/>
                  <a:ea typeface="Calibri"/>
                  <a:cs typeface="Calibri"/>
                  <a:sym typeface="Calibri"/>
                </a:rPr>
                <a:t>Aumentar la vida útil de la máquina en contraste con el mantenimiento correctivo</a:t>
              </a:r>
              <a:endParaRPr sz="2000" dirty="0">
                <a:solidFill>
                  <a:schemeClr val="lt1"/>
                </a:solidFill>
                <a:latin typeface="Calibri"/>
                <a:ea typeface="Calibri"/>
                <a:cs typeface="Calibri"/>
                <a:sym typeface="Calibri"/>
              </a:endParaRPr>
            </a:p>
            <a:p>
              <a:pPr marL="342900" marR="0" lvl="0" indent="-342900" algn="l" rtl="0">
                <a:spcBef>
                  <a:spcPts val="0"/>
                </a:spcBef>
                <a:spcAft>
                  <a:spcPts val="0"/>
                </a:spcAft>
                <a:buClr>
                  <a:schemeClr val="lt1"/>
                </a:buClr>
                <a:buSzPts val="2000"/>
                <a:buFont typeface="Arial"/>
                <a:buChar char="•"/>
              </a:pPr>
              <a:r>
                <a:rPr lang="es-CL" sz="2000" dirty="0">
                  <a:solidFill>
                    <a:schemeClr val="lt1"/>
                  </a:solidFill>
                  <a:latin typeface="Calibri"/>
                  <a:ea typeface="Calibri"/>
                  <a:cs typeface="Calibri"/>
                  <a:sym typeface="Calibri"/>
                </a:rPr>
                <a:t>Evitar paradas imprevistas de una máquina</a:t>
              </a:r>
              <a:endParaRPr dirty="0"/>
            </a:p>
            <a:p>
              <a:pPr marL="342900" marR="0" lvl="0" indent="-342900" algn="l" rtl="0">
                <a:spcBef>
                  <a:spcPts val="0"/>
                </a:spcBef>
                <a:spcAft>
                  <a:spcPts val="0"/>
                </a:spcAft>
                <a:buClr>
                  <a:schemeClr val="lt1"/>
                </a:buClr>
                <a:buSzPts val="2000"/>
                <a:buFont typeface="Arial"/>
                <a:buChar char="•"/>
              </a:pPr>
              <a:r>
                <a:rPr lang="es-CL" sz="2000" dirty="0">
                  <a:solidFill>
                    <a:schemeClr val="lt1"/>
                  </a:solidFill>
                  <a:latin typeface="Calibri"/>
                  <a:ea typeface="Calibri"/>
                  <a:cs typeface="Calibri"/>
                  <a:sym typeface="Calibri"/>
                </a:rPr>
                <a:t>Disminuir la cantidad de repuestos en el almacén</a:t>
              </a:r>
              <a:endParaRPr dirty="0"/>
            </a:p>
            <a:p>
              <a:pPr marL="342900" marR="0" lvl="0" indent="-342900" algn="l" rtl="0">
                <a:spcBef>
                  <a:spcPts val="0"/>
                </a:spcBef>
                <a:spcAft>
                  <a:spcPts val="0"/>
                </a:spcAft>
                <a:buClr>
                  <a:schemeClr val="lt1"/>
                </a:buClr>
                <a:buSzPts val="2000"/>
                <a:buFont typeface="Arial"/>
                <a:buChar char="•"/>
              </a:pPr>
              <a:r>
                <a:rPr lang="es-CL" sz="2000" dirty="0">
                  <a:solidFill>
                    <a:schemeClr val="lt1"/>
                  </a:solidFill>
                  <a:latin typeface="Calibri"/>
                  <a:ea typeface="Calibri"/>
                  <a:cs typeface="Calibri"/>
                  <a:sym typeface="Calibri"/>
                </a:rPr>
                <a:t>Permitir generar un historial de la máquina que ayuda a prever posteriores intervenciones</a:t>
              </a:r>
              <a:endParaRPr dirty="0"/>
            </a:p>
            <a:p>
              <a:pPr marL="342900" marR="0" lvl="0" indent="-342900" algn="l" rtl="0">
                <a:spcBef>
                  <a:spcPts val="0"/>
                </a:spcBef>
                <a:spcAft>
                  <a:spcPts val="0"/>
                </a:spcAft>
                <a:buClr>
                  <a:schemeClr val="lt1"/>
                </a:buClr>
                <a:buSzPts val="2000"/>
                <a:buFont typeface="Arial"/>
                <a:buChar char="•"/>
              </a:pPr>
              <a:r>
                <a:rPr lang="es-CL" sz="2000" dirty="0">
                  <a:solidFill>
                    <a:schemeClr val="lt1"/>
                  </a:solidFill>
                  <a:latin typeface="Calibri"/>
                  <a:ea typeface="Calibri"/>
                  <a:cs typeface="Calibri"/>
                  <a:sym typeface="Calibri"/>
                </a:rPr>
                <a:t>Ahorrar dinero en repuestos al disminuir las averías no deseadas de una máquina</a:t>
              </a:r>
              <a:endParaRPr dirty="0"/>
            </a:p>
            <a:p>
              <a:pPr marL="0" marR="0" lvl="0" indent="0" algn="ctr" rtl="0">
                <a:lnSpc>
                  <a:spcPct val="90000"/>
                </a:lnSpc>
                <a:spcBef>
                  <a:spcPts val="0"/>
                </a:spcBef>
                <a:spcAft>
                  <a:spcPts val="0"/>
                </a:spcAft>
                <a:buClr>
                  <a:schemeClr val="dk1"/>
                </a:buClr>
                <a:buSzPts val="2200"/>
                <a:buFont typeface="Calibri"/>
                <a:buNone/>
              </a:pPr>
              <a:endParaRPr sz="2200" dirty="0">
                <a:solidFill>
                  <a:schemeClr val="lt1"/>
                </a:solidFill>
                <a:latin typeface="Calibri"/>
                <a:ea typeface="Calibri"/>
                <a:cs typeface="Calibri"/>
                <a:sym typeface="Calibri"/>
              </a:endParaRPr>
            </a:p>
          </p:txBody>
        </p:sp>
      </p:grpSp>
      <p:grpSp>
        <p:nvGrpSpPr>
          <p:cNvPr id="217" name="Google Shape;217;p9"/>
          <p:cNvGrpSpPr/>
          <p:nvPr/>
        </p:nvGrpSpPr>
        <p:grpSpPr>
          <a:xfrm>
            <a:off x="5937682" y="2263835"/>
            <a:ext cx="5780842" cy="4229040"/>
            <a:chOff x="0" y="593"/>
            <a:chExt cx="3916029" cy="4229040"/>
          </a:xfrm>
        </p:grpSpPr>
        <p:sp>
          <p:nvSpPr>
            <p:cNvPr id="218" name="Google Shape;218;p9"/>
            <p:cNvSpPr/>
            <p:nvPr/>
          </p:nvSpPr>
          <p:spPr>
            <a:xfrm>
              <a:off x="0" y="593"/>
              <a:ext cx="3916029" cy="4229040"/>
            </a:xfrm>
            <a:prstGeom prst="rect">
              <a:avLst/>
            </a:prstGeom>
            <a:solidFill>
              <a:srgbClr val="A5A5A5"/>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9" name="Google Shape;219;p9"/>
            <p:cNvSpPr txBox="1"/>
            <p:nvPr/>
          </p:nvSpPr>
          <p:spPr>
            <a:xfrm>
              <a:off x="0" y="593"/>
              <a:ext cx="3916029" cy="4229040"/>
            </a:xfrm>
            <a:prstGeom prst="rect">
              <a:avLst/>
            </a:prstGeom>
            <a:solidFill>
              <a:srgbClr val="A5A5A5"/>
            </a:solidFill>
            <a:ln>
              <a:noFill/>
            </a:ln>
          </p:spPr>
          <p:txBody>
            <a:bodyPr spcFirstLastPara="1" wrap="square" lIns="247650" tIns="247650" rIns="247650" bIns="247650" anchor="ctr" anchorCtr="0">
              <a:noAutofit/>
            </a:bodyPr>
            <a:lstStyle/>
            <a:p>
              <a:pPr marL="0" marR="0" lvl="0" indent="0" algn="ctr" rtl="0">
                <a:spcBef>
                  <a:spcPts val="0"/>
                </a:spcBef>
                <a:spcAft>
                  <a:spcPts val="0"/>
                </a:spcAft>
                <a:buNone/>
              </a:pPr>
              <a:r>
                <a:rPr lang="es-CL" sz="2400" b="1" dirty="0">
                  <a:solidFill>
                    <a:schemeClr val="lt1"/>
                  </a:solidFill>
                  <a:latin typeface="Calibri"/>
                  <a:ea typeface="Calibri"/>
                  <a:cs typeface="Calibri"/>
                  <a:sym typeface="Calibri"/>
                </a:rPr>
                <a:t>DESVENTAJAS</a:t>
              </a:r>
              <a:endParaRPr dirty="0"/>
            </a:p>
            <a:p>
              <a:pPr marL="342900" marR="0" lvl="0" indent="-215900" algn="l" rtl="0">
                <a:spcBef>
                  <a:spcPts val="0"/>
                </a:spcBef>
                <a:spcAft>
                  <a:spcPts val="0"/>
                </a:spcAft>
                <a:buClr>
                  <a:schemeClr val="dk1"/>
                </a:buClr>
                <a:buSzPts val="2000"/>
                <a:buFont typeface="Arial"/>
                <a:buNone/>
              </a:pPr>
              <a:endParaRPr sz="2000" dirty="0">
                <a:solidFill>
                  <a:schemeClr val="lt1"/>
                </a:solidFill>
                <a:latin typeface="Calibri"/>
                <a:ea typeface="Calibri"/>
                <a:cs typeface="Calibri"/>
                <a:sym typeface="Calibri"/>
              </a:endParaRPr>
            </a:p>
            <a:p>
              <a:pPr marL="342900" marR="0" lvl="0" indent="-342900" algn="l" rtl="0">
                <a:spcBef>
                  <a:spcPts val="0"/>
                </a:spcBef>
                <a:spcAft>
                  <a:spcPts val="0"/>
                </a:spcAft>
                <a:buClr>
                  <a:schemeClr val="lt1"/>
                </a:buClr>
                <a:buSzPts val="2000"/>
                <a:buFont typeface="Arial"/>
                <a:buChar char="•"/>
              </a:pPr>
              <a:r>
                <a:rPr lang="es-CL" sz="2000" dirty="0">
                  <a:solidFill>
                    <a:schemeClr val="lt1"/>
                  </a:solidFill>
                  <a:latin typeface="Calibri"/>
                  <a:ea typeface="Calibri"/>
                  <a:cs typeface="Calibri"/>
                  <a:sym typeface="Calibri"/>
                </a:rPr>
                <a:t>Desperdicio de componentes que aún poseen vida útil</a:t>
              </a:r>
              <a:endParaRPr sz="2000" dirty="0">
                <a:solidFill>
                  <a:schemeClr val="lt1"/>
                </a:solidFill>
                <a:latin typeface="Calibri"/>
                <a:ea typeface="Calibri"/>
                <a:cs typeface="Calibri"/>
                <a:sym typeface="Calibri"/>
              </a:endParaRPr>
            </a:p>
            <a:p>
              <a:pPr marL="342900" marR="0" lvl="0" indent="-342900" algn="l" rtl="0">
                <a:spcBef>
                  <a:spcPts val="0"/>
                </a:spcBef>
                <a:spcAft>
                  <a:spcPts val="0"/>
                </a:spcAft>
                <a:buClr>
                  <a:schemeClr val="lt1"/>
                </a:buClr>
                <a:buSzPts val="2000"/>
                <a:buFont typeface="Arial"/>
                <a:buChar char="•"/>
              </a:pPr>
              <a:r>
                <a:rPr lang="es-CL" sz="2000" dirty="0">
                  <a:solidFill>
                    <a:schemeClr val="lt1"/>
                  </a:solidFill>
                  <a:latin typeface="Calibri"/>
                  <a:ea typeface="Calibri"/>
                  <a:cs typeface="Calibri"/>
                  <a:sym typeface="Calibri"/>
                </a:rPr>
                <a:t>Al intervenir una máquina puede ocasionar nuevos fallos en esta debido a errores humanos.</a:t>
              </a:r>
              <a:endParaRPr dirty="0"/>
            </a:p>
            <a:p>
              <a:pPr marL="342900" marR="0" lvl="0" indent="-342900" algn="l" rtl="0">
                <a:spcBef>
                  <a:spcPts val="0"/>
                </a:spcBef>
                <a:spcAft>
                  <a:spcPts val="0"/>
                </a:spcAft>
                <a:buClr>
                  <a:schemeClr val="lt1"/>
                </a:buClr>
                <a:buSzPts val="2000"/>
                <a:buFont typeface="Arial"/>
                <a:buChar char="•"/>
              </a:pPr>
              <a:r>
                <a:rPr lang="es-CL" sz="2000" dirty="0">
                  <a:solidFill>
                    <a:schemeClr val="lt1"/>
                  </a:solidFill>
                  <a:latin typeface="Calibri"/>
                  <a:ea typeface="Calibri"/>
                  <a:cs typeface="Calibri"/>
                  <a:sym typeface="Calibri"/>
                </a:rPr>
                <a:t>Las paradas programadas afectan la producción, ocasionando pérdidas económicas que no siempre son recuperadas</a:t>
              </a:r>
              <a:endParaRPr dirty="0"/>
            </a:p>
            <a:p>
              <a:pPr marL="0" marR="0" lvl="0" indent="0" algn="ctr" rtl="0">
                <a:lnSpc>
                  <a:spcPct val="90000"/>
                </a:lnSpc>
                <a:spcBef>
                  <a:spcPts val="0"/>
                </a:spcBef>
                <a:spcAft>
                  <a:spcPts val="0"/>
                </a:spcAft>
                <a:buClr>
                  <a:schemeClr val="dk1"/>
                </a:buClr>
                <a:buSzPts val="2000"/>
                <a:buFont typeface="Calibri"/>
                <a:buNone/>
              </a:pPr>
              <a:endParaRPr sz="2000" dirty="0">
                <a:solidFill>
                  <a:srgbClr val="A5A5A5"/>
                </a:solidFill>
                <a:latin typeface="Calibri"/>
                <a:ea typeface="Calibri"/>
                <a:cs typeface="Calibri"/>
                <a:sym typeface="Calibri"/>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10"/>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25" name="Google Shape;225;p10"/>
          <p:cNvSpPr/>
          <p:nvPr/>
        </p:nvSpPr>
        <p:spPr>
          <a:xfrm>
            <a:off x="403193" y="260025"/>
            <a:ext cx="1336831" cy="45719"/>
          </a:xfrm>
          <a:prstGeom prst="rect">
            <a:avLst/>
          </a:prstGeom>
          <a:solidFill>
            <a:srgbClr val="88354D"/>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26" name="Google Shape;226;p10"/>
          <p:cNvSpPr txBox="1"/>
          <p:nvPr/>
        </p:nvSpPr>
        <p:spPr>
          <a:xfrm>
            <a:off x="10102788" y="6410243"/>
            <a:ext cx="1775534" cy="24618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CL" sz="1000" dirty="0">
                <a:solidFill>
                  <a:schemeClr val="dk1"/>
                </a:solidFill>
                <a:latin typeface="Calibri"/>
                <a:ea typeface="Calibri"/>
                <a:cs typeface="Calibri"/>
                <a:sym typeface="Calibri"/>
              </a:rPr>
              <a:t>Fuente: depositphotos.com</a:t>
            </a:r>
            <a:endParaRPr dirty="0"/>
          </a:p>
        </p:txBody>
      </p:sp>
      <p:pic>
        <p:nvPicPr>
          <p:cNvPr id="227" name="Google Shape;227;p10" descr="https://st.depositphotos.com/1265075/3931/v/600/depositphotos_39317817-stock-illustration-business-project-cycle-management-diagram.jpg"/>
          <p:cNvPicPr preferRelativeResize="0"/>
          <p:nvPr/>
        </p:nvPicPr>
        <p:blipFill rotWithShape="1">
          <a:blip r:embed="rId3">
            <a:alphaModFix/>
          </a:blip>
          <a:srcRect/>
          <a:stretch/>
        </p:blipFill>
        <p:spPr>
          <a:xfrm>
            <a:off x="6782540" y="1384120"/>
            <a:ext cx="5026123" cy="5026123"/>
          </a:xfrm>
          <a:prstGeom prst="rect">
            <a:avLst/>
          </a:prstGeom>
          <a:noFill/>
          <a:ln>
            <a:noFill/>
          </a:ln>
        </p:spPr>
      </p:pic>
      <p:sp>
        <p:nvSpPr>
          <p:cNvPr id="228" name="Google Shape;228;p10"/>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A7A8AA"/>
              </a:buClr>
              <a:buSzPts val="5940"/>
              <a:buFont typeface="Calibri"/>
              <a:buNone/>
            </a:pPr>
            <a:r>
              <a:rPr lang="es-CL" sz="5940" dirty="0">
                <a:solidFill>
                  <a:srgbClr val="A7A8AA"/>
                </a:solidFill>
              </a:rPr>
              <a:t>TEMA N°2</a:t>
            </a:r>
            <a:br>
              <a:rPr lang="es-CL" sz="3959" dirty="0"/>
            </a:br>
            <a:r>
              <a:rPr lang="es-CL" sz="3959" dirty="0">
                <a:solidFill>
                  <a:srgbClr val="88354D"/>
                </a:solidFill>
              </a:rPr>
              <a:t>CICLO DE MANTENIMIENTO PREVENTIVO</a:t>
            </a:r>
            <a:endParaRPr sz="3959" dirty="0">
              <a:solidFill>
                <a:srgbClr val="88354D"/>
              </a:solidFill>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2080</Words>
  <Application>Microsoft Office PowerPoint</Application>
  <PresentationFormat>Panorámica</PresentationFormat>
  <Paragraphs>275</Paragraphs>
  <Slides>35</Slides>
  <Notes>35</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35</vt:i4>
      </vt:variant>
    </vt:vector>
  </HeadingPairs>
  <TitlesOfParts>
    <vt:vector size="38" baseType="lpstr">
      <vt:lpstr>Arial</vt:lpstr>
      <vt:lpstr>Calibri</vt:lpstr>
      <vt:lpstr>Tema de Office</vt:lpstr>
      <vt:lpstr>Mantenimiento Preventivo</vt:lpstr>
      <vt:lpstr>TEMAS</vt:lpstr>
      <vt:lpstr>TEMA N°1 MANTENIMIENTO PREVENTIVO</vt:lpstr>
      <vt:lpstr>¿QUÉ ES  MANTENIMIENTO?</vt:lpstr>
      <vt:lpstr>TIPOS DE MANTENIMIENTO</vt:lpstr>
      <vt:lpstr>RELACIÓN ENTRE LA PRODUCCIÓN Y EL MANTENIMIENTO</vt:lpstr>
      <vt:lpstr>¿QUÉ ES EL MANTENIMIENTO PREVENTIVO?</vt:lpstr>
      <vt:lpstr>VENTAJAS Y DESVENTAJAS DEL MANTENIMIENTO PREVENTIVO</vt:lpstr>
      <vt:lpstr>TEMA N°2 CICLO DE MANTENIMIENTO PREVENTIVO</vt:lpstr>
      <vt:lpstr>CICLO DE MANTENIMIENTO PREVENTIVO</vt:lpstr>
      <vt:lpstr>PLAN DE MANTENIMIENTO PREVENTIVO</vt:lpstr>
      <vt:lpstr>PLAN DE  MANTENIMIENTO PREVENTIVO</vt:lpstr>
      <vt:lpstr>PLAN DE  MANTENIMIENTO PREVENTIVO</vt:lpstr>
      <vt:lpstr>PLAN DE  MANTENIMIENTO PREVENTIVO</vt:lpstr>
      <vt:lpstr>EJECUCIÓN DEL MANTENIMIENTO</vt:lpstr>
      <vt:lpstr>ORDEN DE TRABAJO (O.T)</vt:lpstr>
      <vt:lpstr>ORDEN DE TRABAJO (O.T)</vt:lpstr>
      <vt:lpstr>PAUTA DE TRABAJO</vt:lpstr>
      <vt:lpstr>EJEMPLO DE PAUTA DE TRABAJO</vt:lpstr>
      <vt:lpstr>REPORTE </vt:lpstr>
      <vt:lpstr>EJEMPLO DE REPORTE DE MANTENIMIENTO PREVENTIVO</vt:lpstr>
      <vt:lpstr>TEMA N°4 INDICADORES CLAVE DEL RENDIMIENTO EN EL MANTENIMIENTO</vt:lpstr>
      <vt:lpstr>INDICADORES DE MANTENIMIENTO </vt:lpstr>
      <vt:lpstr>INDICADORES DE MANTENIMIENTO </vt:lpstr>
      <vt:lpstr>INDICADORES DE MANTENIMIENTO </vt:lpstr>
      <vt:lpstr>INDICADORES DE MANTENIMIENTO </vt:lpstr>
      <vt:lpstr>INDICADORES DE MANTENIMIENTO </vt:lpstr>
      <vt:lpstr>RELACIÓN ENTRE MTTR, MTTF Y MTBF</vt:lpstr>
      <vt:lpstr>INDICADORES DE MANTENIMIENTO </vt:lpstr>
      <vt:lpstr>INDICADORES DE MANTENIMIENTO </vt:lpstr>
      <vt:lpstr>EJEMPLO CÁLCULO DE INDICADORES DE MANTENIMIENTO </vt:lpstr>
      <vt:lpstr>EJEMPLO CÁLCULO DE INDICADORES DE MANTENIMIENTO </vt:lpstr>
      <vt:lpstr>EJEMPLO CÁLCULO DE INDICADORES DE MANTENIMIENTO </vt:lpstr>
      <vt:lpstr>EJEMPLO CÁLCULO DE INDICADORES DE MANTENIMIENTO </vt:lpstr>
      <vt:lpstr>EJEMPLO CÁLCULO DE INDICADORES DE MANTENIMIENTO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Mantenimiento Preventivo</dc:title>
  <dc:creator>d.silvahidd@gmail.com</dc:creator>
  <cp:lastModifiedBy>Karina Uribe Mansilla</cp:lastModifiedBy>
  <cp:revision>2</cp:revision>
  <dcterms:created xsi:type="dcterms:W3CDTF">2020-08-12T18:32:33Z</dcterms:created>
  <dcterms:modified xsi:type="dcterms:W3CDTF">2021-02-18T00:41:36Z</dcterms:modified>
</cp:coreProperties>
</file>