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ueUIH1KlawlIFnUiwxtIRvDrj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3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4" name="Google Shape;19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7" name="Google Shape;20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8" name="Google Shape;21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1" name="Google Shape;25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2" name="Google Shape;26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3" name="Google Shape;27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5" name="Google Shape;28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3" name="Google Shape;3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2" name="Google Shape;3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3" name="Google Shape;34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3" name="Google Shape;35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2" name="Google Shape;36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1" name="Google Shape;371;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4" name="Google Shape;38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8" name="Google Shape;15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1" name="Google Shape;18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328470"/>
            <a:ext cx="6096000"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5" name="Google Shape;85;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6" name="Google Shape;86;p1"/>
          <p:cNvSpPr txBox="1">
            <a:spLocks noGrp="1"/>
          </p:cNvSpPr>
          <p:nvPr>
            <p:ph type="ctrTitle"/>
          </p:nvPr>
        </p:nvSpPr>
        <p:spPr>
          <a:xfrm>
            <a:off x="1488488" y="2432485"/>
            <a:ext cx="4441794"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s-MX" dirty="0">
                <a:solidFill>
                  <a:schemeClr val="lt1"/>
                </a:solidFill>
              </a:rPr>
              <a:t>Fabricación de Moldes</a:t>
            </a:r>
            <a:endParaRPr b="1" dirty="0">
              <a:solidFill>
                <a:schemeClr val="lt1"/>
              </a:solidFill>
            </a:endParaRPr>
          </a:p>
        </p:txBody>
      </p:sp>
      <p:sp>
        <p:nvSpPr>
          <p:cNvPr id="88" name="Google Shape;88;p1"/>
          <p:cNvSpPr txBox="1"/>
          <p:nvPr/>
        </p:nvSpPr>
        <p:spPr>
          <a:xfrm>
            <a:off x="1524000" y="976079"/>
            <a:ext cx="4441794"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Especialidad Mecánica Industrial</a:t>
            </a:r>
            <a:endParaRPr dirty="0"/>
          </a:p>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Mención Matricería</a:t>
            </a:r>
            <a:endParaRPr dirty="0"/>
          </a:p>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Módulo Fabricación de Moldes</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7" name="Google Shape;197;p10"/>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8" name="Google Shape;198;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COLUMNA Y</a:t>
            </a:r>
            <a:br>
              <a:rPr lang="es-MX" dirty="0"/>
            </a:br>
            <a:r>
              <a:rPr lang="es-MX" dirty="0">
                <a:solidFill>
                  <a:srgbClr val="A7A8AA"/>
                </a:solidFill>
              </a:rPr>
              <a:t>BUJE</a:t>
            </a:r>
            <a:endParaRPr dirty="0">
              <a:solidFill>
                <a:srgbClr val="A7A8AA"/>
              </a:solidFill>
            </a:endParaRPr>
          </a:p>
        </p:txBody>
      </p:sp>
      <p:sp>
        <p:nvSpPr>
          <p:cNvPr id="199" name="Google Shape;199;p10"/>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0" name="Google Shape;200;p10"/>
          <p:cNvSpPr txBox="1"/>
          <p:nvPr/>
        </p:nvSpPr>
        <p:spPr>
          <a:xfrm>
            <a:off x="1286952" y="2300437"/>
            <a:ext cx="384156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5. Vista Isométrica Columna</a:t>
            </a:r>
            <a:endParaRPr sz="1800" b="1" i="0" u="none" strike="noStrike" cap="none" dirty="0">
              <a:solidFill>
                <a:srgbClr val="88354D"/>
              </a:solidFill>
              <a:latin typeface="Calibri"/>
              <a:ea typeface="Calibri"/>
              <a:cs typeface="Calibri"/>
              <a:sym typeface="Calibri"/>
            </a:endParaRPr>
          </a:p>
        </p:txBody>
      </p:sp>
      <p:sp>
        <p:nvSpPr>
          <p:cNvPr id="201" name="Google Shape;201;p10"/>
          <p:cNvSpPr txBox="1"/>
          <p:nvPr/>
        </p:nvSpPr>
        <p:spPr>
          <a:xfrm>
            <a:off x="5343859" y="2298188"/>
            <a:ext cx="557454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6</a:t>
            </a:r>
            <a:r>
              <a:rPr lang="es-MX" sz="1800" b="1" i="0" u="none" strike="noStrike" cap="none" dirty="0">
                <a:solidFill>
                  <a:srgbClr val="88354D"/>
                </a:solidFill>
                <a:latin typeface="Calibri"/>
                <a:ea typeface="Calibri"/>
                <a:cs typeface="Calibri"/>
                <a:sym typeface="Calibri"/>
              </a:rPr>
              <a:t>. Vista Isométrica Buje</a:t>
            </a:r>
            <a:endParaRPr sz="1800" b="1" i="0" u="none" strike="noStrike" cap="none" dirty="0">
              <a:solidFill>
                <a:srgbClr val="88354D"/>
              </a:solidFill>
              <a:latin typeface="Calibri"/>
              <a:ea typeface="Calibri"/>
              <a:cs typeface="Calibri"/>
              <a:sym typeface="Calibri"/>
            </a:endParaRPr>
          </a:p>
        </p:txBody>
      </p:sp>
      <p:sp>
        <p:nvSpPr>
          <p:cNvPr id="202" name="Google Shape;202;p10"/>
          <p:cNvSpPr txBox="1"/>
          <p:nvPr/>
        </p:nvSpPr>
        <p:spPr>
          <a:xfrm>
            <a:off x="1502295" y="6246945"/>
            <a:ext cx="941610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Elaboración propia</a:t>
            </a:r>
            <a:endParaRPr dirty="0"/>
          </a:p>
        </p:txBody>
      </p:sp>
      <p:pic>
        <p:nvPicPr>
          <p:cNvPr id="203" name="Google Shape;203;p10"/>
          <p:cNvPicPr preferRelativeResize="0"/>
          <p:nvPr/>
        </p:nvPicPr>
        <p:blipFill rotWithShape="1">
          <a:blip r:embed="rId4">
            <a:alphaModFix/>
          </a:blip>
          <a:srcRect l="28684" r="25131"/>
          <a:stretch/>
        </p:blipFill>
        <p:spPr>
          <a:xfrm>
            <a:off x="1502296" y="2667520"/>
            <a:ext cx="3410876" cy="3579425"/>
          </a:xfrm>
          <a:prstGeom prst="rect">
            <a:avLst/>
          </a:prstGeom>
          <a:noFill/>
          <a:ln>
            <a:noFill/>
          </a:ln>
        </p:spPr>
      </p:pic>
      <p:pic>
        <p:nvPicPr>
          <p:cNvPr id="204" name="Google Shape;204;p10"/>
          <p:cNvPicPr preferRelativeResize="0"/>
          <p:nvPr/>
        </p:nvPicPr>
        <p:blipFill rotWithShape="1">
          <a:blip r:embed="rId5">
            <a:alphaModFix/>
          </a:blip>
          <a:srcRect l="13828" r="10687"/>
          <a:stretch/>
        </p:blipFill>
        <p:spPr>
          <a:xfrm>
            <a:off x="5343860" y="2667520"/>
            <a:ext cx="5574541" cy="357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0" name="Google Shape;210;p11"/>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1" name="Google Shape;211;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3959"/>
              <a:buFont typeface="Calibri"/>
              <a:buNone/>
            </a:pPr>
            <a:br>
              <a:rPr lang="es-MX" sz="3959" dirty="0">
                <a:solidFill>
                  <a:srgbClr val="88354D"/>
                </a:solidFill>
              </a:rPr>
            </a:br>
            <a:r>
              <a:rPr lang="es-MX" sz="3959" dirty="0">
                <a:solidFill>
                  <a:srgbClr val="88354D"/>
                </a:solidFill>
              </a:rPr>
              <a:t>PLACA</a:t>
            </a:r>
            <a:br>
              <a:rPr lang="es-MX" sz="3959" dirty="0">
                <a:solidFill>
                  <a:srgbClr val="88354D"/>
                </a:solidFill>
              </a:rPr>
            </a:br>
            <a:r>
              <a:rPr lang="es-MX" sz="3959" dirty="0">
                <a:solidFill>
                  <a:srgbClr val="A7A8AA"/>
                </a:solidFill>
              </a:rPr>
              <a:t>BASE INFERIOR</a:t>
            </a:r>
            <a:br>
              <a:rPr lang="es-MX" sz="3959" dirty="0"/>
            </a:br>
            <a:endParaRPr sz="3959" dirty="0">
              <a:solidFill>
                <a:srgbClr val="A7A8AA"/>
              </a:solidFill>
            </a:endParaRPr>
          </a:p>
        </p:txBody>
      </p:sp>
      <p:sp>
        <p:nvSpPr>
          <p:cNvPr id="212" name="Google Shape;212;p11"/>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3" name="Google Shape;213;p11"/>
          <p:cNvSpPr txBox="1"/>
          <p:nvPr/>
        </p:nvSpPr>
        <p:spPr>
          <a:xfrm>
            <a:off x="2151996" y="1598322"/>
            <a:ext cx="771637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7. Vista Isométrica Placa base inferior</a:t>
            </a:r>
            <a:endParaRPr sz="1800" b="1" i="0" u="none" strike="noStrike" cap="none" dirty="0">
              <a:solidFill>
                <a:srgbClr val="88354D"/>
              </a:solidFill>
              <a:latin typeface="Calibri"/>
              <a:ea typeface="Calibri"/>
              <a:cs typeface="Calibri"/>
              <a:sym typeface="Calibri"/>
            </a:endParaRPr>
          </a:p>
        </p:txBody>
      </p:sp>
      <p:sp>
        <p:nvSpPr>
          <p:cNvPr id="214" name="Google Shape;214;p11"/>
          <p:cNvSpPr txBox="1"/>
          <p:nvPr/>
        </p:nvSpPr>
        <p:spPr>
          <a:xfrm>
            <a:off x="3014631" y="5792507"/>
            <a:ext cx="616273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Elaboración propia</a:t>
            </a:r>
            <a:endParaRPr dirty="0"/>
          </a:p>
        </p:txBody>
      </p:sp>
      <p:pic>
        <p:nvPicPr>
          <p:cNvPr id="215" name="Google Shape;215;p11"/>
          <p:cNvPicPr preferRelativeResize="0"/>
          <p:nvPr/>
        </p:nvPicPr>
        <p:blipFill rotWithShape="1">
          <a:blip r:embed="rId4">
            <a:alphaModFix/>
          </a:blip>
          <a:srcRect/>
          <a:stretch/>
        </p:blipFill>
        <p:spPr>
          <a:xfrm>
            <a:off x="2151996" y="2010093"/>
            <a:ext cx="7716373" cy="3739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1" name="Google Shape;221;p12"/>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2" name="Google Shape;222;p1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3959"/>
              <a:buFont typeface="Calibri"/>
              <a:buNone/>
            </a:pPr>
            <a:br>
              <a:rPr lang="es-MX" sz="3959" dirty="0">
                <a:solidFill>
                  <a:srgbClr val="88354D"/>
                </a:solidFill>
              </a:rPr>
            </a:br>
            <a:r>
              <a:rPr lang="es-MX" sz="3959" dirty="0">
                <a:solidFill>
                  <a:srgbClr val="88354D"/>
                </a:solidFill>
              </a:rPr>
              <a:t>PLACA </a:t>
            </a:r>
            <a:br>
              <a:rPr lang="es-MX" sz="3959" dirty="0">
                <a:solidFill>
                  <a:srgbClr val="88354D"/>
                </a:solidFill>
              </a:rPr>
            </a:br>
            <a:r>
              <a:rPr lang="es-MX" sz="3959" dirty="0">
                <a:solidFill>
                  <a:srgbClr val="A7A8AA"/>
                </a:solidFill>
              </a:rPr>
              <a:t>BASE SUPERIOR</a:t>
            </a:r>
            <a:br>
              <a:rPr lang="es-MX" sz="3959" dirty="0"/>
            </a:br>
            <a:endParaRPr sz="3959" dirty="0">
              <a:solidFill>
                <a:srgbClr val="A7A8AA"/>
              </a:solidFill>
            </a:endParaRPr>
          </a:p>
        </p:txBody>
      </p:sp>
      <p:sp>
        <p:nvSpPr>
          <p:cNvPr id="223" name="Google Shape;223;p12"/>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4" name="Google Shape;224;p12"/>
          <p:cNvSpPr txBox="1"/>
          <p:nvPr/>
        </p:nvSpPr>
        <p:spPr>
          <a:xfrm>
            <a:off x="1240829" y="1639279"/>
            <a:ext cx="86272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8. Vista Isométrica Placa base superior</a:t>
            </a:r>
            <a:endParaRPr sz="1800" b="1" i="0" u="none" strike="noStrike" cap="none" dirty="0">
              <a:solidFill>
                <a:srgbClr val="88354D"/>
              </a:solidFill>
              <a:latin typeface="Calibri"/>
              <a:ea typeface="Calibri"/>
              <a:cs typeface="Calibri"/>
              <a:sym typeface="Calibri"/>
            </a:endParaRPr>
          </a:p>
        </p:txBody>
      </p:sp>
      <p:sp>
        <p:nvSpPr>
          <p:cNvPr id="225" name="Google Shape;225;p12"/>
          <p:cNvSpPr txBox="1"/>
          <p:nvPr/>
        </p:nvSpPr>
        <p:spPr>
          <a:xfrm>
            <a:off x="2473093" y="6169973"/>
            <a:ext cx="616273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Elaboración propia</a:t>
            </a:r>
            <a:endParaRPr dirty="0"/>
          </a:p>
        </p:txBody>
      </p:sp>
      <p:pic>
        <p:nvPicPr>
          <p:cNvPr id="226" name="Google Shape;226;p12"/>
          <p:cNvPicPr preferRelativeResize="0"/>
          <p:nvPr/>
        </p:nvPicPr>
        <p:blipFill rotWithShape="1">
          <a:blip r:embed="rId4">
            <a:alphaModFix/>
          </a:blip>
          <a:srcRect/>
          <a:stretch/>
        </p:blipFill>
        <p:spPr>
          <a:xfrm>
            <a:off x="1240829" y="2008611"/>
            <a:ext cx="8627266" cy="4181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3"/>
          <p:cNvPicPr preferRelativeResize="0"/>
          <p:nvPr/>
        </p:nvPicPr>
        <p:blipFill rotWithShape="1">
          <a:blip r:embed="rId3">
            <a:alphaModFix/>
          </a:blip>
          <a:srcRect/>
          <a:stretch/>
        </p:blipFill>
        <p:spPr>
          <a:xfrm>
            <a:off x="0" y="26721"/>
            <a:ext cx="12192000" cy="6858000"/>
          </a:xfrm>
          <a:prstGeom prst="rect">
            <a:avLst/>
          </a:prstGeom>
          <a:noFill/>
          <a:ln>
            <a:noFill/>
          </a:ln>
        </p:spPr>
      </p:pic>
      <p:sp>
        <p:nvSpPr>
          <p:cNvPr id="232" name="Google Shape;232;p13"/>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3" name="Google Shape;233;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PLACA</a:t>
            </a:r>
            <a:br>
              <a:rPr lang="es-MX" dirty="0"/>
            </a:br>
            <a:r>
              <a:rPr lang="es-MX" dirty="0">
                <a:solidFill>
                  <a:srgbClr val="A7A8AA"/>
                </a:solidFill>
              </a:rPr>
              <a:t>CAVIDAD SUPERIOR</a:t>
            </a:r>
            <a:endParaRPr dirty="0">
              <a:solidFill>
                <a:srgbClr val="A7A8AA"/>
              </a:solidFill>
            </a:endParaRPr>
          </a:p>
        </p:txBody>
      </p:sp>
      <p:sp>
        <p:nvSpPr>
          <p:cNvPr id="234" name="Google Shape;234;p13"/>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5" name="Google Shape;235;p13"/>
          <p:cNvSpPr txBox="1"/>
          <p:nvPr/>
        </p:nvSpPr>
        <p:spPr>
          <a:xfrm>
            <a:off x="1833670" y="1717987"/>
            <a:ext cx="852466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9. Vista Isométrica Placa cavidad superior</a:t>
            </a:r>
            <a:endParaRPr sz="1800" b="1" i="0" u="none" strike="noStrike" cap="none" dirty="0">
              <a:solidFill>
                <a:srgbClr val="88354D"/>
              </a:solidFill>
              <a:latin typeface="Calibri"/>
              <a:ea typeface="Calibri"/>
              <a:cs typeface="Calibri"/>
              <a:sym typeface="Calibri"/>
            </a:endParaRPr>
          </a:p>
        </p:txBody>
      </p:sp>
      <p:sp>
        <p:nvSpPr>
          <p:cNvPr id="236" name="Google Shape;236;p13"/>
          <p:cNvSpPr txBox="1"/>
          <p:nvPr/>
        </p:nvSpPr>
        <p:spPr>
          <a:xfrm>
            <a:off x="3014631" y="6244160"/>
            <a:ext cx="616273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Elaboración propia</a:t>
            </a:r>
            <a:endParaRPr dirty="0"/>
          </a:p>
        </p:txBody>
      </p:sp>
      <p:pic>
        <p:nvPicPr>
          <p:cNvPr id="237" name="Google Shape;237;p13"/>
          <p:cNvPicPr preferRelativeResize="0"/>
          <p:nvPr/>
        </p:nvPicPr>
        <p:blipFill rotWithShape="1">
          <a:blip r:embed="rId4">
            <a:alphaModFix/>
          </a:blip>
          <a:srcRect/>
          <a:stretch/>
        </p:blipFill>
        <p:spPr>
          <a:xfrm>
            <a:off x="1833669" y="2099867"/>
            <a:ext cx="8524662" cy="41317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3" name="Google Shape;243;p14"/>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4" name="Google Shape;244;p1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PLACA</a:t>
            </a:r>
            <a:br>
              <a:rPr lang="es-MX" dirty="0"/>
            </a:br>
            <a:r>
              <a:rPr lang="es-MX" dirty="0">
                <a:solidFill>
                  <a:srgbClr val="A7A8AA"/>
                </a:solidFill>
              </a:rPr>
              <a:t>CAVIDAD INFERIOR</a:t>
            </a:r>
            <a:endParaRPr dirty="0">
              <a:solidFill>
                <a:srgbClr val="A7A8AA"/>
              </a:solidFill>
            </a:endParaRPr>
          </a:p>
        </p:txBody>
      </p:sp>
      <p:sp>
        <p:nvSpPr>
          <p:cNvPr id="245" name="Google Shape;245;p14"/>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6" name="Google Shape;246;p14"/>
          <p:cNvSpPr txBox="1"/>
          <p:nvPr/>
        </p:nvSpPr>
        <p:spPr>
          <a:xfrm>
            <a:off x="2147628" y="1804981"/>
            <a:ext cx="789674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10. Vista Isométrica Placa cavidad inferior</a:t>
            </a:r>
            <a:endParaRPr sz="1800" b="1" i="0" u="none" strike="noStrike" cap="none" dirty="0">
              <a:solidFill>
                <a:srgbClr val="88354D"/>
              </a:solidFill>
              <a:latin typeface="Calibri"/>
              <a:ea typeface="Calibri"/>
              <a:cs typeface="Calibri"/>
              <a:sym typeface="Calibri"/>
            </a:endParaRPr>
          </a:p>
        </p:txBody>
      </p:sp>
      <p:sp>
        <p:nvSpPr>
          <p:cNvPr id="247" name="Google Shape;247;p14"/>
          <p:cNvSpPr txBox="1"/>
          <p:nvPr/>
        </p:nvSpPr>
        <p:spPr>
          <a:xfrm>
            <a:off x="3014629" y="5868923"/>
            <a:ext cx="616273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 </a:t>
            </a:r>
            <a:r>
              <a:rPr lang="es-MX" sz="1000" b="0" i="0" u="none" strike="noStrike" cap="none" dirty="0">
                <a:solidFill>
                  <a:schemeClr val="dk1"/>
                </a:solidFill>
                <a:latin typeface="Calibri"/>
                <a:ea typeface="Calibri"/>
                <a:cs typeface="Calibri"/>
                <a:sym typeface="Calibri"/>
              </a:rPr>
              <a:t>Elaboración propia</a:t>
            </a:r>
            <a:endParaRPr dirty="0"/>
          </a:p>
        </p:txBody>
      </p:sp>
      <p:pic>
        <p:nvPicPr>
          <p:cNvPr id="248" name="Google Shape;248;p14"/>
          <p:cNvPicPr preferRelativeResize="0"/>
          <p:nvPr/>
        </p:nvPicPr>
        <p:blipFill rotWithShape="1">
          <a:blip r:embed="rId4">
            <a:alphaModFix/>
          </a:blip>
          <a:srcRect/>
          <a:stretch/>
        </p:blipFill>
        <p:spPr>
          <a:xfrm>
            <a:off x="2147629" y="2174313"/>
            <a:ext cx="7896740" cy="36483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5"/>
          <p:cNvPicPr preferRelativeResize="0"/>
          <p:nvPr/>
        </p:nvPicPr>
        <p:blipFill rotWithShape="1">
          <a:blip r:embed="rId3">
            <a:alphaModFix/>
          </a:blip>
          <a:srcRect/>
          <a:stretch/>
        </p:blipFill>
        <p:spPr>
          <a:xfrm>
            <a:off x="0" y="6165"/>
            <a:ext cx="12192000" cy="6858000"/>
          </a:xfrm>
          <a:prstGeom prst="rect">
            <a:avLst/>
          </a:prstGeom>
          <a:noFill/>
          <a:ln>
            <a:noFill/>
          </a:ln>
        </p:spPr>
      </p:pic>
      <p:sp>
        <p:nvSpPr>
          <p:cNvPr id="254" name="Google Shape;254;p15"/>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5" name="Google Shape;255;p1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BOTADOR</a:t>
            </a:r>
            <a:endParaRPr dirty="0">
              <a:solidFill>
                <a:srgbClr val="A7A8AA"/>
              </a:solidFill>
            </a:endParaRPr>
          </a:p>
        </p:txBody>
      </p:sp>
      <p:sp>
        <p:nvSpPr>
          <p:cNvPr id="256" name="Google Shape;256;p15"/>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7" name="Google Shape;257;p15"/>
          <p:cNvSpPr txBox="1"/>
          <p:nvPr/>
        </p:nvSpPr>
        <p:spPr>
          <a:xfrm>
            <a:off x="1886390" y="1776702"/>
            <a:ext cx="824758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11</a:t>
            </a:r>
            <a:r>
              <a:rPr lang="es-MX" sz="1800" b="1" i="0" u="none" strike="noStrike" cap="none" dirty="0">
                <a:solidFill>
                  <a:srgbClr val="88354D"/>
                </a:solidFill>
                <a:latin typeface="Calibri"/>
                <a:ea typeface="Calibri"/>
                <a:cs typeface="Calibri"/>
                <a:sym typeface="Calibri"/>
              </a:rPr>
              <a:t>. Vista Isométrica Botador</a:t>
            </a:r>
            <a:endParaRPr sz="1800" b="1" i="0" u="none" strike="noStrike" cap="none" dirty="0">
              <a:solidFill>
                <a:srgbClr val="88354D"/>
              </a:solidFill>
              <a:latin typeface="Calibri"/>
              <a:ea typeface="Calibri"/>
              <a:cs typeface="Calibri"/>
              <a:sym typeface="Calibri"/>
            </a:endParaRPr>
          </a:p>
        </p:txBody>
      </p:sp>
      <p:sp>
        <p:nvSpPr>
          <p:cNvPr id="258" name="Google Shape;258;p15"/>
          <p:cNvSpPr txBox="1"/>
          <p:nvPr/>
        </p:nvSpPr>
        <p:spPr>
          <a:xfrm>
            <a:off x="2928814" y="5802790"/>
            <a:ext cx="616273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 </a:t>
            </a:r>
            <a:r>
              <a:rPr lang="es-MX" sz="1000" b="0" i="0" u="none" strike="noStrike" cap="none" dirty="0">
                <a:solidFill>
                  <a:schemeClr val="dk1"/>
                </a:solidFill>
                <a:latin typeface="Calibri"/>
                <a:ea typeface="Calibri"/>
                <a:cs typeface="Calibri"/>
                <a:sym typeface="Calibri"/>
              </a:rPr>
              <a:t>Elaboración propia</a:t>
            </a:r>
            <a:endParaRPr dirty="0"/>
          </a:p>
        </p:txBody>
      </p:sp>
      <p:pic>
        <p:nvPicPr>
          <p:cNvPr id="259" name="Google Shape;259;p15"/>
          <p:cNvPicPr preferRelativeResize="0"/>
          <p:nvPr/>
        </p:nvPicPr>
        <p:blipFill rotWithShape="1">
          <a:blip r:embed="rId4">
            <a:alphaModFix/>
          </a:blip>
          <a:srcRect/>
          <a:stretch/>
        </p:blipFill>
        <p:spPr>
          <a:xfrm>
            <a:off x="1886390" y="2194604"/>
            <a:ext cx="8247585" cy="35022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5" name="Google Shape;265;p16"/>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6" name="Google Shape;266;p1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PLACAS</a:t>
            </a:r>
            <a:br>
              <a:rPr lang="es-MX" dirty="0"/>
            </a:br>
            <a:r>
              <a:rPr lang="es-MX" dirty="0">
                <a:solidFill>
                  <a:srgbClr val="A7A8AA"/>
                </a:solidFill>
              </a:rPr>
              <a:t>PARALELAS</a:t>
            </a:r>
            <a:endParaRPr dirty="0">
              <a:solidFill>
                <a:srgbClr val="A7A8AA"/>
              </a:solidFill>
            </a:endParaRPr>
          </a:p>
        </p:txBody>
      </p:sp>
      <p:sp>
        <p:nvSpPr>
          <p:cNvPr id="267" name="Google Shape;267;p16"/>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8" name="Google Shape;268;p16"/>
          <p:cNvSpPr txBox="1"/>
          <p:nvPr/>
        </p:nvSpPr>
        <p:spPr>
          <a:xfrm>
            <a:off x="3724276" y="1690688"/>
            <a:ext cx="44220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12</a:t>
            </a:r>
            <a:r>
              <a:rPr lang="es-MX" sz="1800" b="1" i="0" u="none" strike="noStrike" cap="none" dirty="0">
                <a:solidFill>
                  <a:srgbClr val="88354D"/>
                </a:solidFill>
                <a:latin typeface="Calibri"/>
                <a:ea typeface="Calibri"/>
                <a:cs typeface="Calibri"/>
                <a:sym typeface="Calibri"/>
              </a:rPr>
              <a:t>. Vista Isométrica Porta punzón </a:t>
            </a:r>
            <a:endParaRPr dirty="0"/>
          </a:p>
          <a:p>
            <a:pPr marL="0" marR="0" lvl="0" indent="0" algn="ctr" rtl="0">
              <a:lnSpc>
                <a:spcPct val="100000"/>
              </a:lnSpc>
              <a:spcBef>
                <a:spcPts val="0"/>
              </a:spcBef>
              <a:spcAft>
                <a:spcPts val="0"/>
              </a:spcAft>
              <a:buClr>
                <a:srgbClr val="000000"/>
              </a:buClr>
              <a:buSzPts val="1200"/>
              <a:buFont typeface="Arial"/>
              <a:buNone/>
            </a:pPr>
            <a:endParaRPr sz="1800" b="1" i="0" u="none" strike="noStrike" cap="none" dirty="0">
              <a:solidFill>
                <a:srgbClr val="88354D"/>
              </a:solidFill>
              <a:latin typeface="Calibri"/>
              <a:ea typeface="Calibri"/>
              <a:cs typeface="Calibri"/>
              <a:sym typeface="Calibri"/>
            </a:endParaRPr>
          </a:p>
        </p:txBody>
      </p:sp>
      <p:sp>
        <p:nvSpPr>
          <p:cNvPr id="269" name="Google Shape;269;p16"/>
          <p:cNvSpPr txBox="1"/>
          <p:nvPr/>
        </p:nvSpPr>
        <p:spPr>
          <a:xfrm>
            <a:off x="3014631" y="6268382"/>
            <a:ext cx="616273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Elaboración propia</a:t>
            </a:r>
            <a:endParaRPr dirty="0"/>
          </a:p>
        </p:txBody>
      </p:sp>
      <p:pic>
        <p:nvPicPr>
          <p:cNvPr id="270" name="Google Shape;270;p16"/>
          <p:cNvPicPr preferRelativeResize="0"/>
          <p:nvPr/>
        </p:nvPicPr>
        <p:blipFill rotWithShape="1">
          <a:blip r:embed="rId4">
            <a:alphaModFix/>
          </a:blip>
          <a:srcRect/>
          <a:stretch/>
        </p:blipFill>
        <p:spPr>
          <a:xfrm>
            <a:off x="1833669" y="2055813"/>
            <a:ext cx="8524662" cy="41317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6" name="Google Shape;276;p17"/>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7" name="Google Shape;277;p1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TIPOS DE</a:t>
            </a:r>
            <a:br>
              <a:rPr lang="es-MX" dirty="0"/>
            </a:br>
            <a:r>
              <a:rPr lang="es-MX" dirty="0">
                <a:solidFill>
                  <a:srgbClr val="A7A8AA"/>
                </a:solidFill>
              </a:rPr>
              <a:t>MOLDES</a:t>
            </a:r>
            <a:endParaRPr dirty="0">
              <a:solidFill>
                <a:srgbClr val="A7A8AA"/>
              </a:solidFill>
            </a:endParaRPr>
          </a:p>
        </p:txBody>
      </p:sp>
      <p:sp>
        <p:nvSpPr>
          <p:cNvPr id="278" name="Google Shape;278;p17"/>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9" name="Google Shape;279;p17"/>
          <p:cNvSpPr txBox="1"/>
          <p:nvPr/>
        </p:nvSpPr>
        <p:spPr>
          <a:xfrm>
            <a:off x="403193" y="2137415"/>
            <a:ext cx="5974747"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3200" b="0" i="0" u="none" strike="noStrike" cap="none" dirty="0">
                <a:solidFill>
                  <a:schemeClr val="dk1"/>
                </a:solidFill>
                <a:latin typeface="Calibri"/>
                <a:ea typeface="Calibri"/>
                <a:cs typeface="Calibri"/>
                <a:sym typeface="Calibri"/>
              </a:rPr>
              <a:t>Además del molde de inyección, existen diferentes tipos de moldes. La elección de uno de ellos dependerá de cuál sea la pieza a fabricar y el proceso requerido para obtener dicha pieza. Algunos de los tipos de moldes comúnmente utilizados en la industria son los siguientes:</a:t>
            </a:r>
            <a:endParaRPr sz="3200" b="0" i="0" u="none" strike="noStrike" cap="none" dirty="0">
              <a:solidFill>
                <a:srgbClr val="88354D"/>
              </a:solidFill>
              <a:latin typeface="Calibri"/>
              <a:ea typeface="Calibri"/>
              <a:cs typeface="Calibri"/>
              <a:sym typeface="Calibri"/>
            </a:endParaRPr>
          </a:p>
        </p:txBody>
      </p:sp>
      <p:grpSp>
        <p:nvGrpSpPr>
          <p:cNvPr id="280" name="Google Shape;280;p17"/>
          <p:cNvGrpSpPr/>
          <p:nvPr/>
        </p:nvGrpSpPr>
        <p:grpSpPr>
          <a:xfrm>
            <a:off x="6923843" y="2855282"/>
            <a:ext cx="4864964" cy="3581025"/>
            <a:chOff x="0" y="593"/>
            <a:chExt cx="4829880" cy="4561933"/>
          </a:xfrm>
        </p:grpSpPr>
        <p:sp>
          <p:nvSpPr>
            <p:cNvPr id="281" name="Google Shape;281;p17"/>
            <p:cNvSpPr/>
            <p:nvPr/>
          </p:nvSpPr>
          <p:spPr>
            <a:xfrm>
              <a:off x="0" y="593"/>
              <a:ext cx="3916029" cy="4229040"/>
            </a:xfrm>
            <a:prstGeom prst="rect">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17"/>
            <p:cNvSpPr txBox="1"/>
            <p:nvPr/>
          </p:nvSpPr>
          <p:spPr>
            <a:xfrm>
              <a:off x="0" y="593"/>
              <a:ext cx="4829880" cy="4561933"/>
            </a:xfrm>
            <a:prstGeom prst="rect">
              <a:avLst/>
            </a:prstGeom>
            <a:solidFill>
              <a:srgbClr val="A5A5A5"/>
            </a:solid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just" rtl="0">
                <a:spcBef>
                  <a:spcPts val="700"/>
                </a:spcBef>
                <a:spcAft>
                  <a:spcPts val="0"/>
                </a:spcAft>
                <a:buClr>
                  <a:schemeClr val="dk1"/>
                </a:buClr>
                <a:buSzPts val="3200"/>
                <a:buFont typeface="Calibri"/>
                <a:buNone/>
              </a:pPr>
              <a:endParaRPr sz="3200" b="0" i="0" u="none" strike="noStrike" cap="none" dirty="0">
                <a:solidFill>
                  <a:schemeClr val="lt1"/>
                </a:solidFill>
                <a:latin typeface="Calibri"/>
                <a:ea typeface="Calibri"/>
                <a:cs typeface="Calibri"/>
                <a:sym typeface="Calibri"/>
              </a:endParaRPr>
            </a:p>
            <a:p>
              <a:pPr marL="457200" marR="0" lvl="0" indent="-457200" algn="l" rtl="0">
                <a:spcBef>
                  <a:spcPts val="0"/>
                </a:spcBef>
                <a:spcAft>
                  <a:spcPts val="0"/>
                </a:spcAft>
                <a:buClr>
                  <a:schemeClr val="lt1"/>
                </a:buClr>
                <a:buSzPts val="3200"/>
                <a:buFont typeface="Arial"/>
                <a:buChar char="•"/>
              </a:pPr>
              <a:r>
                <a:rPr lang="es-MX" sz="3200" b="0" i="0" u="none" strike="noStrike" cap="none" dirty="0">
                  <a:solidFill>
                    <a:schemeClr val="lt1"/>
                  </a:solidFill>
                  <a:latin typeface="Calibri"/>
                  <a:ea typeface="Calibri"/>
                  <a:cs typeface="Calibri"/>
                  <a:sym typeface="Calibri"/>
                </a:rPr>
                <a:t>Molde de inyección  </a:t>
              </a:r>
              <a:endParaRPr dirty="0"/>
            </a:p>
            <a:p>
              <a:pPr marL="457200" marR="0" lvl="0" indent="-457200" algn="l" rtl="0">
                <a:spcBef>
                  <a:spcPts val="0"/>
                </a:spcBef>
                <a:spcAft>
                  <a:spcPts val="0"/>
                </a:spcAft>
                <a:buClr>
                  <a:schemeClr val="lt1"/>
                </a:buClr>
                <a:buSzPts val="3200"/>
                <a:buFont typeface="Arial"/>
                <a:buChar char="•"/>
              </a:pPr>
              <a:r>
                <a:rPr lang="es-MX" sz="3200" b="0" i="0" u="none" strike="noStrike" cap="none" dirty="0">
                  <a:solidFill>
                    <a:schemeClr val="lt1"/>
                  </a:solidFill>
                  <a:latin typeface="Calibri"/>
                  <a:ea typeface="Calibri"/>
                  <a:cs typeface="Calibri"/>
                  <a:sym typeface="Calibri"/>
                </a:rPr>
                <a:t>Molde de soplado</a:t>
              </a:r>
              <a:endParaRPr sz="3200" b="0" i="0" u="none" strike="noStrike" cap="none" dirty="0">
                <a:solidFill>
                  <a:schemeClr val="lt1"/>
                </a:solidFill>
                <a:latin typeface="Calibri"/>
                <a:ea typeface="Calibri"/>
                <a:cs typeface="Calibri"/>
                <a:sym typeface="Calibri"/>
              </a:endParaRPr>
            </a:p>
            <a:p>
              <a:pPr marL="457200" marR="0" lvl="0" indent="-457200" algn="l" rtl="0">
                <a:spcBef>
                  <a:spcPts val="0"/>
                </a:spcBef>
                <a:spcAft>
                  <a:spcPts val="0"/>
                </a:spcAft>
                <a:buClr>
                  <a:schemeClr val="lt1"/>
                </a:buClr>
                <a:buSzPts val="3200"/>
                <a:buFont typeface="Arial"/>
                <a:buChar char="•"/>
              </a:pPr>
              <a:r>
                <a:rPr lang="es-MX" sz="3200" b="0" i="0" u="none" strike="noStrike" cap="none" dirty="0">
                  <a:solidFill>
                    <a:schemeClr val="lt1"/>
                  </a:solidFill>
                  <a:latin typeface="Calibri"/>
                  <a:ea typeface="Calibri"/>
                  <a:cs typeface="Calibri"/>
                  <a:sym typeface="Calibri"/>
                </a:rPr>
                <a:t>Molde de compresión   </a:t>
              </a:r>
              <a:endParaRPr dirty="0"/>
            </a:p>
            <a:p>
              <a:pPr marL="457200" marR="0" lvl="0" indent="-457200" algn="l" rtl="0">
                <a:spcBef>
                  <a:spcPts val="0"/>
                </a:spcBef>
                <a:spcAft>
                  <a:spcPts val="0"/>
                </a:spcAft>
                <a:buClr>
                  <a:schemeClr val="lt1"/>
                </a:buClr>
                <a:buSzPts val="3200"/>
                <a:buFont typeface="Arial"/>
                <a:buChar char="•"/>
              </a:pPr>
              <a:r>
                <a:rPr lang="es-MX" sz="3200" b="0" i="0" u="none" strike="noStrike" cap="none" dirty="0">
                  <a:solidFill>
                    <a:schemeClr val="lt1"/>
                  </a:solidFill>
                  <a:latin typeface="Calibri"/>
                  <a:ea typeface="Calibri"/>
                  <a:cs typeface="Calibri"/>
                  <a:sym typeface="Calibri"/>
                </a:rPr>
                <a:t>Molde de rotomoldeo</a:t>
              </a:r>
              <a:endParaRPr sz="32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6500"/>
                <a:buFont typeface="Calibri"/>
                <a:buNone/>
              </a:pPr>
              <a:endParaRPr sz="65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8" name="Google Shape;288;p18"/>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89" name="Google Shape;289;p1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TIPOS DE</a:t>
            </a:r>
            <a:br>
              <a:rPr lang="es-MX" dirty="0"/>
            </a:br>
            <a:r>
              <a:rPr lang="es-MX" dirty="0">
                <a:solidFill>
                  <a:srgbClr val="A7A8AA"/>
                </a:solidFill>
              </a:rPr>
              <a:t>MOLDES</a:t>
            </a:r>
            <a:endParaRPr dirty="0">
              <a:solidFill>
                <a:srgbClr val="A7A8AA"/>
              </a:solidFill>
            </a:endParaRPr>
          </a:p>
        </p:txBody>
      </p:sp>
      <p:sp>
        <p:nvSpPr>
          <p:cNvPr id="290" name="Google Shape;290;p18"/>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91" name="Google Shape;291;p18"/>
          <p:cNvSpPr txBox="1"/>
          <p:nvPr/>
        </p:nvSpPr>
        <p:spPr>
          <a:xfrm>
            <a:off x="517745" y="2024198"/>
            <a:ext cx="537997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13</a:t>
            </a:r>
            <a:r>
              <a:rPr lang="es-MX" sz="1800" b="1" i="0" u="none" strike="noStrike" cap="none" dirty="0">
                <a:solidFill>
                  <a:srgbClr val="88354D"/>
                </a:solidFill>
                <a:latin typeface="Calibri"/>
                <a:ea typeface="Calibri"/>
                <a:cs typeface="Calibri"/>
                <a:sym typeface="Calibri"/>
              </a:rPr>
              <a:t>. Molde de compresión</a:t>
            </a:r>
            <a:endParaRPr sz="1800" b="1" i="0" u="none" strike="noStrike" cap="none" dirty="0">
              <a:solidFill>
                <a:srgbClr val="88354D"/>
              </a:solidFill>
              <a:latin typeface="Calibri"/>
              <a:ea typeface="Calibri"/>
              <a:cs typeface="Calibri"/>
              <a:sym typeface="Calibri"/>
            </a:endParaRPr>
          </a:p>
        </p:txBody>
      </p:sp>
      <p:sp>
        <p:nvSpPr>
          <p:cNvPr id="292" name="Google Shape;292;p18"/>
          <p:cNvSpPr txBox="1"/>
          <p:nvPr/>
        </p:nvSpPr>
        <p:spPr>
          <a:xfrm>
            <a:off x="6718364" y="2024197"/>
            <a:ext cx="416680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14</a:t>
            </a:r>
            <a:r>
              <a:rPr lang="es-MX" sz="1800" b="1" i="0" u="none" strike="noStrike" cap="none" dirty="0">
                <a:solidFill>
                  <a:srgbClr val="88354D"/>
                </a:solidFill>
                <a:latin typeface="Calibri"/>
                <a:ea typeface="Calibri"/>
                <a:cs typeface="Calibri"/>
                <a:sym typeface="Calibri"/>
              </a:rPr>
              <a:t>. Molde de soplado</a:t>
            </a:r>
            <a:endParaRPr dirty="0"/>
          </a:p>
          <a:p>
            <a:pPr marL="0" marR="0" lvl="0" indent="0" algn="l" rtl="0">
              <a:lnSpc>
                <a:spcPct val="100000"/>
              </a:lnSpc>
              <a:spcBef>
                <a:spcPts val="0"/>
              </a:spcBef>
              <a:spcAft>
                <a:spcPts val="0"/>
              </a:spcAft>
              <a:buClr>
                <a:srgbClr val="000000"/>
              </a:buClr>
              <a:buSzPts val="1200"/>
              <a:buFont typeface="Arial"/>
              <a:buNone/>
            </a:pPr>
            <a:endParaRPr sz="1800" b="1" i="0" u="none" strike="noStrike" cap="none" dirty="0">
              <a:solidFill>
                <a:srgbClr val="88354D"/>
              </a:solidFill>
              <a:latin typeface="Calibri"/>
              <a:ea typeface="Calibri"/>
              <a:cs typeface="Calibri"/>
              <a:sym typeface="Calibri"/>
            </a:endParaRPr>
          </a:p>
        </p:txBody>
      </p:sp>
      <p:sp>
        <p:nvSpPr>
          <p:cNvPr id="293" name="Google Shape;293;p18"/>
          <p:cNvSpPr txBox="1"/>
          <p:nvPr/>
        </p:nvSpPr>
        <p:spPr>
          <a:xfrm>
            <a:off x="925924" y="6099986"/>
            <a:ext cx="44179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https://todoenpolimeros.com/2017/03/03/moldeo-por-compresion-2/</a:t>
            </a:r>
            <a:endParaRPr sz="1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b="0" i="0" u="none" strike="noStrike" cap="none" dirty="0">
              <a:solidFill>
                <a:schemeClr val="dk1"/>
              </a:solidFill>
              <a:latin typeface="Calibri"/>
              <a:ea typeface="Calibri"/>
              <a:cs typeface="Calibri"/>
              <a:sym typeface="Calibri"/>
            </a:endParaRPr>
          </a:p>
        </p:txBody>
      </p:sp>
      <p:sp>
        <p:nvSpPr>
          <p:cNvPr id="294" name="Google Shape;294;p18"/>
          <p:cNvSpPr txBox="1"/>
          <p:nvPr/>
        </p:nvSpPr>
        <p:spPr>
          <a:xfrm>
            <a:off x="6127033" y="6120446"/>
            <a:ext cx="5547221"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 </a:t>
            </a:r>
            <a:r>
              <a:rPr lang="es-MX" sz="1000" b="0" i="0" u="none" strike="noStrike" cap="none" dirty="0">
                <a:solidFill>
                  <a:schemeClr val="dk1"/>
                </a:solidFill>
                <a:latin typeface="Calibri"/>
                <a:ea typeface="Calibri"/>
                <a:cs typeface="Calibri"/>
                <a:sym typeface="Calibri"/>
              </a:rPr>
              <a:t>https://www.gestiondecompras.com/es/productos/moldes-matrices-y-utillajes/moldes-de-soplado</a:t>
            </a:r>
            <a:endParaRPr sz="1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b="0" i="0" u="none" strike="noStrike" cap="none" dirty="0">
              <a:solidFill>
                <a:schemeClr val="dk1"/>
              </a:solidFill>
              <a:latin typeface="Calibri"/>
              <a:ea typeface="Calibri"/>
              <a:cs typeface="Calibri"/>
              <a:sym typeface="Calibri"/>
            </a:endParaRPr>
          </a:p>
        </p:txBody>
      </p:sp>
      <p:pic>
        <p:nvPicPr>
          <p:cNvPr id="295" name="Google Shape;295;p18"/>
          <p:cNvPicPr preferRelativeResize="0"/>
          <p:nvPr/>
        </p:nvPicPr>
        <p:blipFill rotWithShape="1">
          <a:blip r:embed="rId4">
            <a:alphaModFix/>
          </a:blip>
          <a:srcRect/>
          <a:stretch/>
        </p:blipFill>
        <p:spPr>
          <a:xfrm>
            <a:off x="517746" y="2543249"/>
            <a:ext cx="5379976" cy="3591951"/>
          </a:xfrm>
          <a:prstGeom prst="rect">
            <a:avLst/>
          </a:prstGeom>
          <a:noFill/>
          <a:ln>
            <a:noFill/>
          </a:ln>
        </p:spPr>
      </p:pic>
      <p:pic>
        <p:nvPicPr>
          <p:cNvPr id="296" name="Google Shape;296;p18"/>
          <p:cNvPicPr preferRelativeResize="0"/>
          <p:nvPr/>
        </p:nvPicPr>
        <p:blipFill rotWithShape="1">
          <a:blip r:embed="rId5">
            <a:alphaModFix/>
          </a:blip>
          <a:srcRect/>
          <a:stretch/>
        </p:blipFill>
        <p:spPr>
          <a:xfrm>
            <a:off x="6953138" y="2488953"/>
            <a:ext cx="3457950" cy="33970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2" name="Google Shape;302;p19"/>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3" name="Google Shape;303;p1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TIPOS DE</a:t>
            </a:r>
            <a:br>
              <a:rPr lang="es-MX" dirty="0"/>
            </a:br>
            <a:r>
              <a:rPr lang="es-MX" dirty="0">
                <a:solidFill>
                  <a:srgbClr val="A7A8AA"/>
                </a:solidFill>
              </a:rPr>
              <a:t>MOLDES</a:t>
            </a:r>
            <a:endParaRPr dirty="0">
              <a:solidFill>
                <a:srgbClr val="A7A8AA"/>
              </a:solidFill>
            </a:endParaRPr>
          </a:p>
        </p:txBody>
      </p:sp>
      <p:sp>
        <p:nvSpPr>
          <p:cNvPr id="304" name="Google Shape;304;p19"/>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5" name="Google Shape;305;p19"/>
          <p:cNvSpPr txBox="1"/>
          <p:nvPr/>
        </p:nvSpPr>
        <p:spPr>
          <a:xfrm>
            <a:off x="1118861" y="1871147"/>
            <a:ext cx="363373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15. Molde de inyección</a:t>
            </a:r>
            <a:endParaRPr dirty="0"/>
          </a:p>
        </p:txBody>
      </p:sp>
      <p:sp>
        <p:nvSpPr>
          <p:cNvPr id="306" name="Google Shape;306;p19"/>
          <p:cNvSpPr txBox="1"/>
          <p:nvPr/>
        </p:nvSpPr>
        <p:spPr>
          <a:xfrm>
            <a:off x="6227283" y="6089703"/>
            <a:ext cx="5437973"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https://www.textoscientificos.com/polimeros/rotomoldeo</a:t>
            </a:r>
            <a:endParaRPr sz="1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07" name="Google Shape;307;p19"/>
          <p:cNvSpPr txBox="1"/>
          <p:nvPr/>
        </p:nvSpPr>
        <p:spPr>
          <a:xfrm>
            <a:off x="1118861" y="6089703"/>
            <a:ext cx="363373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http://www.matriceriadelarosa.es/</a:t>
            </a:r>
            <a:endParaRPr sz="1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b="0" i="0" u="none" strike="noStrike" cap="none" dirty="0">
              <a:solidFill>
                <a:schemeClr val="dk1"/>
              </a:solidFill>
              <a:latin typeface="Calibri"/>
              <a:ea typeface="Calibri"/>
              <a:cs typeface="Calibri"/>
              <a:sym typeface="Calibri"/>
            </a:endParaRPr>
          </a:p>
        </p:txBody>
      </p:sp>
      <p:sp>
        <p:nvSpPr>
          <p:cNvPr id="308" name="Google Shape;308;p19"/>
          <p:cNvSpPr txBox="1"/>
          <p:nvPr/>
        </p:nvSpPr>
        <p:spPr>
          <a:xfrm>
            <a:off x="6879147" y="1845889"/>
            <a:ext cx="427225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16. Moldeo por rotomoldeo</a:t>
            </a:r>
            <a:endParaRPr dirty="0"/>
          </a:p>
        </p:txBody>
      </p:sp>
      <p:pic>
        <p:nvPicPr>
          <p:cNvPr id="309" name="Google Shape;309;p19"/>
          <p:cNvPicPr preferRelativeResize="0"/>
          <p:nvPr/>
        </p:nvPicPr>
        <p:blipFill rotWithShape="1">
          <a:blip r:embed="rId4">
            <a:alphaModFix/>
          </a:blip>
          <a:srcRect/>
          <a:stretch/>
        </p:blipFill>
        <p:spPr>
          <a:xfrm>
            <a:off x="1118861" y="2285728"/>
            <a:ext cx="3633735" cy="3648525"/>
          </a:xfrm>
          <a:prstGeom prst="rect">
            <a:avLst/>
          </a:prstGeom>
          <a:noFill/>
          <a:ln>
            <a:noFill/>
          </a:ln>
        </p:spPr>
      </p:pic>
      <p:pic>
        <p:nvPicPr>
          <p:cNvPr id="310" name="Google Shape;310;p19"/>
          <p:cNvPicPr preferRelativeResize="0"/>
          <p:nvPr/>
        </p:nvPicPr>
        <p:blipFill rotWithShape="1">
          <a:blip r:embed="rId5">
            <a:alphaModFix/>
          </a:blip>
          <a:srcRect/>
          <a:stretch/>
        </p:blipFill>
        <p:spPr>
          <a:xfrm>
            <a:off x="7379499" y="2285728"/>
            <a:ext cx="3271551" cy="3803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2"/>
          <p:cNvSpPr/>
          <p:nvPr/>
        </p:nvSpPr>
        <p:spPr>
          <a:xfrm>
            <a:off x="1802163" y="97655"/>
            <a:ext cx="7830105" cy="905521"/>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s-MX" sz="3600" dirty="0">
                <a:solidFill>
                  <a:schemeClr val="lt1"/>
                </a:solidFill>
              </a:rPr>
              <a:t>TEMAS</a:t>
            </a:r>
            <a:endParaRPr sz="3600" dirty="0">
              <a:solidFill>
                <a:schemeClr val="lt1"/>
              </a:solidFill>
            </a:endParaRPr>
          </a:p>
        </p:txBody>
      </p:sp>
      <p:sp>
        <p:nvSpPr>
          <p:cNvPr id="96" name="Google Shape;96;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p:nvPr/>
        </p:nvSpPr>
        <p:spPr>
          <a:xfrm>
            <a:off x="525259" y="2352583"/>
            <a:ext cx="3451938" cy="280534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9" name="Google Shape;99;p2"/>
          <p:cNvSpPr txBox="1">
            <a:spLocks noGrp="1"/>
          </p:cNvSpPr>
          <p:nvPr>
            <p:ph type="body" idx="1"/>
          </p:nvPr>
        </p:nvSpPr>
        <p:spPr>
          <a:xfrm>
            <a:off x="591103" y="2768549"/>
            <a:ext cx="3320250" cy="2123047"/>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lt1"/>
              </a:buClr>
              <a:buSzPts val="2000"/>
              <a:buFont typeface="Calibri"/>
              <a:buAutoNum type="arabicPeriod"/>
            </a:pPr>
            <a:r>
              <a:rPr lang="es-MX" sz="2000" dirty="0">
                <a:solidFill>
                  <a:schemeClr val="lt1"/>
                </a:solidFill>
              </a:rPr>
              <a:t>¿Qué son los procesos de fabricación por moldeo de inyección?</a:t>
            </a:r>
            <a:endParaRPr dirty="0"/>
          </a:p>
          <a:p>
            <a:pPr marL="457200" lvl="0" indent="-457200" algn="l" rtl="0">
              <a:lnSpc>
                <a:spcPct val="90000"/>
              </a:lnSpc>
              <a:spcBef>
                <a:spcPts val="1000"/>
              </a:spcBef>
              <a:spcAft>
                <a:spcPts val="0"/>
              </a:spcAft>
              <a:buClr>
                <a:schemeClr val="lt1"/>
              </a:buClr>
              <a:buSzPts val="2000"/>
              <a:buFont typeface="Calibri"/>
              <a:buAutoNum type="arabicPeriod"/>
            </a:pPr>
            <a:r>
              <a:rPr lang="es-MX" sz="2000" dirty="0">
                <a:solidFill>
                  <a:schemeClr val="lt1"/>
                </a:solidFill>
              </a:rPr>
              <a:t>Ventajas y desventajas</a:t>
            </a:r>
            <a:endParaRPr sz="2000" dirty="0">
              <a:solidFill>
                <a:schemeClr val="lt1"/>
              </a:solidFill>
            </a:endParaRPr>
          </a:p>
        </p:txBody>
      </p:sp>
      <p:sp>
        <p:nvSpPr>
          <p:cNvPr id="100" name="Google Shape;100;p2"/>
          <p:cNvSpPr txBox="1"/>
          <p:nvPr/>
        </p:nvSpPr>
        <p:spPr>
          <a:xfrm>
            <a:off x="856694" y="1488567"/>
            <a:ext cx="3217416" cy="87096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MX" sz="2800" b="1" dirty="0">
                <a:solidFill>
                  <a:schemeClr val="dk1"/>
                </a:solidFill>
                <a:latin typeface="Calibri"/>
                <a:ea typeface="Calibri"/>
                <a:cs typeface="Calibri"/>
                <a:sym typeface="Calibri"/>
              </a:rPr>
              <a:t>TEMA </a:t>
            </a:r>
            <a:r>
              <a:rPr lang="es-MX" sz="2800" b="1" i="0" u="none" strike="noStrike" cap="none" dirty="0">
                <a:solidFill>
                  <a:schemeClr val="dk1"/>
                </a:solidFill>
                <a:latin typeface="Calibri"/>
                <a:ea typeface="Calibri"/>
                <a:cs typeface="Calibri"/>
                <a:sym typeface="Calibri"/>
              </a:rPr>
              <a:t>N°1 </a:t>
            </a:r>
            <a:endParaRPr dirty="0"/>
          </a:p>
          <a:p>
            <a:pPr marL="0" marR="0" lvl="0" indent="0" algn="ctr" rtl="0">
              <a:lnSpc>
                <a:spcPct val="110000"/>
              </a:lnSpc>
              <a:spcBef>
                <a:spcPts val="0"/>
              </a:spcBef>
              <a:spcAft>
                <a:spcPts val="0"/>
              </a:spcAft>
              <a:buClr>
                <a:schemeClr val="dk1"/>
              </a:buClr>
              <a:buSzPts val="1800"/>
              <a:buFont typeface="Calibri"/>
              <a:buNone/>
            </a:pPr>
            <a:r>
              <a:rPr lang="es-MX" sz="1800" b="1" i="0" u="none" strike="noStrike" cap="none" dirty="0">
                <a:solidFill>
                  <a:schemeClr val="dk1"/>
                </a:solidFill>
                <a:latin typeface="Calibri"/>
                <a:ea typeface="Calibri"/>
                <a:cs typeface="Calibri"/>
                <a:sym typeface="Calibri"/>
              </a:rPr>
              <a:t>INTRODUCCIÓN</a:t>
            </a:r>
            <a:endParaRPr dirty="0"/>
          </a:p>
        </p:txBody>
      </p:sp>
      <p:sp>
        <p:nvSpPr>
          <p:cNvPr id="101" name="Google Shape;101;p2"/>
          <p:cNvSpPr/>
          <p:nvPr/>
        </p:nvSpPr>
        <p:spPr>
          <a:xfrm>
            <a:off x="4214302" y="2352583"/>
            <a:ext cx="3451938" cy="280534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2" name="Google Shape;102;p2"/>
          <p:cNvSpPr txBox="1"/>
          <p:nvPr/>
        </p:nvSpPr>
        <p:spPr>
          <a:xfrm>
            <a:off x="4251478" y="1496836"/>
            <a:ext cx="3237394" cy="87096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MX" sz="2800" b="1" dirty="0">
                <a:solidFill>
                  <a:schemeClr val="dk1"/>
                </a:solidFill>
                <a:latin typeface="Calibri"/>
                <a:ea typeface="Calibri"/>
                <a:cs typeface="Calibri"/>
                <a:sym typeface="Calibri"/>
              </a:rPr>
              <a:t>TEMA</a:t>
            </a:r>
            <a:r>
              <a:rPr lang="es-MX" sz="2800" b="1" i="0" u="none" strike="noStrike" cap="none" dirty="0">
                <a:solidFill>
                  <a:schemeClr val="dk1"/>
                </a:solidFill>
                <a:latin typeface="Calibri"/>
                <a:ea typeface="Calibri"/>
                <a:cs typeface="Calibri"/>
                <a:sym typeface="Calibri"/>
              </a:rPr>
              <a:t> N°2 </a:t>
            </a:r>
            <a:endParaRPr dirty="0"/>
          </a:p>
          <a:p>
            <a:pPr marL="0" marR="0" lvl="0" indent="0" algn="ctr" rtl="0">
              <a:lnSpc>
                <a:spcPct val="110000"/>
              </a:lnSpc>
              <a:spcBef>
                <a:spcPts val="0"/>
              </a:spcBef>
              <a:spcAft>
                <a:spcPts val="0"/>
              </a:spcAft>
              <a:buClr>
                <a:schemeClr val="dk1"/>
              </a:buClr>
              <a:buSzPts val="1800"/>
              <a:buFont typeface="Calibri"/>
              <a:buNone/>
            </a:pPr>
            <a:r>
              <a:rPr lang="es-MX" sz="1800" b="1" i="0" u="none" strike="noStrike" cap="none" dirty="0">
                <a:solidFill>
                  <a:schemeClr val="dk1"/>
                </a:solidFill>
                <a:latin typeface="Calibri"/>
                <a:ea typeface="Calibri"/>
                <a:cs typeface="Calibri"/>
                <a:sym typeface="Calibri"/>
              </a:rPr>
              <a:t>MOLDES</a:t>
            </a:r>
            <a:endParaRPr dirty="0"/>
          </a:p>
        </p:txBody>
      </p:sp>
      <p:sp>
        <p:nvSpPr>
          <p:cNvPr id="103" name="Google Shape;103;p2"/>
          <p:cNvSpPr/>
          <p:nvPr/>
        </p:nvSpPr>
        <p:spPr>
          <a:xfrm>
            <a:off x="7903345" y="2344314"/>
            <a:ext cx="3451800" cy="2805300"/>
          </a:xfrm>
          <a:prstGeom prst="rect">
            <a:avLst/>
          </a:prstGeom>
          <a:solidFill>
            <a:srgbClr val="88354D"/>
          </a:solidFill>
          <a:ln>
            <a:noFill/>
          </a:ln>
        </p:spPr>
        <p:txBody>
          <a:bodyPr spcFirstLastPara="1" wrap="square" lIns="91425" tIns="45700" rIns="91425" bIns="45700" anchor="ctr" anchorCtr="0">
            <a:noAutofit/>
          </a:bodyPr>
          <a:lstStyle/>
          <a:p>
            <a:pPr marL="457200" marR="0" lvl="0" indent="-355600" algn="l" rtl="0">
              <a:lnSpc>
                <a:spcPct val="115000"/>
              </a:lnSpc>
              <a:spcBef>
                <a:spcPts val="0"/>
              </a:spcBef>
              <a:spcAft>
                <a:spcPts val="0"/>
              </a:spcAft>
              <a:buClr>
                <a:schemeClr val="lt1"/>
              </a:buClr>
              <a:buSzPts val="2000"/>
              <a:buFont typeface="Calibri"/>
              <a:buAutoNum type="arabicPeriod"/>
            </a:pPr>
            <a:r>
              <a:rPr lang="es-MX" sz="2000" dirty="0">
                <a:solidFill>
                  <a:schemeClr val="lt1"/>
                </a:solidFill>
                <a:latin typeface="Calibri"/>
                <a:ea typeface="Calibri"/>
                <a:cs typeface="Calibri"/>
                <a:sym typeface="Calibri"/>
              </a:rPr>
              <a:t>Cálculo de número de cavidades</a:t>
            </a:r>
            <a:endParaRPr sz="2000" dirty="0">
              <a:solidFill>
                <a:schemeClr val="lt1"/>
              </a:solidFill>
              <a:latin typeface="Calibri"/>
              <a:ea typeface="Calibri"/>
              <a:cs typeface="Calibri"/>
              <a:sym typeface="Calibri"/>
            </a:endParaRPr>
          </a:p>
          <a:p>
            <a:pPr marL="457200" marR="0" lvl="0" indent="-355600" algn="l" rtl="0">
              <a:lnSpc>
                <a:spcPct val="115000"/>
              </a:lnSpc>
              <a:spcBef>
                <a:spcPts val="0"/>
              </a:spcBef>
              <a:spcAft>
                <a:spcPts val="0"/>
              </a:spcAft>
              <a:buClr>
                <a:schemeClr val="lt1"/>
              </a:buClr>
              <a:buSzPts val="2000"/>
              <a:buFont typeface="Calibri"/>
              <a:buAutoNum type="arabicPeriod"/>
            </a:pPr>
            <a:r>
              <a:rPr lang="es-MX" sz="2000" dirty="0">
                <a:solidFill>
                  <a:schemeClr val="lt1"/>
                </a:solidFill>
                <a:latin typeface="Calibri"/>
                <a:ea typeface="Calibri"/>
                <a:cs typeface="Calibri"/>
                <a:sym typeface="Calibri"/>
              </a:rPr>
              <a:t>Cálculo de diámetro de canal de alimentación</a:t>
            </a:r>
            <a:endParaRPr sz="2000" dirty="0">
              <a:solidFill>
                <a:schemeClr val="lt1"/>
              </a:solidFill>
              <a:latin typeface="Calibri"/>
              <a:ea typeface="Calibri"/>
              <a:cs typeface="Calibri"/>
              <a:sym typeface="Calibri"/>
            </a:endParaRPr>
          </a:p>
          <a:p>
            <a:pPr marL="457200" marR="0" lvl="0" indent="-355600" algn="l" rtl="0">
              <a:lnSpc>
                <a:spcPct val="115000"/>
              </a:lnSpc>
              <a:spcBef>
                <a:spcPts val="0"/>
              </a:spcBef>
              <a:spcAft>
                <a:spcPts val="0"/>
              </a:spcAft>
              <a:buClr>
                <a:schemeClr val="lt1"/>
              </a:buClr>
              <a:buSzPts val="2000"/>
              <a:buFont typeface="Calibri"/>
              <a:buAutoNum type="arabicPeriod"/>
            </a:pPr>
            <a:r>
              <a:rPr lang="es-MX" sz="2000" dirty="0">
                <a:solidFill>
                  <a:schemeClr val="lt1"/>
                </a:solidFill>
                <a:latin typeface="Calibri"/>
                <a:ea typeface="Calibri"/>
                <a:cs typeface="Calibri"/>
                <a:sym typeface="Calibri"/>
              </a:rPr>
              <a:t>Cálculo de Fuerza de expansión</a:t>
            </a:r>
            <a:endParaRPr sz="2000" dirty="0">
              <a:solidFill>
                <a:schemeClr val="lt1"/>
              </a:solidFill>
              <a:latin typeface="Calibri"/>
              <a:ea typeface="Calibri"/>
              <a:cs typeface="Calibri"/>
              <a:sym typeface="Calibri"/>
            </a:endParaRPr>
          </a:p>
          <a:p>
            <a:pPr marL="457200" marR="0" lvl="0" indent="-355600" algn="l" rtl="0">
              <a:lnSpc>
                <a:spcPct val="115000"/>
              </a:lnSpc>
              <a:spcBef>
                <a:spcPts val="0"/>
              </a:spcBef>
              <a:spcAft>
                <a:spcPts val="0"/>
              </a:spcAft>
              <a:buClr>
                <a:schemeClr val="lt1"/>
              </a:buClr>
              <a:buSzPts val="2000"/>
              <a:buFont typeface="Calibri"/>
              <a:buAutoNum type="arabicPeriod"/>
            </a:pPr>
            <a:r>
              <a:rPr lang="es-MX" sz="2000" dirty="0">
                <a:solidFill>
                  <a:schemeClr val="lt1"/>
                </a:solidFill>
                <a:latin typeface="Calibri"/>
                <a:ea typeface="Calibri"/>
                <a:cs typeface="Calibri"/>
                <a:sym typeface="Calibri"/>
              </a:rPr>
              <a:t>Cálculo de tiempo de llenado</a:t>
            </a:r>
            <a:endParaRPr sz="2000" dirty="0">
              <a:solidFill>
                <a:schemeClr val="lt1"/>
              </a:solidFill>
              <a:latin typeface="Calibri"/>
              <a:ea typeface="Calibri"/>
              <a:cs typeface="Calibri"/>
              <a:sym typeface="Calibri"/>
            </a:endParaRPr>
          </a:p>
        </p:txBody>
      </p:sp>
      <p:sp>
        <p:nvSpPr>
          <p:cNvPr id="104" name="Google Shape;104;p2"/>
          <p:cNvSpPr txBox="1"/>
          <p:nvPr/>
        </p:nvSpPr>
        <p:spPr>
          <a:xfrm>
            <a:off x="7487759" y="1488567"/>
            <a:ext cx="4251479" cy="87096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MX" sz="2800" b="1" dirty="0">
                <a:solidFill>
                  <a:schemeClr val="dk1"/>
                </a:solidFill>
                <a:latin typeface="Calibri"/>
                <a:ea typeface="Calibri"/>
                <a:cs typeface="Calibri"/>
                <a:sym typeface="Calibri"/>
              </a:rPr>
              <a:t>TEMA</a:t>
            </a:r>
            <a:r>
              <a:rPr lang="es-MX" sz="2800" b="1" i="0" u="none" strike="noStrike" cap="none" dirty="0">
                <a:solidFill>
                  <a:schemeClr val="dk1"/>
                </a:solidFill>
                <a:latin typeface="Calibri"/>
                <a:ea typeface="Calibri"/>
                <a:cs typeface="Calibri"/>
                <a:sym typeface="Calibri"/>
              </a:rPr>
              <a:t> N°3 </a:t>
            </a:r>
            <a:endParaRPr dirty="0"/>
          </a:p>
          <a:p>
            <a:pPr marL="0" marR="0" lvl="0" indent="0" algn="ctr" rtl="0">
              <a:lnSpc>
                <a:spcPct val="110000"/>
              </a:lnSpc>
              <a:spcBef>
                <a:spcPts val="0"/>
              </a:spcBef>
              <a:spcAft>
                <a:spcPts val="0"/>
              </a:spcAft>
              <a:buClr>
                <a:schemeClr val="dk1"/>
              </a:buClr>
              <a:buSzPts val="1800"/>
              <a:buFont typeface="Calibri"/>
              <a:buNone/>
            </a:pPr>
            <a:r>
              <a:rPr lang="es-MX" sz="1800" b="1" i="0" u="none" strike="noStrike" cap="none" dirty="0">
                <a:solidFill>
                  <a:schemeClr val="dk1"/>
                </a:solidFill>
                <a:latin typeface="Calibri"/>
                <a:ea typeface="Calibri"/>
                <a:cs typeface="Calibri"/>
                <a:sym typeface="Calibri"/>
              </a:rPr>
              <a:t>PARÁMETROS DE FABRICACIÓN DE PIEZAS</a:t>
            </a:r>
            <a:endParaRPr dirty="0"/>
          </a:p>
        </p:txBody>
      </p:sp>
      <p:sp>
        <p:nvSpPr>
          <p:cNvPr id="105" name="Google Shape;105;p2"/>
          <p:cNvSpPr txBox="1"/>
          <p:nvPr/>
        </p:nvSpPr>
        <p:spPr>
          <a:xfrm>
            <a:off x="4345991" y="2768548"/>
            <a:ext cx="3320250" cy="2123047"/>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0"/>
              </a:spcBef>
              <a:spcAft>
                <a:spcPts val="0"/>
              </a:spcAft>
              <a:buClr>
                <a:schemeClr val="lt1"/>
              </a:buClr>
              <a:buSzPts val="2000"/>
              <a:buFont typeface="Calibri"/>
              <a:buAutoNum type="arabicPeriod"/>
            </a:pPr>
            <a:r>
              <a:rPr lang="es-MX" sz="2000" b="0" i="0" u="none" strike="noStrike" cap="none" dirty="0">
                <a:solidFill>
                  <a:schemeClr val="lt1"/>
                </a:solidFill>
                <a:latin typeface="Calibri"/>
                <a:ea typeface="Calibri"/>
                <a:cs typeface="Calibri"/>
                <a:sym typeface="Calibri"/>
              </a:rPr>
              <a:t>¿Qué es un molde?</a:t>
            </a:r>
            <a:endParaRPr dirty="0"/>
          </a:p>
          <a:p>
            <a:pPr marL="457200" marR="0" lvl="0" indent="-457200" algn="l" rtl="0">
              <a:lnSpc>
                <a:spcPct val="90000"/>
              </a:lnSpc>
              <a:spcBef>
                <a:spcPts val="1000"/>
              </a:spcBef>
              <a:spcAft>
                <a:spcPts val="0"/>
              </a:spcAft>
              <a:buClr>
                <a:schemeClr val="lt1"/>
              </a:buClr>
              <a:buSzPts val="2000"/>
              <a:buFont typeface="Calibri"/>
              <a:buAutoNum type="arabicPeriod"/>
            </a:pPr>
            <a:r>
              <a:rPr lang="es-MX" sz="2000" b="0" i="0" u="none" strike="noStrike" cap="none" dirty="0">
                <a:solidFill>
                  <a:schemeClr val="lt1"/>
                </a:solidFill>
                <a:latin typeface="Calibri"/>
                <a:ea typeface="Calibri"/>
                <a:cs typeface="Calibri"/>
                <a:sym typeface="Calibri"/>
              </a:rPr>
              <a:t>Partes de un molde</a:t>
            </a:r>
            <a:endParaRPr dirty="0"/>
          </a:p>
          <a:p>
            <a:pPr marL="457200" marR="0" lvl="0" indent="-457200" algn="l" rtl="0">
              <a:lnSpc>
                <a:spcPct val="90000"/>
              </a:lnSpc>
              <a:spcBef>
                <a:spcPts val="1000"/>
              </a:spcBef>
              <a:spcAft>
                <a:spcPts val="0"/>
              </a:spcAft>
              <a:buClr>
                <a:schemeClr val="lt1"/>
              </a:buClr>
              <a:buSzPts val="2000"/>
              <a:buFont typeface="Calibri"/>
              <a:buAutoNum type="arabicPeriod"/>
            </a:pPr>
            <a:r>
              <a:rPr lang="es-MX" sz="2000" b="0" i="0" u="none" strike="noStrike" cap="none" dirty="0">
                <a:solidFill>
                  <a:schemeClr val="lt1"/>
                </a:solidFill>
                <a:latin typeface="Calibri"/>
                <a:ea typeface="Calibri"/>
                <a:cs typeface="Calibri"/>
                <a:sym typeface="Calibri"/>
              </a:rPr>
              <a:t>Tipos de moldes</a:t>
            </a:r>
            <a:endParaRPr sz="20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6" name="Google Shape;316;p2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5940"/>
              <a:buFont typeface="Calibri"/>
              <a:buNone/>
            </a:pPr>
            <a:r>
              <a:rPr lang="es-MX" sz="5940" dirty="0">
                <a:solidFill>
                  <a:srgbClr val="A7A8AA"/>
                </a:solidFill>
              </a:rPr>
              <a:t>TEMA N°3</a:t>
            </a:r>
            <a:br>
              <a:rPr lang="es-MX" sz="3959" dirty="0"/>
            </a:br>
            <a:r>
              <a:rPr lang="es-MX" sz="3959" dirty="0">
                <a:solidFill>
                  <a:srgbClr val="88354D"/>
                </a:solidFill>
              </a:rPr>
              <a:t>PARÁMETROS DE FABRICACIÓN DE PIEZAS</a:t>
            </a:r>
            <a:endParaRPr sz="3959" dirty="0">
              <a:solidFill>
                <a:srgbClr val="88354D"/>
              </a:solidFill>
            </a:endParaRPr>
          </a:p>
        </p:txBody>
      </p:sp>
      <p:sp>
        <p:nvSpPr>
          <p:cNvPr id="317" name="Google Shape;317;p20"/>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8" name="Google Shape;318;p20"/>
          <p:cNvSpPr txBox="1"/>
          <p:nvPr/>
        </p:nvSpPr>
        <p:spPr>
          <a:xfrm>
            <a:off x="2780211" y="6342634"/>
            <a:ext cx="55485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 http://reciclajedebotellasypolipropileno.blogspot.com/2014/07/</a:t>
            </a:r>
            <a:endParaRPr sz="1000" b="0" i="0" u="none" strike="noStrike" cap="none" dirty="0">
              <a:solidFill>
                <a:schemeClr val="dk1"/>
              </a:solidFill>
              <a:latin typeface="Calibri"/>
              <a:ea typeface="Calibri"/>
              <a:cs typeface="Calibri"/>
              <a:sym typeface="Calibri"/>
            </a:endParaRPr>
          </a:p>
        </p:txBody>
      </p:sp>
      <p:pic>
        <p:nvPicPr>
          <p:cNvPr id="319" name="Google Shape;319;p20"/>
          <p:cNvPicPr preferRelativeResize="0"/>
          <p:nvPr/>
        </p:nvPicPr>
        <p:blipFill rotWithShape="1">
          <a:blip r:embed="rId3">
            <a:alphaModFix/>
          </a:blip>
          <a:srcRect/>
          <a:stretch/>
        </p:blipFill>
        <p:spPr>
          <a:xfrm>
            <a:off x="2453429" y="2128111"/>
            <a:ext cx="6202108" cy="41038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25" name="Google Shape;325;p2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6" name="Google Shape;326;p2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CÁLCULO DE</a:t>
            </a:r>
            <a:br>
              <a:rPr lang="es-MX" dirty="0"/>
            </a:br>
            <a:r>
              <a:rPr lang="es-MX" dirty="0">
                <a:solidFill>
                  <a:srgbClr val="88354D"/>
                </a:solidFill>
              </a:rPr>
              <a:t>NÚMERO DE CAVIDADES</a:t>
            </a:r>
            <a:endParaRPr dirty="0">
              <a:solidFill>
                <a:srgbClr val="88354D"/>
              </a:solidFill>
            </a:endParaRPr>
          </a:p>
        </p:txBody>
      </p:sp>
      <p:sp>
        <p:nvSpPr>
          <p:cNvPr id="327" name="Google Shape;327;p21"/>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8" name="Google Shape;328;p21"/>
          <p:cNvSpPr txBox="1"/>
          <p:nvPr/>
        </p:nvSpPr>
        <p:spPr>
          <a:xfrm>
            <a:off x="597763" y="2336294"/>
            <a:ext cx="10214500" cy="2408993"/>
          </a:xfrm>
          <a:prstGeom prst="rect">
            <a:avLst/>
          </a:prstGeom>
          <a:blipFill rotWithShape="1">
            <a:blip r:embed="rId4">
              <a:alphaModFix/>
            </a:blip>
            <a:stretch>
              <a:fillRect l="-1371" t="-3036" b="-480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800" b="0" i="0" u="none" strike="noStrike" cap="none" dirty="0">
                <a:latin typeface="Calibri"/>
                <a:ea typeface="Calibri"/>
                <a:cs typeface="Calibri"/>
                <a:sym typeface="Calibri"/>
              </a:rPr>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2"/>
          <p:cNvPicPr preferRelativeResize="0"/>
          <p:nvPr/>
        </p:nvPicPr>
        <p:blipFill rotWithShape="1">
          <a:blip r:embed="rId3">
            <a:alphaModFix/>
          </a:blip>
          <a:srcRect/>
          <a:stretch/>
        </p:blipFill>
        <p:spPr>
          <a:xfrm>
            <a:off x="-17160" y="0"/>
            <a:ext cx="12192000" cy="6858000"/>
          </a:xfrm>
          <a:prstGeom prst="rect">
            <a:avLst/>
          </a:prstGeom>
          <a:noFill/>
          <a:ln>
            <a:noFill/>
          </a:ln>
        </p:spPr>
      </p:pic>
      <p:sp>
        <p:nvSpPr>
          <p:cNvPr id="334" name="Google Shape;334;p22"/>
          <p:cNvSpPr/>
          <p:nvPr/>
        </p:nvSpPr>
        <p:spPr>
          <a:xfrm>
            <a:off x="12020365" y="696904"/>
            <a:ext cx="171600" cy="6161100"/>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5" name="Google Shape;335;p2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DIÁMETRO DE</a:t>
            </a:r>
            <a:br>
              <a:rPr lang="es-MX" dirty="0"/>
            </a:br>
            <a:r>
              <a:rPr lang="es-MX" dirty="0">
                <a:solidFill>
                  <a:srgbClr val="88354D"/>
                </a:solidFill>
              </a:rPr>
              <a:t>CANAL DE ALIMENTACIÓN</a:t>
            </a:r>
            <a:endParaRPr dirty="0">
              <a:solidFill>
                <a:srgbClr val="88354D"/>
              </a:solidFill>
            </a:endParaRPr>
          </a:p>
        </p:txBody>
      </p:sp>
      <p:sp>
        <p:nvSpPr>
          <p:cNvPr id="336" name="Google Shape;336;p22"/>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7" name="Google Shape;337;p22"/>
          <p:cNvSpPr txBox="1"/>
          <p:nvPr/>
        </p:nvSpPr>
        <p:spPr>
          <a:xfrm>
            <a:off x="2982400" y="1998350"/>
            <a:ext cx="619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338" name="Google Shape;338;p22"/>
          <p:cNvSpPr txBox="1"/>
          <p:nvPr/>
        </p:nvSpPr>
        <p:spPr>
          <a:xfrm>
            <a:off x="3134800" y="2150750"/>
            <a:ext cx="619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pic>
        <p:nvPicPr>
          <p:cNvPr id="339" name="Google Shape;339;p22"/>
          <p:cNvPicPr preferRelativeResize="0"/>
          <p:nvPr/>
        </p:nvPicPr>
        <p:blipFill>
          <a:blip r:embed="rId4">
            <a:alphaModFix/>
          </a:blip>
          <a:stretch>
            <a:fillRect/>
          </a:stretch>
        </p:blipFill>
        <p:spPr>
          <a:xfrm>
            <a:off x="4507225" y="1901463"/>
            <a:ext cx="3143250" cy="1609725"/>
          </a:xfrm>
          <a:prstGeom prst="rect">
            <a:avLst/>
          </a:prstGeom>
          <a:noFill/>
          <a:ln>
            <a:noFill/>
          </a:ln>
        </p:spPr>
      </p:pic>
      <p:sp>
        <p:nvSpPr>
          <p:cNvPr id="340" name="Google Shape;340;p22"/>
          <p:cNvSpPr txBox="1"/>
          <p:nvPr/>
        </p:nvSpPr>
        <p:spPr>
          <a:xfrm>
            <a:off x="1488150" y="3217150"/>
            <a:ext cx="7156200" cy="8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2600" dirty="0">
                <a:latin typeface="Calibri"/>
                <a:ea typeface="Calibri"/>
                <a:cs typeface="Calibri"/>
                <a:sym typeface="Calibri"/>
              </a:rPr>
              <a:t>En donde:</a:t>
            </a:r>
            <a:endParaRPr sz="2600" dirty="0">
              <a:latin typeface="Calibri"/>
              <a:ea typeface="Calibri"/>
              <a:cs typeface="Calibri"/>
              <a:sym typeface="Calibri"/>
            </a:endParaRPr>
          </a:p>
          <a:p>
            <a:pPr marL="0" lvl="0" indent="0" algn="l" rtl="0">
              <a:spcBef>
                <a:spcPts val="0"/>
              </a:spcBef>
              <a:spcAft>
                <a:spcPts val="0"/>
              </a:spcAft>
              <a:buNone/>
            </a:pPr>
            <a:endParaRPr sz="2600" dirty="0">
              <a:latin typeface="Calibri"/>
              <a:ea typeface="Calibri"/>
              <a:cs typeface="Calibri"/>
              <a:sym typeface="Calibri"/>
            </a:endParaRPr>
          </a:p>
          <a:p>
            <a:pPr marL="0" lvl="0" indent="0" algn="l" rtl="0">
              <a:spcBef>
                <a:spcPts val="0"/>
              </a:spcBef>
              <a:spcAft>
                <a:spcPts val="0"/>
              </a:spcAft>
              <a:buNone/>
            </a:pPr>
            <a:r>
              <a:rPr lang="es-MX" sz="2600" dirty="0">
                <a:latin typeface="Calibri"/>
                <a:ea typeface="Calibri"/>
                <a:cs typeface="Calibri"/>
                <a:sym typeface="Calibri"/>
              </a:rPr>
              <a:t>N: Número de canales de alimentación</a:t>
            </a:r>
            <a:endParaRPr sz="2600" dirty="0">
              <a:latin typeface="Calibri"/>
              <a:ea typeface="Calibri"/>
              <a:cs typeface="Calibri"/>
              <a:sym typeface="Calibri"/>
            </a:endParaRPr>
          </a:p>
          <a:p>
            <a:pPr marL="0" lvl="0" indent="0" algn="l" rtl="0">
              <a:spcBef>
                <a:spcPts val="0"/>
              </a:spcBef>
              <a:spcAft>
                <a:spcPts val="0"/>
              </a:spcAft>
              <a:buNone/>
            </a:pPr>
            <a:r>
              <a:rPr lang="es-MX" sz="2600" dirty="0">
                <a:latin typeface="Calibri"/>
                <a:ea typeface="Calibri"/>
                <a:cs typeface="Calibri"/>
                <a:sym typeface="Calibri"/>
              </a:rPr>
              <a:t>d: Diámetro de canal de alimentación</a:t>
            </a:r>
            <a:endParaRPr sz="2600" dirty="0">
              <a:latin typeface="Calibri"/>
              <a:ea typeface="Calibri"/>
              <a:cs typeface="Calibri"/>
              <a:sym typeface="Calibri"/>
            </a:endParaRPr>
          </a:p>
          <a:p>
            <a:pPr marL="0" lvl="0" indent="0" algn="l" rtl="0">
              <a:spcBef>
                <a:spcPts val="0"/>
              </a:spcBef>
              <a:spcAft>
                <a:spcPts val="0"/>
              </a:spcAft>
              <a:buNone/>
            </a:pPr>
            <a:r>
              <a:rPr lang="es-MX" sz="2600" dirty="0">
                <a:latin typeface="Calibri"/>
                <a:ea typeface="Calibri"/>
                <a:cs typeface="Calibri"/>
                <a:sym typeface="Calibri"/>
              </a:rPr>
              <a:t>D: Diámetro de salida del bebedero</a:t>
            </a:r>
            <a:endParaRPr sz="26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3"/>
          <p:cNvPicPr preferRelativeResize="0"/>
          <p:nvPr/>
        </p:nvPicPr>
        <p:blipFill rotWithShape="1">
          <a:blip r:embed="rId3">
            <a:alphaModFix/>
          </a:blip>
          <a:srcRect/>
          <a:stretch/>
        </p:blipFill>
        <p:spPr>
          <a:xfrm>
            <a:off x="0" y="-421693"/>
            <a:ext cx="12192000" cy="6858000"/>
          </a:xfrm>
          <a:prstGeom prst="rect">
            <a:avLst/>
          </a:prstGeom>
          <a:noFill/>
          <a:ln>
            <a:noFill/>
          </a:ln>
        </p:spPr>
      </p:pic>
      <p:sp>
        <p:nvSpPr>
          <p:cNvPr id="346" name="Google Shape;346;p2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7" name="Google Shape;347;p2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FUERZA DE</a:t>
            </a:r>
            <a:br>
              <a:rPr lang="es-MX" dirty="0"/>
            </a:br>
            <a:r>
              <a:rPr lang="es-MX" dirty="0">
                <a:solidFill>
                  <a:srgbClr val="88354D"/>
                </a:solidFill>
              </a:rPr>
              <a:t>EXPANSIÓN</a:t>
            </a:r>
            <a:endParaRPr dirty="0">
              <a:solidFill>
                <a:srgbClr val="88354D"/>
              </a:solidFill>
            </a:endParaRPr>
          </a:p>
        </p:txBody>
      </p:sp>
      <p:sp>
        <p:nvSpPr>
          <p:cNvPr id="348" name="Google Shape;348;p23"/>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9" name="Google Shape;349;p23"/>
          <p:cNvSpPr txBox="1"/>
          <p:nvPr/>
        </p:nvSpPr>
        <p:spPr>
          <a:xfrm>
            <a:off x="1818056" y="1909353"/>
            <a:ext cx="9187543" cy="1519647"/>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800" dirty="0">
                <a:latin typeface="Calibri"/>
                <a:ea typeface="Calibri"/>
                <a:cs typeface="Calibri"/>
                <a:sym typeface="Calibri"/>
              </a:rPr>
              <a:t> </a:t>
            </a:r>
            <a:endParaRPr dirty="0"/>
          </a:p>
        </p:txBody>
      </p:sp>
      <p:sp>
        <p:nvSpPr>
          <p:cNvPr id="350" name="Google Shape;350;p23"/>
          <p:cNvSpPr txBox="1"/>
          <p:nvPr/>
        </p:nvSpPr>
        <p:spPr>
          <a:xfrm>
            <a:off x="631795" y="3862450"/>
            <a:ext cx="6248400" cy="1292662"/>
          </a:xfrm>
          <a:prstGeom prst="rect">
            <a:avLst/>
          </a:prstGeom>
          <a:blipFill rotWithShape="1">
            <a:blip r:embed="rId5">
              <a:alphaModFix/>
            </a:blip>
            <a:stretch>
              <a:fillRect l="-2340" t="-5659" b="-990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800" dirty="0">
                <a:latin typeface="Calibri"/>
                <a:ea typeface="Calibri"/>
                <a:cs typeface="Calibri"/>
                <a:sym typeface="Calibri"/>
              </a:rPr>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4"/>
          <p:cNvPicPr preferRelativeResize="0"/>
          <p:nvPr/>
        </p:nvPicPr>
        <p:blipFill rotWithShape="1">
          <a:blip r:embed="rId3">
            <a:alphaModFix/>
          </a:blip>
          <a:srcRect/>
          <a:stretch/>
        </p:blipFill>
        <p:spPr>
          <a:xfrm>
            <a:off x="-85818" y="-73245"/>
            <a:ext cx="12192000" cy="6858000"/>
          </a:xfrm>
          <a:prstGeom prst="rect">
            <a:avLst/>
          </a:prstGeom>
          <a:noFill/>
          <a:ln>
            <a:noFill/>
          </a:ln>
        </p:spPr>
      </p:pic>
      <p:sp>
        <p:nvSpPr>
          <p:cNvPr id="356" name="Google Shape;356;p2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7" name="Google Shape;357;p2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TIEMPO DE</a:t>
            </a:r>
            <a:br>
              <a:rPr lang="es-MX" dirty="0"/>
            </a:br>
            <a:r>
              <a:rPr lang="es-MX" dirty="0">
                <a:solidFill>
                  <a:srgbClr val="88354D"/>
                </a:solidFill>
              </a:rPr>
              <a:t>LLENADO</a:t>
            </a:r>
            <a:endParaRPr dirty="0">
              <a:solidFill>
                <a:srgbClr val="88354D"/>
              </a:solidFill>
            </a:endParaRPr>
          </a:p>
        </p:txBody>
      </p:sp>
      <p:sp>
        <p:nvSpPr>
          <p:cNvPr id="358" name="Google Shape;358;p24"/>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9" name="Google Shape;359;p24"/>
          <p:cNvSpPr txBox="1"/>
          <p:nvPr/>
        </p:nvSpPr>
        <p:spPr>
          <a:xfrm>
            <a:off x="1071608" y="2129058"/>
            <a:ext cx="6570163" cy="3276731"/>
          </a:xfrm>
          <a:prstGeom prst="rect">
            <a:avLst/>
          </a:prstGeom>
          <a:blipFill rotWithShape="1">
            <a:blip r:embed="rId4">
              <a:alphaModFix/>
            </a:blip>
            <a:stretch>
              <a:fillRect l="-222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800" dirty="0">
                <a:latin typeface="Calibri"/>
                <a:ea typeface="Calibri"/>
                <a:cs typeface="Calibri"/>
                <a:sym typeface="Calibri"/>
              </a:rPr>
              <a:t>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5" name="Google Shape;365;p2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66" name="Google Shape;366;p2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PUNTO</a:t>
            </a:r>
            <a:br>
              <a:rPr lang="es-MX" dirty="0"/>
            </a:br>
            <a:r>
              <a:rPr lang="es-MX" dirty="0">
                <a:solidFill>
                  <a:srgbClr val="88354D"/>
                </a:solidFill>
              </a:rPr>
              <a:t>DE INYECCIÓN</a:t>
            </a:r>
            <a:endParaRPr dirty="0">
              <a:solidFill>
                <a:srgbClr val="88354D"/>
              </a:solidFill>
            </a:endParaRPr>
          </a:p>
        </p:txBody>
      </p:sp>
      <p:sp>
        <p:nvSpPr>
          <p:cNvPr id="367" name="Google Shape;367;p25"/>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68" name="Google Shape;368;p25"/>
          <p:cNvSpPr txBox="1"/>
          <p:nvPr/>
        </p:nvSpPr>
        <p:spPr>
          <a:xfrm>
            <a:off x="178675" y="1618132"/>
            <a:ext cx="5093979" cy="5215683"/>
          </a:xfrm>
          <a:prstGeom prst="rect">
            <a:avLst/>
          </a:prstGeom>
          <a:solidFill>
            <a:srgbClr val="88354D"/>
          </a:solidFill>
          <a:ln>
            <a:noFill/>
          </a:ln>
        </p:spPr>
        <p:txBody>
          <a:bodyPr spcFirstLastPara="1" wrap="square" lIns="91425" tIns="45700" rIns="91425" bIns="45700" anchor="t" anchorCtr="0">
            <a:spAutoFit/>
          </a:bodyPr>
          <a:lstStyle/>
          <a:p>
            <a:pPr marL="0" marR="0" lvl="0" indent="0" algn="just" rtl="0">
              <a:lnSpc>
                <a:spcPct val="107916"/>
              </a:lnSpc>
              <a:spcBef>
                <a:spcPts val="1200"/>
              </a:spcBef>
              <a:spcAft>
                <a:spcPts val="0"/>
              </a:spcAft>
              <a:buClr>
                <a:schemeClr val="dk1"/>
              </a:buClr>
              <a:buSzPts val="2400"/>
              <a:buFont typeface="Calibri"/>
              <a:buNone/>
            </a:pPr>
            <a:r>
              <a:rPr lang="es-MX" sz="2400" dirty="0">
                <a:solidFill>
                  <a:schemeClr val="bg1"/>
                </a:solidFill>
                <a:latin typeface="Calibri"/>
                <a:ea typeface="Calibri"/>
                <a:cs typeface="Calibri"/>
                <a:sym typeface="Calibri"/>
              </a:rPr>
              <a:t>El </a:t>
            </a:r>
            <a:r>
              <a:rPr lang="es-MX" sz="2400" b="1" dirty="0">
                <a:solidFill>
                  <a:schemeClr val="bg1"/>
                </a:solidFill>
                <a:latin typeface="Calibri"/>
                <a:ea typeface="Calibri"/>
                <a:cs typeface="Calibri"/>
                <a:sym typeface="Calibri"/>
              </a:rPr>
              <a:t>canal de estrangulamiento</a:t>
            </a:r>
            <a:r>
              <a:rPr lang="es-MX" sz="2400" dirty="0">
                <a:solidFill>
                  <a:schemeClr val="bg1"/>
                </a:solidFill>
                <a:latin typeface="Calibri"/>
                <a:ea typeface="Calibri"/>
                <a:cs typeface="Calibri"/>
                <a:sym typeface="Calibri"/>
              </a:rPr>
              <a:t>, o más bien llamado el </a:t>
            </a:r>
            <a:r>
              <a:rPr lang="es-MX" sz="2400" b="1" dirty="0">
                <a:solidFill>
                  <a:schemeClr val="bg1"/>
                </a:solidFill>
                <a:latin typeface="Calibri"/>
                <a:ea typeface="Calibri"/>
                <a:cs typeface="Calibri"/>
                <a:sym typeface="Calibri"/>
              </a:rPr>
              <a:t>punto de entrada o inyección</a:t>
            </a:r>
            <a:r>
              <a:rPr lang="es-MX" sz="2400" dirty="0">
                <a:solidFill>
                  <a:schemeClr val="bg1"/>
                </a:solidFill>
                <a:latin typeface="Calibri"/>
                <a:ea typeface="Calibri"/>
                <a:cs typeface="Calibri"/>
                <a:sym typeface="Calibri"/>
              </a:rPr>
              <a:t>, es la abertura que viene a continuación del canal de alimentación y es el punto donde conecta directamente el canal de alimentación con la cavidad. Su función principal es la de aumentar la velocidad de la viscosidad del plástico proveniente del canal de alimentación donde entra en la cavidad y da forma a la pieza deseada. </a:t>
            </a:r>
            <a:endParaRPr dirty="0">
              <a:solidFill>
                <a:schemeClr val="bg1"/>
              </a:solidFill>
            </a:endParaRPr>
          </a:p>
        </p:txBody>
      </p:sp>
      <p:sp>
        <p:nvSpPr>
          <p:cNvPr id="8" name="CuadroTexto 7">
            <a:extLst>
              <a:ext uri="{FF2B5EF4-FFF2-40B4-BE49-F238E27FC236}">
                <a16:creationId xmlns:a16="http://schemas.microsoft.com/office/drawing/2014/main" id="{7F173EE9-DC05-4ABE-B84B-9E7DBFD0796F}"/>
              </a:ext>
            </a:extLst>
          </p:cNvPr>
          <p:cNvSpPr txBox="1"/>
          <p:nvPr/>
        </p:nvSpPr>
        <p:spPr>
          <a:xfrm>
            <a:off x="5873544" y="2657384"/>
            <a:ext cx="5202494" cy="2401748"/>
          </a:xfrm>
          <a:prstGeom prst="rect">
            <a:avLst/>
          </a:prstGeom>
          <a:noFill/>
        </p:spPr>
        <p:txBody>
          <a:bodyPr wrap="square">
            <a:spAutoFit/>
          </a:bodyPr>
          <a:lstStyle/>
          <a:p>
            <a:pPr marL="0" marR="0" lvl="0" indent="0" algn="just" rtl="0">
              <a:lnSpc>
                <a:spcPct val="107916"/>
              </a:lnSpc>
              <a:spcBef>
                <a:spcPts val="1200"/>
              </a:spcBef>
              <a:spcAft>
                <a:spcPts val="0"/>
              </a:spcAft>
              <a:buClr>
                <a:schemeClr val="dk1"/>
              </a:buClr>
              <a:buSzPts val="1100"/>
              <a:buFont typeface="Arial"/>
              <a:buNone/>
            </a:pPr>
            <a:r>
              <a:rPr lang="es-MX" sz="2000" dirty="0">
                <a:solidFill>
                  <a:schemeClr val="tx1"/>
                </a:solidFill>
                <a:latin typeface="Calibri"/>
                <a:ea typeface="Calibri"/>
                <a:cs typeface="Calibri"/>
                <a:sym typeface="Calibri"/>
              </a:rPr>
              <a:t>Este canal normalmente puede </a:t>
            </a:r>
            <a:r>
              <a:rPr lang="es-MX" sz="2000" b="1" dirty="0">
                <a:solidFill>
                  <a:srgbClr val="88354D"/>
                </a:solidFill>
                <a:latin typeface="Calibri"/>
                <a:ea typeface="Calibri"/>
                <a:cs typeface="Calibri"/>
                <a:sym typeface="Calibri"/>
              </a:rPr>
              <a:t>ser creado mediante lima</a:t>
            </a:r>
            <a:r>
              <a:rPr lang="es-MX" sz="2000" dirty="0">
                <a:solidFill>
                  <a:schemeClr val="tx1"/>
                </a:solidFill>
                <a:latin typeface="Calibri"/>
                <a:ea typeface="Calibri"/>
                <a:cs typeface="Calibri"/>
                <a:sym typeface="Calibri"/>
              </a:rPr>
              <a:t>, y es sumamente importante darle las dimensiones correspondientes, ya que </a:t>
            </a:r>
            <a:r>
              <a:rPr lang="es-MX" sz="2000" b="1" dirty="0">
                <a:solidFill>
                  <a:srgbClr val="88354D"/>
                </a:solidFill>
                <a:latin typeface="Calibri"/>
                <a:ea typeface="Calibri"/>
                <a:cs typeface="Calibri"/>
                <a:sym typeface="Calibri"/>
              </a:rPr>
              <a:t>de él dependen distintas variables </a:t>
            </a:r>
            <a:r>
              <a:rPr lang="es-MX" sz="2000" dirty="0">
                <a:solidFill>
                  <a:schemeClr val="tx1"/>
                </a:solidFill>
                <a:latin typeface="Calibri"/>
                <a:ea typeface="Calibri"/>
                <a:cs typeface="Calibri"/>
                <a:sym typeface="Calibri"/>
              </a:rPr>
              <a:t>que afectarán al producto, como la presión y el tiempo de llenado en la cavidad, su calidad superficial y la forma de la pieza.</a:t>
            </a:r>
            <a:endParaRPr lang="es-MX" sz="20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2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4" name="Google Shape;374;p2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5" name="Google Shape;375;p2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TIPOS</a:t>
            </a:r>
            <a:br>
              <a:rPr lang="es-MX" dirty="0"/>
            </a:br>
            <a:r>
              <a:rPr lang="es-MX" dirty="0">
                <a:solidFill>
                  <a:srgbClr val="88354D"/>
                </a:solidFill>
              </a:rPr>
              <a:t>DE PUNTO DE INYECCIÓN</a:t>
            </a:r>
            <a:endParaRPr dirty="0">
              <a:solidFill>
                <a:srgbClr val="88354D"/>
              </a:solidFill>
            </a:endParaRPr>
          </a:p>
        </p:txBody>
      </p:sp>
      <p:sp>
        <p:nvSpPr>
          <p:cNvPr id="376" name="Google Shape;376;p26"/>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7" name="Google Shape;377;p26"/>
          <p:cNvSpPr txBox="1"/>
          <p:nvPr/>
        </p:nvSpPr>
        <p:spPr>
          <a:xfrm>
            <a:off x="551128" y="2289235"/>
            <a:ext cx="50500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88354D"/>
              </a:buClr>
              <a:buSzPts val="1800"/>
              <a:buFont typeface="Calibri"/>
              <a:buNone/>
            </a:pPr>
            <a:r>
              <a:rPr lang="es-MX" sz="1800" b="1" i="1" dirty="0">
                <a:solidFill>
                  <a:srgbClr val="88354D"/>
                </a:solidFill>
                <a:latin typeface="Calibri"/>
                <a:ea typeface="Calibri"/>
                <a:cs typeface="Calibri"/>
                <a:sym typeface="Calibri"/>
              </a:rPr>
              <a:t>Figura 17. Entrada directa</a:t>
            </a:r>
            <a:endParaRPr sz="1800" b="1" i="1" dirty="0">
              <a:solidFill>
                <a:srgbClr val="88354D"/>
              </a:solidFill>
              <a:latin typeface="Calibri"/>
              <a:ea typeface="Calibri"/>
              <a:cs typeface="Calibri"/>
              <a:sym typeface="Calibri"/>
            </a:endParaRPr>
          </a:p>
        </p:txBody>
      </p:sp>
      <p:sp>
        <p:nvSpPr>
          <p:cNvPr id="378" name="Google Shape;378;p26"/>
          <p:cNvSpPr txBox="1"/>
          <p:nvPr/>
        </p:nvSpPr>
        <p:spPr>
          <a:xfrm>
            <a:off x="551127" y="5551535"/>
            <a:ext cx="108651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dirty="0">
                <a:solidFill>
                  <a:schemeClr val="dk1"/>
                </a:solidFill>
                <a:latin typeface="Calibri"/>
                <a:ea typeface="Calibri"/>
                <a:cs typeface="Calibri"/>
                <a:sym typeface="Calibri"/>
              </a:rPr>
              <a:t>Fuente: </a:t>
            </a:r>
            <a:r>
              <a:rPr lang="es-MX" sz="1000" dirty="0">
                <a:solidFill>
                  <a:schemeClr val="dk1"/>
                </a:solidFill>
                <a:latin typeface="Calibri"/>
                <a:ea typeface="Calibri"/>
                <a:cs typeface="Calibri"/>
                <a:sym typeface="Calibri"/>
              </a:rPr>
              <a:t>http://wikifab.dimf.etsii.upm.es/wikifab/images/f/f6/04Alimentacion08.pdf</a:t>
            </a:r>
            <a:endParaRPr dirty="0"/>
          </a:p>
          <a:p>
            <a:pPr marL="0" marR="0" lvl="0" indent="0" algn="ctr" rtl="0">
              <a:spcBef>
                <a:spcPts val="0"/>
              </a:spcBef>
              <a:spcAft>
                <a:spcPts val="0"/>
              </a:spcAft>
              <a:buNone/>
            </a:pPr>
            <a:endParaRPr sz="1000" dirty="0">
              <a:solidFill>
                <a:schemeClr val="dk1"/>
              </a:solidFill>
              <a:latin typeface="Calibri"/>
              <a:ea typeface="Calibri"/>
              <a:cs typeface="Calibri"/>
              <a:sym typeface="Calibri"/>
            </a:endParaRPr>
          </a:p>
        </p:txBody>
      </p:sp>
      <p:sp>
        <p:nvSpPr>
          <p:cNvPr id="379" name="Google Shape;379;p26"/>
          <p:cNvSpPr txBox="1"/>
          <p:nvPr/>
        </p:nvSpPr>
        <p:spPr>
          <a:xfrm>
            <a:off x="6614461" y="2342301"/>
            <a:ext cx="439261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88354D"/>
              </a:buClr>
              <a:buSzPts val="1800"/>
              <a:buFont typeface="Calibri"/>
              <a:buNone/>
            </a:pPr>
            <a:r>
              <a:rPr lang="es-MX" sz="1800" b="1" i="1" dirty="0">
                <a:solidFill>
                  <a:srgbClr val="88354D"/>
                </a:solidFill>
                <a:latin typeface="Calibri"/>
                <a:ea typeface="Calibri"/>
                <a:cs typeface="Calibri"/>
                <a:sym typeface="Calibri"/>
              </a:rPr>
              <a:t>Figura 18. Entrada lateral</a:t>
            </a:r>
            <a:endParaRPr sz="1800" b="1" i="1" dirty="0">
              <a:solidFill>
                <a:srgbClr val="88354D"/>
              </a:solidFill>
              <a:latin typeface="Calibri"/>
              <a:ea typeface="Calibri"/>
              <a:cs typeface="Calibri"/>
              <a:sym typeface="Calibri"/>
            </a:endParaRPr>
          </a:p>
        </p:txBody>
      </p:sp>
      <p:pic>
        <p:nvPicPr>
          <p:cNvPr id="380" name="Google Shape;380;p26"/>
          <p:cNvPicPr preferRelativeResize="0"/>
          <p:nvPr/>
        </p:nvPicPr>
        <p:blipFill rotWithShape="1">
          <a:blip r:embed="rId4">
            <a:alphaModFix/>
          </a:blip>
          <a:srcRect/>
          <a:stretch/>
        </p:blipFill>
        <p:spPr>
          <a:xfrm>
            <a:off x="551127" y="2784626"/>
            <a:ext cx="5050050" cy="2660778"/>
          </a:xfrm>
          <a:prstGeom prst="rect">
            <a:avLst/>
          </a:prstGeom>
          <a:noFill/>
          <a:ln>
            <a:noFill/>
          </a:ln>
        </p:spPr>
      </p:pic>
      <p:pic>
        <p:nvPicPr>
          <p:cNvPr id="381" name="Google Shape;381;p26"/>
          <p:cNvPicPr preferRelativeResize="0"/>
          <p:nvPr/>
        </p:nvPicPr>
        <p:blipFill rotWithShape="1">
          <a:blip r:embed="rId5">
            <a:alphaModFix/>
          </a:blip>
          <a:srcRect/>
          <a:stretch/>
        </p:blipFill>
        <p:spPr>
          <a:xfrm>
            <a:off x="6614461" y="2764698"/>
            <a:ext cx="4392619" cy="2660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2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7" name="Google Shape;387;p2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88" name="Google Shape;388;p2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TIPOS</a:t>
            </a:r>
            <a:br>
              <a:rPr lang="es-MX" dirty="0"/>
            </a:br>
            <a:r>
              <a:rPr lang="es-MX" dirty="0">
                <a:solidFill>
                  <a:srgbClr val="88354D"/>
                </a:solidFill>
              </a:rPr>
              <a:t>DE PUNTO DE INYECCIÓN</a:t>
            </a:r>
            <a:endParaRPr dirty="0">
              <a:solidFill>
                <a:srgbClr val="88354D"/>
              </a:solidFill>
            </a:endParaRPr>
          </a:p>
        </p:txBody>
      </p:sp>
      <p:sp>
        <p:nvSpPr>
          <p:cNvPr id="389" name="Google Shape;389;p27"/>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90" name="Google Shape;390;p27"/>
          <p:cNvSpPr txBox="1"/>
          <p:nvPr/>
        </p:nvSpPr>
        <p:spPr>
          <a:xfrm>
            <a:off x="1333599" y="1839017"/>
            <a:ext cx="380555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dirty="0">
                <a:solidFill>
                  <a:srgbClr val="88354D"/>
                </a:solidFill>
                <a:latin typeface="Calibri"/>
                <a:ea typeface="Calibri"/>
                <a:cs typeface="Calibri"/>
                <a:sym typeface="Calibri"/>
              </a:rPr>
              <a:t>Figura 19. Entrada continua superpuesta</a:t>
            </a:r>
            <a:endParaRPr dirty="0"/>
          </a:p>
        </p:txBody>
      </p:sp>
      <p:sp>
        <p:nvSpPr>
          <p:cNvPr id="391" name="Google Shape;391;p27"/>
          <p:cNvSpPr txBox="1"/>
          <p:nvPr/>
        </p:nvSpPr>
        <p:spPr>
          <a:xfrm>
            <a:off x="1333599" y="5668790"/>
            <a:ext cx="9274417"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000"/>
              <a:buFont typeface="Calibri"/>
              <a:buNone/>
            </a:pPr>
            <a:r>
              <a:rPr lang="es-MX" sz="1000" b="1" dirty="0">
                <a:solidFill>
                  <a:schemeClr val="dk1"/>
                </a:solidFill>
                <a:latin typeface="Calibri"/>
                <a:ea typeface="Calibri"/>
                <a:cs typeface="Calibri"/>
                <a:sym typeface="Calibri"/>
              </a:rPr>
              <a:t>Fuente</a:t>
            </a:r>
            <a:r>
              <a:rPr lang="es-MX" sz="1000" dirty="0">
                <a:solidFill>
                  <a:schemeClr val="dk1"/>
                </a:solidFill>
                <a:latin typeface="Calibri"/>
                <a:ea typeface="Calibri"/>
                <a:cs typeface="Calibri"/>
                <a:sym typeface="Calibri"/>
              </a:rPr>
              <a:t>: http://wikifab.dimf.etsii.upm.es/wikifab/images/f/f6/04Alimentacion08.pdf</a:t>
            </a:r>
            <a:endParaRPr dirty="0"/>
          </a:p>
        </p:txBody>
      </p:sp>
      <p:sp>
        <p:nvSpPr>
          <p:cNvPr id="392" name="Google Shape;392;p27"/>
          <p:cNvSpPr txBox="1"/>
          <p:nvPr/>
        </p:nvSpPr>
        <p:spPr>
          <a:xfrm>
            <a:off x="7034666" y="1977516"/>
            <a:ext cx="35733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dirty="0">
                <a:solidFill>
                  <a:srgbClr val="88354D"/>
                </a:solidFill>
                <a:latin typeface="Calibri"/>
                <a:ea typeface="Calibri"/>
                <a:cs typeface="Calibri"/>
                <a:sym typeface="Calibri"/>
              </a:rPr>
              <a:t>Figura 20. Entrada submarina</a:t>
            </a:r>
            <a:endParaRPr dirty="0"/>
          </a:p>
        </p:txBody>
      </p:sp>
      <p:pic>
        <p:nvPicPr>
          <p:cNvPr id="393" name="Google Shape;393;p27"/>
          <p:cNvPicPr preferRelativeResize="0"/>
          <p:nvPr/>
        </p:nvPicPr>
        <p:blipFill rotWithShape="1">
          <a:blip r:embed="rId4">
            <a:alphaModFix/>
          </a:blip>
          <a:srcRect/>
          <a:stretch/>
        </p:blipFill>
        <p:spPr>
          <a:xfrm>
            <a:off x="1333599" y="2457893"/>
            <a:ext cx="3805559" cy="3107967"/>
          </a:xfrm>
          <a:prstGeom prst="rect">
            <a:avLst/>
          </a:prstGeom>
          <a:noFill/>
          <a:ln>
            <a:noFill/>
          </a:ln>
        </p:spPr>
      </p:pic>
      <p:pic>
        <p:nvPicPr>
          <p:cNvPr id="394" name="Google Shape;394;p27"/>
          <p:cNvPicPr preferRelativeResize="0"/>
          <p:nvPr/>
        </p:nvPicPr>
        <p:blipFill rotWithShape="1">
          <a:blip r:embed="rId5">
            <a:alphaModFix/>
          </a:blip>
          <a:srcRect/>
          <a:stretch/>
        </p:blipFill>
        <p:spPr>
          <a:xfrm>
            <a:off x="7034666" y="2479203"/>
            <a:ext cx="3573350" cy="30866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1" name="Google Shape;111;p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5940"/>
              <a:buFont typeface="Calibri"/>
              <a:buNone/>
            </a:pPr>
            <a:r>
              <a:rPr lang="es-MX" sz="5940" dirty="0">
                <a:solidFill>
                  <a:srgbClr val="A7A8AA"/>
                </a:solidFill>
              </a:rPr>
              <a:t>TEMA N°1</a:t>
            </a:r>
            <a:br>
              <a:rPr lang="es-MX" sz="3959" dirty="0"/>
            </a:br>
            <a:r>
              <a:rPr lang="es-MX" sz="3959" dirty="0">
                <a:solidFill>
                  <a:srgbClr val="88354D"/>
                </a:solidFill>
              </a:rPr>
              <a:t>INTRODUCCIÓN</a:t>
            </a:r>
            <a:endParaRPr sz="3959" dirty="0">
              <a:solidFill>
                <a:srgbClr val="88354D"/>
              </a:solidFill>
            </a:endParaRPr>
          </a:p>
        </p:txBody>
      </p:sp>
      <p:sp>
        <p:nvSpPr>
          <p:cNvPr id="112" name="Google Shape;112;p3"/>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txBox="1"/>
          <p:nvPr/>
        </p:nvSpPr>
        <p:spPr>
          <a:xfrm>
            <a:off x="8605777" y="6436307"/>
            <a:ext cx="3271805" cy="2827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 </a:t>
            </a:r>
            <a:r>
              <a:rPr lang="es-MX" sz="1000" b="0" i="0" u="none" strike="noStrike" cap="none" dirty="0">
                <a:solidFill>
                  <a:schemeClr val="dk1"/>
                </a:solidFill>
                <a:latin typeface="Calibri"/>
                <a:ea typeface="Calibri"/>
                <a:cs typeface="Calibri"/>
                <a:sym typeface="Calibri"/>
              </a:rPr>
              <a:t>https://www.jom.es/la-matriceria-industrial/  </a:t>
            </a:r>
            <a:endParaRPr dirty="0"/>
          </a:p>
          <a:p>
            <a:pPr marL="0" marR="0" lvl="0" indent="0" algn="r" rtl="0">
              <a:lnSpc>
                <a:spcPct val="100000"/>
              </a:lnSpc>
              <a:spcBef>
                <a:spcPts val="0"/>
              </a:spcBef>
              <a:spcAft>
                <a:spcPts val="0"/>
              </a:spcAft>
              <a:buClr>
                <a:srgbClr val="000000"/>
              </a:buClr>
              <a:buSzPts val="1100"/>
              <a:buFont typeface="Arial"/>
              <a:buNone/>
            </a:pPr>
            <a:endParaRPr sz="900" b="0" i="0" u="none" strike="noStrike" cap="none" dirty="0">
              <a:solidFill>
                <a:srgbClr val="000000"/>
              </a:solidFill>
              <a:latin typeface="Arial"/>
              <a:ea typeface="Arial"/>
              <a:cs typeface="Arial"/>
              <a:sym typeface="Arial"/>
            </a:endParaRPr>
          </a:p>
        </p:txBody>
      </p:sp>
      <p:pic>
        <p:nvPicPr>
          <p:cNvPr id="114" name="Google Shape;114;p3"/>
          <p:cNvPicPr preferRelativeResize="0"/>
          <p:nvPr/>
        </p:nvPicPr>
        <p:blipFill rotWithShape="1">
          <a:blip r:embed="rId3">
            <a:alphaModFix/>
          </a:blip>
          <a:srcRect/>
          <a:stretch/>
        </p:blipFill>
        <p:spPr>
          <a:xfrm>
            <a:off x="4971495" y="1256740"/>
            <a:ext cx="6906088" cy="51795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0" name="Google Shape;120;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1" name="Google Shape;121;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¿QUÉ SON LOS </a:t>
            </a:r>
            <a:br>
              <a:rPr lang="es-MX" dirty="0"/>
            </a:br>
            <a:r>
              <a:rPr lang="es-MX" dirty="0">
                <a:solidFill>
                  <a:srgbClr val="88354D"/>
                </a:solidFill>
              </a:rPr>
              <a:t>PROCESOS DE MOLDEO DE INYECCIÓN?</a:t>
            </a:r>
            <a:endParaRPr dirty="0">
              <a:solidFill>
                <a:srgbClr val="88354D"/>
              </a:solidFill>
            </a:endParaRPr>
          </a:p>
        </p:txBody>
      </p:sp>
      <p:sp>
        <p:nvSpPr>
          <p:cNvPr id="122" name="Google Shape;122;p4"/>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23" name="Google Shape;123;p4"/>
          <p:cNvGrpSpPr/>
          <p:nvPr/>
        </p:nvGrpSpPr>
        <p:grpSpPr>
          <a:xfrm>
            <a:off x="1" y="2159824"/>
            <a:ext cx="2879324" cy="4229040"/>
            <a:chOff x="0" y="593"/>
            <a:chExt cx="3916029" cy="4229040"/>
          </a:xfrm>
        </p:grpSpPr>
        <p:sp>
          <p:nvSpPr>
            <p:cNvPr id="124" name="Google Shape;124;p4"/>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4"/>
            <p:cNvSpPr txBox="1"/>
            <p:nvPr/>
          </p:nvSpPr>
          <p:spPr>
            <a:xfrm>
              <a:off x="0" y="593"/>
              <a:ext cx="3916029"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None/>
              </a:pPr>
              <a:r>
                <a:rPr lang="es-MX" sz="2000" b="0" i="0" u="none" strike="noStrike" cap="none" dirty="0">
                  <a:solidFill>
                    <a:schemeClr val="lt1"/>
                  </a:solidFill>
                  <a:latin typeface="Calibri"/>
                  <a:ea typeface="Calibri"/>
                  <a:cs typeface="Calibri"/>
                  <a:sym typeface="Calibri"/>
                </a:rPr>
                <a:t>El moldeo por inyección es un proceso de transformación cíclico, que se lleva a cabo en etapas sucesivas.</a:t>
              </a:r>
              <a:endParaRPr dirty="0"/>
            </a:p>
            <a:p>
              <a:pPr marL="0" marR="0" lvl="0" indent="0" algn="ctr" rtl="0">
                <a:lnSpc>
                  <a:spcPct val="90000"/>
                </a:lnSpc>
                <a:spcBef>
                  <a:spcPts val="700"/>
                </a:spcBef>
                <a:spcAft>
                  <a:spcPts val="0"/>
                </a:spcAft>
                <a:buClr>
                  <a:schemeClr val="dk1"/>
                </a:buClr>
                <a:buSzPts val="6500"/>
                <a:buFont typeface="Calibri"/>
                <a:buNone/>
              </a:pPr>
              <a:endParaRPr sz="6500" b="0" i="0" u="none" strike="noStrike" cap="none" dirty="0">
                <a:solidFill>
                  <a:schemeClr val="lt1"/>
                </a:solidFill>
                <a:latin typeface="Calibri"/>
                <a:ea typeface="Calibri"/>
                <a:cs typeface="Calibri"/>
                <a:sym typeface="Calibri"/>
              </a:endParaRPr>
            </a:p>
          </p:txBody>
        </p:sp>
      </p:grpSp>
      <p:grpSp>
        <p:nvGrpSpPr>
          <p:cNvPr id="126" name="Google Shape;126;p4"/>
          <p:cNvGrpSpPr/>
          <p:nvPr/>
        </p:nvGrpSpPr>
        <p:grpSpPr>
          <a:xfrm>
            <a:off x="2994735" y="2159824"/>
            <a:ext cx="2879324" cy="4229040"/>
            <a:chOff x="0" y="593"/>
            <a:chExt cx="3916029" cy="4229040"/>
          </a:xfrm>
        </p:grpSpPr>
        <p:sp>
          <p:nvSpPr>
            <p:cNvPr id="127" name="Google Shape;127;p4"/>
            <p:cNvSpPr/>
            <p:nvPr/>
          </p:nvSpPr>
          <p:spPr>
            <a:xfrm>
              <a:off x="0" y="593"/>
              <a:ext cx="3916029" cy="4229040"/>
            </a:xfrm>
            <a:prstGeom prst="rect">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4"/>
            <p:cNvSpPr txBox="1"/>
            <p:nvPr/>
          </p:nvSpPr>
          <p:spPr>
            <a:xfrm>
              <a:off x="0" y="593"/>
              <a:ext cx="3916029" cy="4229040"/>
            </a:xfrm>
            <a:prstGeom prst="rect">
              <a:avLst/>
            </a:prstGeom>
            <a:solidFill>
              <a:srgbClr val="A5A5A5"/>
            </a:solid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Los pellets de Polipropileno se introducen por medio de una tolva al interior de la inyectora, la cual esencialmente es una bomba de tornillo que dosifica, mezcla, funde y fluidifica la resina, para acumularla en la zona frontal del tornillo o cámara de inyección.</a:t>
              </a:r>
              <a:endParaRPr sz="2000" b="0" i="0" u="none" strike="noStrike" cap="none" dirty="0">
                <a:solidFill>
                  <a:srgbClr val="A5A5A5"/>
                </a:solidFill>
                <a:latin typeface="Calibri"/>
                <a:ea typeface="Calibri"/>
                <a:cs typeface="Calibri"/>
                <a:sym typeface="Calibri"/>
              </a:endParaRPr>
            </a:p>
          </p:txBody>
        </p:sp>
      </p:grpSp>
      <p:grpSp>
        <p:nvGrpSpPr>
          <p:cNvPr id="129" name="Google Shape;129;p4"/>
          <p:cNvGrpSpPr/>
          <p:nvPr/>
        </p:nvGrpSpPr>
        <p:grpSpPr>
          <a:xfrm>
            <a:off x="5985030" y="2159824"/>
            <a:ext cx="2929631" cy="4229040"/>
            <a:chOff x="0" y="593"/>
            <a:chExt cx="3916029" cy="4229040"/>
          </a:xfrm>
        </p:grpSpPr>
        <p:sp>
          <p:nvSpPr>
            <p:cNvPr id="130" name="Google Shape;130;p4"/>
            <p:cNvSpPr/>
            <p:nvPr/>
          </p:nvSpPr>
          <p:spPr>
            <a:xfrm>
              <a:off x="0" y="593"/>
              <a:ext cx="3916029" cy="4229040"/>
            </a:xfrm>
            <a:prstGeom prst="rect">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4"/>
            <p:cNvSpPr txBox="1"/>
            <p:nvPr/>
          </p:nvSpPr>
          <p:spPr>
            <a:xfrm>
              <a:off x="0" y="593"/>
              <a:ext cx="3916029" cy="4229040"/>
            </a:xfrm>
            <a:prstGeom prst="rect">
              <a:avLst/>
            </a:prstGeom>
            <a:solidFill>
              <a:srgbClr val="A5A5A5"/>
            </a:solid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Posteriormente se inyecta el material a través de una boquilla, al interior de un molde cerrado que define la forma de la pieza deseada. Allí se mantiene bajo presión, hasta que se solidifica la zona de entrada del punto de inyección. </a:t>
              </a:r>
              <a:endParaRPr sz="2000" b="0" i="0" u="none" strike="noStrike" cap="none" dirty="0">
                <a:solidFill>
                  <a:srgbClr val="A5A5A5"/>
                </a:solidFill>
                <a:latin typeface="Calibri"/>
                <a:ea typeface="Calibri"/>
                <a:cs typeface="Calibri"/>
                <a:sym typeface="Calibri"/>
              </a:endParaRPr>
            </a:p>
          </p:txBody>
        </p:sp>
      </p:grpSp>
      <p:grpSp>
        <p:nvGrpSpPr>
          <p:cNvPr id="132" name="Google Shape;132;p4"/>
          <p:cNvGrpSpPr/>
          <p:nvPr/>
        </p:nvGrpSpPr>
        <p:grpSpPr>
          <a:xfrm>
            <a:off x="9025631" y="2159824"/>
            <a:ext cx="2834936" cy="4229040"/>
            <a:chOff x="0" y="593"/>
            <a:chExt cx="3916029" cy="4229040"/>
          </a:xfrm>
        </p:grpSpPr>
        <p:sp>
          <p:nvSpPr>
            <p:cNvPr id="133" name="Google Shape;133;p4"/>
            <p:cNvSpPr/>
            <p:nvPr/>
          </p:nvSpPr>
          <p:spPr>
            <a:xfrm>
              <a:off x="0" y="593"/>
              <a:ext cx="3916029" cy="4229040"/>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4"/>
            <p:cNvSpPr txBox="1"/>
            <p:nvPr/>
          </p:nvSpPr>
          <p:spPr>
            <a:xfrm>
              <a:off x="0" y="593"/>
              <a:ext cx="3916029" cy="4229040"/>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dirty="0">
                <a:solidFill>
                  <a:schemeClr val="lt1"/>
                </a:solidFill>
                <a:latin typeface="Calibri"/>
                <a:ea typeface="Calibri"/>
                <a:cs typeface="Calibri"/>
                <a:sym typeface="Calibri"/>
              </a:endParaRPr>
            </a:p>
          </p:txBody>
        </p:sp>
      </p:grpSp>
      <p:sp>
        <p:nvSpPr>
          <p:cNvPr id="135" name="Google Shape;135;p4"/>
          <p:cNvSpPr txBox="1"/>
          <p:nvPr/>
        </p:nvSpPr>
        <p:spPr>
          <a:xfrm>
            <a:off x="9153959" y="2381518"/>
            <a:ext cx="2627108"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0" i="0" u="none" strike="noStrike" cap="none" dirty="0">
                <a:solidFill>
                  <a:schemeClr val="lt1"/>
                </a:solidFill>
                <a:latin typeface="Calibri"/>
                <a:ea typeface="Calibri"/>
                <a:cs typeface="Calibri"/>
                <a:sym typeface="Calibri"/>
              </a:rPr>
              <a:t>La estadía de la pieza dentro del molde, se prolonga hasta que se enfría lo suficiente como para ser expulsada sin que se produzcan deformaciones. Después de la expulsión de la pieza moldeada, se repite el mismo ciclo.</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1" name="Google Shape;141;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2" name="Google Shape;142;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VENTAJAS Y DESVENTAJAS</a:t>
            </a:r>
            <a:br>
              <a:rPr lang="es-MX" dirty="0">
                <a:solidFill>
                  <a:srgbClr val="A7A8AA"/>
                </a:solidFill>
              </a:rPr>
            </a:br>
            <a:r>
              <a:rPr lang="es-MX" dirty="0">
                <a:solidFill>
                  <a:srgbClr val="88354D"/>
                </a:solidFill>
              </a:rPr>
              <a:t>DE LOS PROCESOS DE MOLDEO</a:t>
            </a:r>
            <a:endParaRPr dirty="0">
              <a:solidFill>
                <a:srgbClr val="88354D"/>
              </a:solidFill>
            </a:endParaRPr>
          </a:p>
        </p:txBody>
      </p:sp>
      <p:sp>
        <p:nvSpPr>
          <p:cNvPr id="143" name="Google Shape;143;p5"/>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4" name="Google Shape;144;p5"/>
          <p:cNvSpPr txBox="1"/>
          <p:nvPr/>
        </p:nvSpPr>
        <p:spPr>
          <a:xfrm>
            <a:off x="555596" y="2885243"/>
            <a:ext cx="551672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8354D"/>
              </a:buClr>
              <a:buSzPts val="2800"/>
              <a:buFont typeface="Calibri"/>
              <a:buNone/>
            </a:pPr>
            <a:r>
              <a:rPr lang="es-MX" sz="2800" b="1" i="0" u="none" strike="noStrike" cap="none" dirty="0">
                <a:solidFill>
                  <a:srgbClr val="88354D"/>
                </a:solidFill>
                <a:latin typeface="Calibri"/>
                <a:ea typeface="Calibri"/>
                <a:cs typeface="Calibri"/>
                <a:sym typeface="Calibri"/>
              </a:rPr>
              <a:t>VENTAJAS</a:t>
            </a:r>
            <a:endParaRPr dirty="0"/>
          </a:p>
          <a:p>
            <a:pPr marL="285750" marR="0" lvl="0" indent="-285750" algn="l" rtl="0">
              <a:spcBef>
                <a:spcPts val="0"/>
              </a:spcBef>
              <a:spcAft>
                <a:spcPts val="0"/>
              </a:spcAft>
              <a:buClr>
                <a:srgbClr val="88354D"/>
              </a:buClr>
              <a:buSzPts val="2640"/>
              <a:buFont typeface="Arial"/>
              <a:buChar char="•"/>
            </a:pPr>
            <a:r>
              <a:rPr lang="es-MX" sz="2400" b="0" i="0" u="none" strike="noStrike" cap="none" dirty="0">
                <a:solidFill>
                  <a:schemeClr val="dk1"/>
                </a:solidFill>
                <a:latin typeface="Calibri"/>
                <a:ea typeface="Calibri"/>
                <a:cs typeface="Calibri"/>
                <a:sym typeface="Calibri"/>
              </a:rPr>
              <a:t>Altos volúmenes de producción.</a:t>
            </a:r>
            <a:endParaRPr dirty="0"/>
          </a:p>
          <a:p>
            <a:pPr marL="285750" marR="0" lvl="0" indent="-285750" algn="l" rtl="0">
              <a:spcBef>
                <a:spcPts val="0"/>
              </a:spcBef>
              <a:spcAft>
                <a:spcPts val="0"/>
              </a:spcAft>
              <a:buClr>
                <a:srgbClr val="88354D"/>
              </a:buClr>
              <a:buSzPts val="2640"/>
              <a:buFont typeface="Arial"/>
              <a:buChar char="•"/>
            </a:pPr>
            <a:r>
              <a:rPr lang="es-MX" sz="2400" b="0" i="0" u="none" strike="noStrike" cap="none" dirty="0">
                <a:solidFill>
                  <a:schemeClr val="dk1"/>
                </a:solidFill>
                <a:latin typeface="Calibri"/>
                <a:ea typeface="Calibri"/>
                <a:cs typeface="Calibri"/>
                <a:sym typeface="Calibri"/>
              </a:rPr>
              <a:t>Costos bajos de operación. </a:t>
            </a:r>
            <a:endParaRPr dirty="0"/>
          </a:p>
          <a:p>
            <a:pPr marL="285750" marR="0" lvl="0" indent="-285750" algn="l" rtl="0">
              <a:spcBef>
                <a:spcPts val="0"/>
              </a:spcBef>
              <a:spcAft>
                <a:spcPts val="0"/>
              </a:spcAft>
              <a:buClr>
                <a:srgbClr val="88354D"/>
              </a:buClr>
              <a:buSzPts val="2640"/>
              <a:buFont typeface="Arial"/>
              <a:buChar char="•"/>
            </a:pPr>
            <a:r>
              <a:rPr lang="es-MX" sz="2400" b="0" i="0" u="none" strike="noStrike" cap="none" dirty="0">
                <a:solidFill>
                  <a:schemeClr val="dk1"/>
                </a:solidFill>
                <a:latin typeface="Calibri"/>
                <a:ea typeface="Calibri"/>
                <a:cs typeface="Calibri"/>
                <a:sym typeface="Calibri"/>
              </a:rPr>
              <a:t>Automatización del proceso.</a:t>
            </a:r>
            <a:endParaRPr dirty="0"/>
          </a:p>
          <a:p>
            <a:pPr marL="285750" marR="0" lvl="0" indent="-285750" algn="l" rtl="0">
              <a:spcBef>
                <a:spcPts val="0"/>
              </a:spcBef>
              <a:spcAft>
                <a:spcPts val="0"/>
              </a:spcAft>
              <a:buClr>
                <a:srgbClr val="88354D"/>
              </a:buClr>
              <a:buSzPts val="2640"/>
              <a:buFont typeface="Arial"/>
              <a:buChar char="•"/>
            </a:pPr>
            <a:r>
              <a:rPr lang="es-MX" sz="2400" b="0" i="0" u="none" strike="noStrike" cap="none" dirty="0">
                <a:solidFill>
                  <a:schemeClr val="dk1"/>
                </a:solidFill>
                <a:latin typeface="Calibri"/>
                <a:ea typeface="Calibri"/>
                <a:cs typeface="Calibri"/>
                <a:sym typeface="Calibri"/>
              </a:rPr>
              <a:t>Las piezas por lo general no requieren de un acabado.</a:t>
            </a:r>
            <a:endParaRPr dirty="0"/>
          </a:p>
          <a:p>
            <a:pPr marL="285750" marR="0" lvl="0" indent="-285750" algn="l" rtl="0">
              <a:spcBef>
                <a:spcPts val="0"/>
              </a:spcBef>
              <a:spcAft>
                <a:spcPts val="0"/>
              </a:spcAft>
              <a:buClr>
                <a:srgbClr val="88354D"/>
              </a:buClr>
              <a:buSzPts val="2640"/>
              <a:buFont typeface="Arial"/>
              <a:buChar char="•"/>
            </a:pPr>
            <a:r>
              <a:rPr lang="es-MX" sz="2400" b="0" i="0" u="none" strike="noStrike" cap="none" dirty="0">
                <a:solidFill>
                  <a:schemeClr val="dk1"/>
                </a:solidFill>
                <a:latin typeface="Calibri"/>
                <a:ea typeface="Calibri"/>
                <a:cs typeface="Calibri"/>
                <a:sym typeface="Calibri"/>
              </a:rPr>
              <a:t>Felicitación de obtener piezas con geometrías muy complejas imposible obtener por otros procesos.</a:t>
            </a:r>
            <a:endParaRPr dirty="0"/>
          </a:p>
        </p:txBody>
      </p:sp>
      <p:sp>
        <p:nvSpPr>
          <p:cNvPr id="145" name="Google Shape;145;p5"/>
          <p:cNvSpPr txBox="1"/>
          <p:nvPr/>
        </p:nvSpPr>
        <p:spPr>
          <a:xfrm>
            <a:off x="6263027" y="2883975"/>
            <a:ext cx="5430164" cy="2369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8354D"/>
              </a:buClr>
              <a:buSzPts val="2800"/>
              <a:buFont typeface="Calibri"/>
              <a:buNone/>
            </a:pPr>
            <a:r>
              <a:rPr lang="es-MX" sz="2800" b="1" i="0" u="none" strike="noStrike" cap="none" dirty="0">
                <a:solidFill>
                  <a:srgbClr val="88354D"/>
                </a:solidFill>
                <a:latin typeface="Calibri"/>
                <a:ea typeface="Calibri"/>
                <a:cs typeface="Calibri"/>
                <a:sym typeface="Calibri"/>
              </a:rPr>
              <a:t>DESVENTAJAS</a:t>
            </a:r>
            <a:endParaRPr dirty="0"/>
          </a:p>
          <a:p>
            <a:pPr marL="285750" marR="0" lvl="0" indent="-285750" algn="l" rtl="0">
              <a:spcBef>
                <a:spcPts val="0"/>
              </a:spcBef>
              <a:spcAft>
                <a:spcPts val="0"/>
              </a:spcAft>
              <a:buClr>
                <a:srgbClr val="88354D"/>
              </a:buClr>
              <a:buSzPts val="2640"/>
              <a:buFont typeface="Arial"/>
              <a:buChar char="•"/>
            </a:pPr>
            <a:r>
              <a:rPr lang="es-MX" sz="2400" b="0" i="0" u="none" strike="noStrike" cap="none" dirty="0">
                <a:solidFill>
                  <a:schemeClr val="dk1"/>
                </a:solidFill>
                <a:latin typeface="Calibri"/>
                <a:ea typeface="Calibri"/>
                <a:cs typeface="Calibri"/>
                <a:sym typeface="Calibri"/>
              </a:rPr>
              <a:t>Costos respecto a la máquina de inyección, molde y equipos.</a:t>
            </a:r>
            <a:endParaRPr dirty="0"/>
          </a:p>
          <a:p>
            <a:pPr marL="285750" marR="0" lvl="0" indent="-285750" algn="l" rtl="0">
              <a:spcBef>
                <a:spcPts val="0"/>
              </a:spcBef>
              <a:spcAft>
                <a:spcPts val="0"/>
              </a:spcAft>
              <a:buClr>
                <a:srgbClr val="88354D"/>
              </a:buClr>
              <a:buSzPts val="2640"/>
              <a:buFont typeface="Arial"/>
              <a:buChar char="•"/>
            </a:pPr>
            <a:r>
              <a:rPr lang="es-MX" sz="2400" b="0" i="0" u="none" strike="noStrike" cap="none" dirty="0">
                <a:solidFill>
                  <a:schemeClr val="dk1"/>
                </a:solidFill>
                <a:latin typeface="Calibri"/>
                <a:ea typeface="Calibri"/>
                <a:cs typeface="Calibri"/>
                <a:sym typeface="Calibri"/>
              </a:rPr>
              <a:t>Requiere más elevadas que otras técnicas de moldeo.</a:t>
            </a:r>
            <a:endParaRPr dirty="0"/>
          </a:p>
          <a:p>
            <a:pPr marL="285750" marR="0" lvl="0" indent="-285750" algn="l" rtl="0">
              <a:spcBef>
                <a:spcPts val="0"/>
              </a:spcBef>
              <a:spcAft>
                <a:spcPts val="0"/>
              </a:spcAft>
              <a:buClr>
                <a:srgbClr val="88354D"/>
              </a:buClr>
              <a:buSzPts val="2640"/>
              <a:buFont typeface="Arial"/>
              <a:buChar char="•"/>
            </a:pPr>
            <a:r>
              <a:rPr lang="es-MX" sz="2400" b="0" i="0" u="none" strike="noStrike" cap="none" dirty="0">
                <a:solidFill>
                  <a:schemeClr val="dk1"/>
                </a:solidFill>
                <a:latin typeface="Calibri"/>
                <a:ea typeface="Calibri"/>
                <a:cs typeface="Calibri"/>
                <a:sym typeface="Calibri"/>
              </a:rPr>
              <a:t>Técnica discontinua. </a:t>
            </a:r>
            <a:endParaRPr dirty="0"/>
          </a:p>
        </p:txBody>
      </p:sp>
      <p:cxnSp>
        <p:nvCxnSpPr>
          <p:cNvPr id="146" name="Google Shape;146;p5"/>
          <p:cNvCxnSpPr/>
          <p:nvPr/>
        </p:nvCxnSpPr>
        <p:spPr>
          <a:xfrm>
            <a:off x="6072323" y="2885243"/>
            <a:ext cx="0" cy="3124940"/>
          </a:xfrm>
          <a:prstGeom prst="straightConnector1">
            <a:avLst/>
          </a:prstGeom>
          <a:noFill/>
          <a:ln w="28575" cap="flat" cmpd="sng">
            <a:solidFill>
              <a:srgbClr val="A5A5A5"/>
            </a:solidFill>
            <a:prstDash val="dash"/>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2" name="Google Shape;152;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88354D"/>
              </a:buClr>
              <a:buSzPts val="5940"/>
              <a:buFont typeface="Calibri"/>
              <a:buNone/>
            </a:pPr>
            <a:r>
              <a:rPr lang="es-MX" sz="5940" dirty="0">
                <a:solidFill>
                  <a:srgbClr val="88354D"/>
                </a:solidFill>
              </a:rPr>
              <a:t>TEMA N°2</a:t>
            </a:r>
            <a:br>
              <a:rPr lang="es-MX" sz="3959" dirty="0"/>
            </a:br>
            <a:r>
              <a:rPr lang="es-MX" sz="3959" dirty="0">
                <a:solidFill>
                  <a:srgbClr val="A7A8AA"/>
                </a:solidFill>
              </a:rPr>
              <a:t>MOLDES</a:t>
            </a:r>
            <a:endParaRPr sz="3959" dirty="0">
              <a:solidFill>
                <a:srgbClr val="A7A8AA"/>
              </a:solidFill>
            </a:endParaRPr>
          </a:p>
        </p:txBody>
      </p:sp>
      <p:sp>
        <p:nvSpPr>
          <p:cNvPr id="153" name="Google Shape;153;p6"/>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4" name="Google Shape;154;p6"/>
          <p:cNvSpPr txBox="1"/>
          <p:nvPr/>
        </p:nvSpPr>
        <p:spPr>
          <a:xfrm>
            <a:off x="7250474" y="6459802"/>
            <a:ext cx="4769891" cy="2461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 </a:t>
            </a:r>
            <a:r>
              <a:rPr lang="es-MX" sz="1000" b="0" i="0" u="none" strike="noStrike" cap="none" dirty="0">
                <a:solidFill>
                  <a:schemeClr val="dk1"/>
                </a:solidFill>
                <a:latin typeface="Calibri"/>
                <a:ea typeface="Calibri"/>
                <a:cs typeface="Calibri"/>
                <a:sym typeface="Calibri"/>
              </a:rPr>
              <a:t>http://de-duce-tu.blogspot.com/p/4corte-y-punzonado.html</a:t>
            </a:r>
            <a:endParaRPr dirty="0"/>
          </a:p>
        </p:txBody>
      </p:sp>
      <p:pic>
        <p:nvPicPr>
          <p:cNvPr id="155" name="Google Shape;155;p6"/>
          <p:cNvPicPr preferRelativeResize="0"/>
          <p:nvPr/>
        </p:nvPicPr>
        <p:blipFill rotWithShape="1">
          <a:blip r:embed="rId3">
            <a:alphaModFix/>
          </a:blip>
          <a:srcRect/>
          <a:stretch/>
        </p:blipFill>
        <p:spPr>
          <a:xfrm>
            <a:off x="7250475" y="559023"/>
            <a:ext cx="4769890" cy="59007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¿QUÉ ES</a:t>
            </a:r>
            <a:br>
              <a:rPr lang="es-MX" dirty="0"/>
            </a:br>
            <a:r>
              <a:rPr lang="es-MX" dirty="0">
                <a:solidFill>
                  <a:srgbClr val="A7A8AA"/>
                </a:solidFill>
              </a:rPr>
              <a:t>UN MOLDE DE INYECCIÓN?</a:t>
            </a:r>
            <a:endParaRPr dirty="0">
              <a:solidFill>
                <a:srgbClr val="A7A8AA"/>
              </a:solidFill>
            </a:endParaRPr>
          </a:p>
        </p:txBody>
      </p:sp>
      <p:sp>
        <p:nvSpPr>
          <p:cNvPr id="163" name="Google Shape;163;p7"/>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4" name="Google Shape;164;p7"/>
          <p:cNvSpPr txBox="1"/>
          <p:nvPr/>
        </p:nvSpPr>
        <p:spPr>
          <a:xfrm>
            <a:off x="175902" y="1776702"/>
            <a:ext cx="6312021" cy="4847906"/>
          </a:xfrm>
          <a:prstGeom prst="rect">
            <a:avLst/>
          </a:prstGeom>
          <a:solidFill>
            <a:srgbClr val="88354D"/>
          </a:solidFill>
          <a:ln>
            <a:noFill/>
          </a:ln>
        </p:spPr>
        <p:txBody>
          <a:bodyPr spcFirstLastPara="1" wrap="square" lIns="247650" tIns="247650" rIns="247650" bIns="247650" anchor="ctr" anchorCtr="0">
            <a:noAutofit/>
          </a:bodyPr>
          <a:lstStyle/>
          <a:p>
            <a:pPr marL="0" marR="0" lvl="0" indent="0" algn="just" rtl="0">
              <a:spcBef>
                <a:spcPts val="0"/>
              </a:spcBef>
              <a:spcAft>
                <a:spcPts val="0"/>
              </a:spcAft>
              <a:buNone/>
            </a:pPr>
            <a:r>
              <a:rPr lang="es-MX" sz="2400" b="0" i="0" u="none" strike="noStrike" cap="none" dirty="0">
                <a:solidFill>
                  <a:schemeClr val="lt1"/>
                </a:solidFill>
                <a:latin typeface="Calibri"/>
                <a:ea typeface="Calibri"/>
                <a:cs typeface="Calibri"/>
                <a:sym typeface="Calibri"/>
              </a:rPr>
              <a:t>El moldeo por inyección es la técnica más popular en particular cuando la fabricación de piezas se realiza con materiales polímeros. Este ofrece relativamente un sistema más simple para producir piezas con formas geométricas complicadas, con costo y tiempo de inversión bajos. Se fabrica el molde con la forma del producto que se quiera obtener, aplicando un porcentaje de contracción que se le debe agregar a las medidas de la cavidad. Así, para cuando el polímero se enfríe, la pieza moldeada saldrá con las dimensiones deseadas.</a:t>
            </a:r>
            <a:endParaRPr dirty="0"/>
          </a:p>
        </p:txBody>
      </p:sp>
      <p:pic>
        <p:nvPicPr>
          <p:cNvPr id="165" name="Google Shape;165;p7"/>
          <p:cNvPicPr preferRelativeResize="0"/>
          <p:nvPr/>
        </p:nvPicPr>
        <p:blipFill rotWithShape="1">
          <a:blip r:embed="rId4">
            <a:alphaModFix/>
          </a:blip>
          <a:srcRect/>
          <a:stretch/>
        </p:blipFill>
        <p:spPr>
          <a:xfrm>
            <a:off x="6663131" y="1847060"/>
            <a:ext cx="5182025" cy="3502832"/>
          </a:xfrm>
          <a:prstGeom prst="rect">
            <a:avLst/>
          </a:prstGeom>
          <a:noFill/>
          <a:ln>
            <a:noFill/>
          </a:ln>
        </p:spPr>
      </p:pic>
      <p:sp>
        <p:nvSpPr>
          <p:cNvPr id="166" name="Google Shape;166;p7"/>
          <p:cNvSpPr txBox="1"/>
          <p:nvPr/>
        </p:nvSpPr>
        <p:spPr>
          <a:xfrm>
            <a:off x="6654591" y="5149837"/>
            <a:ext cx="476172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Calibri"/>
              <a:buNone/>
            </a:pPr>
            <a:r>
              <a:rPr lang="es-MX" sz="1000" b="1" i="0" u="none" strike="noStrike" cap="none" dirty="0">
                <a:solidFill>
                  <a:schemeClr val="dk1"/>
                </a:solidFill>
                <a:latin typeface="Calibri"/>
                <a:ea typeface="Calibri"/>
                <a:cs typeface="Calibri"/>
                <a:sym typeface="Calibri"/>
              </a:rPr>
              <a:t>Fuente: </a:t>
            </a:r>
            <a:r>
              <a:rPr lang="es-MX" sz="1000" b="0" i="0" u="none" strike="noStrike" cap="none" dirty="0">
                <a:solidFill>
                  <a:schemeClr val="dk1"/>
                </a:solidFill>
                <a:latin typeface="Calibri"/>
                <a:ea typeface="Calibri"/>
                <a:cs typeface="Calibri"/>
                <a:sym typeface="Calibri"/>
              </a:rPr>
              <a:t>https://www.gestiondecompras.com/es/productos/moldes-matrices-y-utillajes/moldes-de-inyeccion</a:t>
            </a:r>
            <a:endParaRPr dirty="0"/>
          </a:p>
        </p:txBody>
      </p:sp>
      <p:sp>
        <p:nvSpPr>
          <p:cNvPr id="167" name="Google Shape;167;p7"/>
          <p:cNvSpPr txBox="1"/>
          <p:nvPr/>
        </p:nvSpPr>
        <p:spPr>
          <a:xfrm>
            <a:off x="6654591" y="1690688"/>
            <a:ext cx="466324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354D"/>
              </a:buClr>
              <a:buSzPts val="1800"/>
              <a:buFont typeface="Calibri"/>
              <a:buNone/>
            </a:pPr>
            <a:r>
              <a:rPr lang="es-MX" sz="1800" b="1" i="1" u="none" strike="noStrike" cap="none" dirty="0">
                <a:solidFill>
                  <a:srgbClr val="88354D"/>
                </a:solidFill>
                <a:latin typeface="Calibri"/>
                <a:ea typeface="Calibri"/>
                <a:cs typeface="Calibri"/>
                <a:sym typeface="Calibri"/>
              </a:rPr>
              <a:t>Figura 1. Molde de inyección</a:t>
            </a:r>
            <a:endParaRPr sz="1800" b="1" i="1" u="none" strike="noStrike" cap="none" dirty="0">
              <a:solidFill>
                <a:srgbClr val="88354D"/>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3" name="Google Shape;173;p8"/>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4" name="Google Shape;174;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PARTES DE UN</a:t>
            </a:r>
            <a:br>
              <a:rPr lang="es-MX" dirty="0"/>
            </a:br>
            <a:r>
              <a:rPr lang="es-MX" dirty="0">
                <a:solidFill>
                  <a:srgbClr val="A7A8AA"/>
                </a:solidFill>
              </a:rPr>
              <a:t>MOLDE</a:t>
            </a:r>
            <a:endParaRPr dirty="0">
              <a:solidFill>
                <a:srgbClr val="A7A8AA"/>
              </a:solidFill>
            </a:endParaRPr>
          </a:p>
        </p:txBody>
      </p:sp>
      <p:sp>
        <p:nvSpPr>
          <p:cNvPr id="175" name="Google Shape;175;p8"/>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6" name="Google Shape;176;p8"/>
          <p:cNvSpPr txBox="1"/>
          <p:nvPr/>
        </p:nvSpPr>
        <p:spPr>
          <a:xfrm>
            <a:off x="4552295" y="5827752"/>
            <a:ext cx="6667501"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a:t>
            </a:r>
            <a:r>
              <a:rPr lang="es-MX" sz="1000" b="0" i="0" u="none" strike="noStrike" cap="none" dirty="0">
                <a:solidFill>
                  <a:schemeClr val="dk1"/>
                </a:solidFill>
                <a:latin typeface="Calibri"/>
                <a:ea typeface="Calibri"/>
                <a:cs typeface="Calibri"/>
                <a:sym typeface="Calibri"/>
              </a:rPr>
              <a:t>: http://inyeccionplasticomadrid.es/wp-content/uploads/2014/12/Moldes-matricer%C3%ADa-inyecci%C3%B3n-de-pl%C3%A1stico-en-Madrid.jpg</a:t>
            </a:r>
            <a:endParaRPr sz="1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b="0" i="0" u="none" strike="noStrike" cap="none" dirty="0">
              <a:solidFill>
                <a:schemeClr val="dk1"/>
              </a:solidFill>
              <a:latin typeface="Calibri"/>
              <a:ea typeface="Calibri"/>
              <a:cs typeface="Calibri"/>
              <a:sym typeface="Calibri"/>
            </a:endParaRPr>
          </a:p>
        </p:txBody>
      </p:sp>
      <p:pic>
        <p:nvPicPr>
          <p:cNvPr id="177" name="Google Shape;177;p8"/>
          <p:cNvPicPr preferRelativeResize="0"/>
          <p:nvPr/>
        </p:nvPicPr>
        <p:blipFill rotWithShape="1">
          <a:blip r:embed="rId4">
            <a:alphaModFix/>
          </a:blip>
          <a:srcRect/>
          <a:stretch/>
        </p:blipFill>
        <p:spPr>
          <a:xfrm>
            <a:off x="4552298" y="952500"/>
            <a:ext cx="6667500" cy="4953000"/>
          </a:xfrm>
          <a:prstGeom prst="rect">
            <a:avLst/>
          </a:prstGeom>
          <a:noFill/>
          <a:ln>
            <a:noFill/>
          </a:ln>
        </p:spPr>
      </p:pic>
      <p:sp>
        <p:nvSpPr>
          <p:cNvPr id="178" name="Google Shape;178;p8"/>
          <p:cNvSpPr txBox="1"/>
          <p:nvPr/>
        </p:nvSpPr>
        <p:spPr>
          <a:xfrm>
            <a:off x="4552296" y="583200"/>
            <a:ext cx="6667501"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354D"/>
              </a:buClr>
              <a:buSzPts val="1800"/>
              <a:buFont typeface="Calibri"/>
              <a:buNone/>
            </a:pPr>
            <a:r>
              <a:rPr lang="es-MX" sz="1800" b="1" i="1" u="none" strike="noStrike" cap="none" dirty="0">
                <a:solidFill>
                  <a:srgbClr val="88354D"/>
                </a:solidFill>
                <a:latin typeface="Calibri"/>
                <a:ea typeface="Calibri"/>
                <a:cs typeface="Calibri"/>
                <a:sym typeface="Calibri"/>
              </a:rPr>
              <a:t>Figura 2. Partes de un molde</a:t>
            </a:r>
            <a:endParaRPr sz="1800" b="1" i="1" u="none" strike="noStrike" cap="none" dirty="0">
              <a:solidFill>
                <a:srgbClr val="88354D"/>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9"/>
          <p:cNvPicPr preferRelativeResize="0"/>
          <p:nvPr/>
        </p:nvPicPr>
        <p:blipFill rotWithShape="1">
          <a:blip r:embed="rId3">
            <a:alphaModFix/>
          </a:blip>
          <a:srcRect/>
          <a:stretch/>
        </p:blipFill>
        <p:spPr>
          <a:xfrm>
            <a:off x="-243930" y="0"/>
            <a:ext cx="12192000" cy="6858000"/>
          </a:xfrm>
          <a:prstGeom prst="rect">
            <a:avLst/>
          </a:prstGeom>
          <a:noFill/>
          <a:ln>
            <a:noFill/>
          </a:ln>
        </p:spPr>
      </p:pic>
      <p:sp>
        <p:nvSpPr>
          <p:cNvPr id="184" name="Google Shape;184;p9"/>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5" name="Google Shape;185;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MX" dirty="0">
                <a:solidFill>
                  <a:srgbClr val="88354D"/>
                </a:solidFill>
              </a:rPr>
              <a:t>MANGUITO BEBEDERO Y</a:t>
            </a:r>
            <a:br>
              <a:rPr lang="es-MX" dirty="0"/>
            </a:br>
            <a:r>
              <a:rPr lang="es-MX" dirty="0">
                <a:solidFill>
                  <a:srgbClr val="A7A8AA"/>
                </a:solidFill>
              </a:rPr>
              <a:t>ANILLO DE CENTRADO</a:t>
            </a:r>
            <a:endParaRPr dirty="0">
              <a:solidFill>
                <a:srgbClr val="A7A8AA"/>
              </a:solidFill>
            </a:endParaRPr>
          </a:p>
        </p:txBody>
      </p:sp>
      <p:sp>
        <p:nvSpPr>
          <p:cNvPr id="186" name="Google Shape;186;p9"/>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7" name="Google Shape;187;p9"/>
          <p:cNvSpPr txBox="1"/>
          <p:nvPr/>
        </p:nvSpPr>
        <p:spPr>
          <a:xfrm>
            <a:off x="616934" y="2237257"/>
            <a:ext cx="5181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1" u="none" strike="noStrike" cap="none" dirty="0">
                <a:solidFill>
                  <a:srgbClr val="88354D"/>
                </a:solidFill>
                <a:latin typeface="Calibri"/>
                <a:ea typeface="Calibri"/>
                <a:cs typeface="Calibri"/>
                <a:sym typeface="Calibri"/>
              </a:rPr>
              <a:t>Figura 3. Vista Isométrica Manguito de Bebedero</a:t>
            </a:r>
            <a:endParaRPr sz="1800" b="1" i="1" u="none" strike="noStrike" cap="none" dirty="0">
              <a:solidFill>
                <a:srgbClr val="88354D"/>
              </a:solidFill>
              <a:latin typeface="Calibri"/>
              <a:ea typeface="Calibri"/>
              <a:cs typeface="Calibri"/>
              <a:sym typeface="Calibri"/>
            </a:endParaRPr>
          </a:p>
          <a:p>
            <a:pPr marL="0" marR="0" lvl="0" indent="0" algn="ctr" rtl="0">
              <a:spcBef>
                <a:spcPts val="0"/>
              </a:spcBef>
              <a:spcAft>
                <a:spcPts val="0"/>
              </a:spcAft>
              <a:buNone/>
            </a:pPr>
            <a:endParaRPr sz="1800" b="1" i="0" u="none" strike="noStrike" cap="none" dirty="0">
              <a:solidFill>
                <a:srgbClr val="88354D"/>
              </a:solidFill>
              <a:latin typeface="Calibri"/>
              <a:ea typeface="Calibri"/>
              <a:cs typeface="Calibri"/>
              <a:sym typeface="Calibri"/>
            </a:endParaRPr>
          </a:p>
        </p:txBody>
      </p:sp>
      <p:sp>
        <p:nvSpPr>
          <p:cNvPr id="188" name="Google Shape;188;p9"/>
          <p:cNvSpPr txBox="1"/>
          <p:nvPr/>
        </p:nvSpPr>
        <p:spPr>
          <a:xfrm>
            <a:off x="6353990" y="2190573"/>
            <a:ext cx="481802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0" u="none" strike="noStrike" cap="none" dirty="0">
                <a:solidFill>
                  <a:srgbClr val="88354D"/>
                </a:solidFill>
                <a:latin typeface="Calibri"/>
                <a:ea typeface="Calibri"/>
                <a:cs typeface="Calibri"/>
                <a:sym typeface="Calibri"/>
              </a:rPr>
              <a:t>Figura 4. Vista Isométrica anillo de centrado</a:t>
            </a:r>
            <a:endParaRPr dirty="0"/>
          </a:p>
          <a:p>
            <a:pPr marL="0" marR="0" lvl="0" indent="0" algn="ctr" rtl="0">
              <a:lnSpc>
                <a:spcPct val="100000"/>
              </a:lnSpc>
              <a:spcBef>
                <a:spcPts val="0"/>
              </a:spcBef>
              <a:spcAft>
                <a:spcPts val="0"/>
              </a:spcAft>
              <a:buClr>
                <a:srgbClr val="000000"/>
              </a:buClr>
              <a:buSzPts val="1200"/>
              <a:buFont typeface="Arial"/>
              <a:buNone/>
            </a:pPr>
            <a:endParaRPr sz="1800" b="1" i="0" u="none" strike="noStrike" cap="none" dirty="0">
              <a:solidFill>
                <a:srgbClr val="88354D"/>
              </a:solidFill>
              <a:latin typeface="Calibri"/>
              <a:ea typeface="Calibri"/>
              <a:cs typeface="Calibri"/>
              <a:sym typeface="Calibri"/>
            </a:endParaRPr>
          </a:p>
        </p:txBody>
      </p:sp>
      <p:sp>
        <p:nvSpPr>
          <p:cNvPr id="189" name="Google Shape;189;p9"/>
          <p:cNvSpPr txBox="1"/>
          <p:nvPr/>
        </p:nvSpPr>
        <p:spPr>
          <a:xfrm>
            <a:off x="616934" y="5883261"/>
            <a:ext cx="1055507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b="1" i="0" u="none" strike="noStrike" cap="none" dirty="0">
                <a:solidFill>
                  <a:schemeClr val="dk1"/>
                </a:solidFill>
                <a:latin typeface="Calibri"/>
                <a:ea typeface="Calibri"/>
                <a:cs typeface="Calibri"/>
                <a:sym typeface="Calibri"/>
              </a:rPr>
              <a:t>Fuente: </a:t>
            </a:r>
            <a:r>
              <a:rPr lang="es-MX" sz="1000" b="0" i="0" u="none" strike="noStrike" cap="none" dirty="0">
                <a:solidFill>
                  <a:schemeClr val="dk1"/>
                </a:solidFill>
                <a:latin typeface="Calibri"/>
                <a:ea typeface="Calibri"/>
                <a:cs typeface="Calibri"/>
                <a:sym typeface="Calibri"/>
              </a:rPr>
              <a:t>Elaboración propia</a:t>
            </a:r>
            <a:endParaRPr dirty="0"/>
          </a:p>
        </p:txBody>
      </p:sp>
      <p:pic>
        <p:nvPicPr>
          <p:cNvPr id="190" name="Google Shape;190;p9"/>
          <p:cNvPicPr preferRelativeResize="0">
            <a:picLocks noGrp="1"/>
          </p:cNvPicPr>
          <p:nvPr>
            <p:ph type="body" idx="1"/>
          </p:nvPr>
        </p:nvPicPr>
        <p:blipFill rotWithShape="1">
          <a:blip r:embed="rId4">
            <a:alphaModFix/>
          </a:blip>
          <a:srcRect l="9646" r="12307"/>
          <a:stretch/>
        </p:blipFill>
        <p:spPr>
          <a:xfrm>
            <a:off x="616934" y="2665426"/>
            <a:ext cx="5181600" cy="3217836"/>
          </a:xfrm>
          <a:prstGeom prst="rect">
            <a:avLst/>
          </a:prstGeom>
          <a:noFill/>
          <a:ln>
            <a:noFill/>
          </a:ln>
        </p:spPr>
      </p:pic>
      <p:pic>
        <p:nvPicPr>
          <p:cNvPr id="191" name="Google Shape;191;p9"/>
          <p:cNvPicPr preferRelativeResize="0"/>
          <p:nvPr/>
        </p:nvPicPr>
        <p:blipFill rotWithShape="1">
          <a:blip r:embed="rId5">
            <a:alphaModFix/>
          </a:blip>
          <a:srcRect l="13034" r="10785"/>
          <a:stretch/>
        </p:blipFill>
        <p:spPr>
          <a:xfrm>
            <a:off x="6353990" y="2665425"/>
            <a:ext cx="4818020" cy="3217836"/>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1099</Words>
  <Application>Microsoft Office PowerPoint</Application>
  <PresentationFormat>Panorámica</PresentationFormat>
  <Paragraphs>117</Paragraphs>
  <Slides>27</Slides>
  <Notes>27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Arial</vt:lpstr>
      <vt:lpstr>Calibri</vt:lpstr>
      <vt:lpstr>Tema de Office</vt:lpstr>
      <vt:lpstr>Fabricación de Moldes</vt:lpstr>
      <vt:lpstr>TEMAS</vt:lpstr>
      <vt:lpstr>TEMA N°1 INTRODUCCIÓN</vt:lpstr>
      <vt:lpstr>¿QUÉ SON LOS  PROCESOS DE MOLDEO DE INYECCIÓN?</vt:lpstr>
      <vt:lpstr>VENTAJAS Y DESVENTAJAS DE LOS PROCESOS DE MOLDEO</vt:lpstr>
      <vt:lpstr>TEMA N°2 MOLDES</vt:lpstr>
      <vt:lpstr>¿QUÉ ES UN MOLDE DE INYECCIÓN?</vt:lpstr>
      <vt:lpstr>PARTES DE UN MOLDE</vt:lpstr>
      <vt:lpstr>MANGUITO BEBEDERO Y ANILLO DE CENTRADO</vt:lpstr>
      <vt:lpstr>COLUMNA Y BUJE</vt:lpstr>
      <vt:lpstr> PLACA BASE INFERIOR </vt:lpstr>
      <vt:lpstr> PLACA  BASE SUPERIOR </vt:lpstr>
      <vt:lpstr>PLACA CAVIDAD SUPERIOR</vt:lpstr>
      <vt:lpstr>PLACA CAVIDAD INFERIOR</vt:lpstr>
      <vt:lpstr>BOTADOR</vt:lpstr>
      <vt:lpstr>PLACAS PARALELAS</vt:lpstr>
      <vt:lpstr>TIPOS DE MOLDES</vt:lpstr>
      <vt:lpstr>TIPOS DE MOLDES</vt:lpstr>
      <vt:lpstr>TIPOS DE MOLDES</vt:lpstr>
      <vt:lpstr>TEMA N°3 PARÁMETROS DE FABRICACIÓN DE PIEZAS</vt:lpstr>
      <vt:lpstr>CÁLCULO DE NÚMERO DE CAVIDADES</vt:lpstr>
      <vt:lpstr>DIÁMETRO DE CANAL DE ALIMENTACIÓN</vt:lpstr>
      <vt:lpstr>FUERZA DE EXPANSIÓN</vt:lpstr>
      <vt:lpstr>TIEMPO DE LLENADO</vt:lpstr>
      <vt:lpstr>PUNTO DE INYECCIÓN</vt:lpstr>
      <vt:lpstr>TIPOS DE PUNTO DE INYECCIÓN</vt:lpstr>
      <vt:lpstr>TIPOS DE PUNTO DE INYECCIÓN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Fabricación de Moldes</dc:title>
  <dc:creator>d.silvahidd@gmail.com</dc:creator>
  <cp:lastModifiedBy>Karina Uribe Mansilla</cp:lastModifiedBy>
  <cp:revision>2</cp:revision>
  <dcterms:created xsi:type="dcterms:W3CDTF">2020-08-12T18:32:33Z</dcterms:created>
  <dcterms:modified xsi:type="dcterms:W3CDTF">2021-02-19T01:39:24Z</dcterms:modified>
</cp:coreProperties>
</file>