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5" r:id="rId8"/>
    <p:sldId id="269" r:id="rId9"/>
    <p:sldId id="270" r:id="rId10"/>
    <p:sldId id="283" r:id="rId11"/>
    <p:sldId id="284" r:id="rId12"/>
    <p:sldId id="285" r:id="rId13"/>
    <p:sldId id="286" r:id="rId14"/>
    <p:sldId id="289" r:id="rId15"/>
    <p:sldId id="287" r:id="rId16"/>
    <p:sldId id="288" r:id="rId17"/>
    <p:sldId id="290" r:id="rId18"/>
    <p:sldId id="291" r:id="rId19"/>
    <p:sldId id="292" r:id="rId20"/>
    <p:sldId id="293" r:id="rId21"/>
    <p:sldId id="294" r:id="rId22"/>
    <p:sldId id="295" r:id="rId23"/>
    <p:sldId id="264" r:id="rId24"/>
    <p:sldId id="282" r:id="rId25"/>
    <p:sldId id="296" r:id="rId26"/>
    <p:sldId id="297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mio Belmar" initials="EB" lastIdx="6" clrIdx="0">
    <p:extLst>
      <p:ext uri="{19B8F6BF-5375-455C-9EA6-DF929625EA0E}">
        <p15:presenceInfo xmlns:p15="http://schemas.microsoft.com/office/powerpoint/2012/main" userId="cd9796ceae01ce3b" providerId="Windows Live"/>
      </p:ext>
    </p:extLst>
  </p:cmAuthor>
  <p:cmAuthor id="2" name="d.silvahidd@gmail.com" initials="d" lastIdx="1" clrIdx="1">
    <p:extLst>
      <p:ext uri="{19B8F6BF-5375-455C-9EA6-DF929625EA0E}">
        <p15:presenceInfo xmlns:p15="http://schemas.microsoft.com/office/powerpoint/2012/main" userId="08768d0e4472d8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54D"/>
    <a:srgbClr val="A7A8A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7T09:53:49.711" idx="3">
    <p:pos x="7337" y="208"/>
    <p:text>Esta imagen corresponde  a un sistema de engranajes de reloj, lo ideal sería reemplazarla por una pieza más cercana a la realidad de la actividad, como ejemplo sugiero basarse en las piezas que se encuentran en los recursos de la actividad N°2 y N°3 de este mismo maletín</p:text>
    <p:extLst>
      <p:ext uri="{C676402C-5697-4E1C-873F-D02D1690AC5C}">
        <p15:threadingInfo xmlns:p15="http://schemas.microsoft.com/office/powerpoint/2012/main" timeZoneBias="180"/>
      </p:ext>
    </p:extLst>
  </p:cm>
  <p:cm authorId="2" dt="2020-09-15T18:26:40.214" idx="1">
    <p:pos x="7337" y="344"/>
    <p:text>Reemplacé la imagen por otra, si aún sienten que no corresponde, agradecería me enviaran una que concideren sea representativa, ya que yo no me manejo mucho en el tema.</p:text>
    <p:extLst>
      <p:ext uri="{C676402C-5697-4E1C-873F-D02D1690AC5C}">
        <p15:threadingInfo xmlns:p15="http://schemas.microsoft.com/office/powerpoint/2012/main" timeZoneBias="180">
          <p15:parentCm authorId="1" idx="3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12C63-FF96-453D-AE8F-4B16131C5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D2167E-65B6-4257-BF20-50465DEE4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9CB69E-8DD8-4081-9E05-A3E69F23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18-02-2021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BB63DB-CB6B-4A80-81F1-8660C5B1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D7E99E-7FE4-4D06-AE91-7B053514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979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F46CBE-DB82-4ADD-B153-02C0809E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BB29C6-8232-41EA-824D-48EB13A82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F407F2-9DBA-4B47-9861-B12D62B7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18-02-2021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C9DAB7-CF5B-4FA9-8997-D11D236E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2C8539-9B0D-4A03-B55A-AA79A64B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493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BACB3A-C2AD-4CD4-8A43-BADEB87E7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19D21E-CB09-43EC-8423-F87515891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2E30D-53CE-44D9-A655-8B2300F3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18-02-2021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3AE0BC-C44D-42A5-A865-0ACC76EB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BB3BB6-12CA-4D48-9278-5B02F384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8620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0818C-AC32-45D9-8EF0-AEEB9262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B52A6B-E89F-4494-A8B0-5CF23C4DC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5638D-CB1A-445D-958F-3F964EECC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18-02-2021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D0E86E-C2D2-4FF1-AB54-5D925A35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7F441-B0C6-4646-9C19-C44826EAA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967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E5724-2FE3-4C0A-AE34-33EF4629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2C9C82-FF15-4142-981F-1FFDC62A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24F3AE-ACAA-4AC6-A37B-3525C404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18-02-2021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4DB45D-585A-4C53-8C7E-8E2F1994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A3396-B363-4245-91A1-D7C6D4CD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685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124A9-F455-487B-81E5-0A5501EC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75B75-4F04-4977-ACEB-F32DEEC46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30D39F-D435-4067-90D6-597E8864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1A6CB5-6C8C-4E11-9E1D-5D2F505D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18-02-2021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35ABB7-7462-4D2D-AD87-C3C4882BC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4A19ED-234B-4544-A7DF-D79F22B1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446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56785-FDB1-47D0-ACCD-E39F084A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0A170B-ADE9-4A98-B498-FF730A4F4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C611E9-2893-471B-8326-69B5F9191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45512B-C5F1-456D-BB86-CF34C2E09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010A56-4918-4E15-AE16-2A63ACA56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56F16D-21D3-48FA-9858-EFDEEE0F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18-02-2021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5405B5-8177-48A2-ADA4-65B41E64D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1A50FA2-1BFB-4FEA-BE48-BD50AAB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2860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385CA-FD83-4115-97A9-880EF63D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048EAE-EB73-493B-A079-4C931AC6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18-02-2021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48868A-D5B5-46FC-AFC3-3305DA74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32B74A2-794C-4083-8828-1D853B42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71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457559-F99D-4F26-B5B5-842FE87A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18-02-2021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B7C985-E099-40F5-8C8B-868ECE273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87EC2A-0F52-448B-890C-F5DA66D8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9045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F51A8-69C1-44C9-850E-8571ED45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C8FB0-A77D-4D9F-8649-B0558930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507C28-8D56-47CF-B243-C84D9CE43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4C9356-99F6-4E03-ABB5-DBA833EF2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18-02-2021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F41696-3163-444E-868F-372A5C526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6C3844-E79D-43E2-ACBF-8D2E41EF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993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B4CBB-6700-4E3E-85CA-A3421F074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C90AE7-2A5E-474B-9032-7596B8847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DB61B-8746-4FF7-B309-DE93C71FA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B6F95F-A0D0-485A-B725-97F1A4B33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17044-1EFD-49B2-9884-9FB6763C9AB8}" type="datetimeFigureOut">
              <a:rPr lang="es-CL" smtClean="0"/>
              <a:t>18-02-2021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A4D0D2-E35B-45D3-A025-0C590BE8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23BB0A-EACB-4835-817C-6F49E50C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060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9A0B8F-FF9E-40B7-AD31-F08BE946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CD7843-4435-4083-B470-BDE407A04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01C967-DD38-470D-94DC-1568DAF7A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7044-1EFD-49B2-9884-9FB6763C9AB8}" type="datetimeFigureOut">
              <a:rPr lang="es-CL" smtClean="0"/>
              <a:t>18-02-2021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B1B9C6-4BB8-42A9-88A2-506E5DC47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244327-7F49-4DE0-BF53-109530E9F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2468-F7F5-4C01-837E-05B83162AB51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856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6A8B170-F7FE-4574-BBDD-9811E062866F}"/>
              </a:ext>
            </a:extLst>
          </p:cNvPr>
          <p:cNvSpPr>
            <a:spLocks noChangeAspect="1"/>
          </p:cNvSpPr>
          <p:nvPr/>
        </p:nvSpPr>
        <p:spPr>
          <a:xfrm>
            <a:off x="0" y="328470"/>
            <a:ext cx="6096000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5E7E263-56BD-4E4E-9F0C-D577D78BCDF7}"/>
              </a:ext>
            </a:extLst>
          </p:cNvPr>
          <p:cNvSpPr/>
          <p:nvPr/>
        </p:nvSpPr>
        <p:spPr>
          <a:xfrm>
            <a:off x="11709647" y="328469"/>
            <a:ext cx="482353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D11D7D-FFAA-4EBF-A6EF-F627CC998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488" y="2432485"/>
            <a:ext cx="4441794" cy="2435765"/>
          </a:xfrm>
        </p:spPr>
        <p:txBody>
          <a:bodyPr>
            <a:normAutofit/>
          </a:bodyPr>
          <a:lstStyle/>
          <a:p>
            <a:pPr algn="r"/>
            <a:r>
              <a:rPr lang="es-CL" dirty="0">
                <a:solidFill>
                  <a:schemeClr val="bg1"/>
                </a:solidFill>
              </a:rPr>
              <a:t>Fabricación de Matrices</a:t>
            </a:r>
            <a:endParaRPr lang="es-CL" b="1" dirty="0">
              <a:solidFill>
                <a:schemeClr val="bg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5A87A65-E896-4A23-BAC7-F58F78545B08}"/>
              </a:ext>
            </a:extLst>
          </p:cNvPr>
          <p:cNvSpPr txBox="1"/>
          <p:nvPr/>
        </p:nvSpPr>
        <p:spPr>
          <a:xfrm>
            <a:off x="1524000" y="976079"/>
            <a:ext cx="444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chemeClr val="bg1"/>
                </a:solidFill>
              </a:rPr>
              <a:t>Especialidad Mecánica Industrial</a:t>
            </a:r>
          </a:p>
          <a:p>
            <a:pPr algn="r"/>
            <a:r>
              <a:rPr lang="es-MX" sz="1600" dirty="0">
                <a:solidFill>
                  <a:schemeClr val="bg1"/>
                </a:solidFill>
              </a:rPr>
              <a:t>Mención Matricería</a:t>
            </a:r>
          </a:p>
          <a:p>
            <a:pPr algn="r"/>
            <a:r>
              <a:rPr lang="es-MX" sz="1600" dirty="0">
                <a:solidFill>
                  <a:schemeClr val="bg1"/>
                </a:solidFill>
              </a:rPr>
              <a:t>Módulo Fabricación de Matrices</a:t>
            </a:r>
            <a:endParaRPr lang="es-CL" sz="16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3E32BB-916E-459F-B8C3-AC88FF9C2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103" y="328469"/>
            <a:ext cx="54737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8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FLEJE Y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GUÍAS DE FLEJE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0C2AA5-D016-4A8D-BABD-CC3336B4DF80}"/>
              </a:ext>
            </a:extLst>
          </p:cNvPr>
          <p:cNvSpPr txBox="1"/>
          <p:nvPr/>
        </p:nvSpPr>
        <p:spPr>
          <a:xfrm>
            <a:off x="1071608" y="2237257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Isométrica Fleje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CFC26B-4F36-4988-B134-31B898D81265}"/>
              </a:ext>
            </a:extLst>
          </p:cNvPr>
          <p:cNvSpPr txBox="1"/>
          <p:nvPr/>
        </p:nvSpPr>
        <p:spPr>
          <a:xfrm>
            <a:off x="7130711" y="2237258"/>
            <a:ext cx="4166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Isométrica Guías de Fleje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427375-4EF9-4BCA-9987-66F835ED0434}"/>
              </a:ext>
            </a:extLst>
          </p:cNvPr>
          <p:cNvSpPr txBox="1"/>
          <p:nvPr/>
        </p:nvSpPr>
        <p:spPr>
          <a:xfrm>
            <a:off x="3428183" y="6429362"/>
            <a:ext cx="616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Elaboración propia</a:t>
            </a:r>
          </a:p>
        </p:txBody>
      </p:sp>
      <p:pic>
        <p:nvPicPr>
          <p:cNvPr id="15" name="Marcador de contenido 4">
            <a:extLst>
              <a:ext uri="{FF2B5EF4-FFF2-40B4-BE49-F238E27FC236}">
                <a16:creationId xmlns:a16="http://schemas.microsoft.com/office/drawing/2014/main" id="{194D2692-3054-4334-8B01-A13CBEF1A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7" y="2560421"/>
            <a:ext cx="5619521" cy="3449761"/>
          </a:xfrm>
          <a:prstGeom prst="rect">
            <a:avLst/>
          </a:prstGeom>
        </p:spPr>
      </p:pic>
      <p:pic>
        <p:nvPicPr>
          <p:cNvPr id="18" name="Marcador de contenido 10">
            <a:extLst>
              <a:ext uri="{FF2B5EF4-FFF2-40B4-BE49-F238E27FC236}">
                <a16:creationId xmlns:a16="http://schemas.microsoft.com/office/drawing/2014/main" id="{46CB5DF2-F87B-4AC1-AE0A-A1ECD5DA4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14" y="2560422"/>
            <a:ext cx="4941042" cy="33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PILAR</a:t>
            </a:r>
            <a:br>
              <a:rPr lang="es-MX" dirty="0"/>
            </a:b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0C2AA5-D016-4A8D-BABD-CC3336B4DF80}"/>
              </a:ext>
            </a:extLst>
          </p:cNvPr>
          <p:cNvSpPr txBox="1"/>
          <p:nvPr/>
        </p:nvSpPr>
        <p:spPr>
          <a:xfrm>
            <a:off x="1071608" y="1447142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Isométrica Pilar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CFC26B-4F36-4988-B134-31B898D81265}"/>
              </a:ext>
            </a:extLst>
          </p:cNvPr>
          <p:cNvSpPr txBox="1"/>
          <p:nvPr/>
        </p:nvSpPr>
        <p:spPr>
          <a:xfrm>
            <a:off x="7130711" y="1447143"/>
            <a:ext cx="4166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Frontal Pilar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427375-4EF9-4BCA-9987-66F835ED0434}"/>
              </a:ext>
            </a:extLst>
          </p:cNvPr>
          <p:cNvSpPr txBox="1"/>
          <p:nvPr/>
        </p:nvSpPr>
        <p:spPr>
          <a:xfrm>
            <a:off x="3428183" y="6429362"/>
            <a:ext cx="616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Elaboración propia</a:t>
            </a:r>
          </a:p>
        </p:txBody>
      </p:sp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33AA9E1C-F7F0-4295-A383-E22E1CA7C0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89" y="1884356"/>
            <a:ext cx="2457450" cy="4333875"/>
          </a:xfrm>
        </p:spPr>
      </p:pic>
      <p:pic>
        <p:nvPicPr>
          <p:cNvPr id="12" name="Marcador de contenido 3">
            <a:extLst>
              <a:ext uri="{FF2B5EF4-FFF2-40B4-BE49-F238E27FC236}">
                <a16:creationId xmlns:a16="http://schemas.microsoft.com/office/drawing/2014/main" id="{E86E6E33-8F27-421A-9CB9-80A40E6A2C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56" y="1884356"/>
            <a:ext cx="2146096" cy="4351338"/>
          </a:xfrm>
        </p:spPr>
      </p:pic>
    </p:spTree>
    <p:extLst>
      <p:ext uri="{BB962C8B-B14F-4D97-AF65-F5344CB8AC3E}">
        <p14:creationId xmlns:p14="http://schemas.microsoft.com/office/powerpoint/2010/main" val="46866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BUJE</a:t>
            </a:r>
            <a:br>
              <a:rPr lang="es-MX" dirty="0"/>
            </a:b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0C2AA5-D016-4A8D-BABD-CC3336B4DF80}"/>
              </a:ext>
            </a:extLst>
          </p:cNvPr>
          <p:cNvSpPr txBox="1"/>
          <p:nvPr/>
        </p:nvSpPr>
        <p:spPr>
          <a:xfrm>
            <a:off x="1071608" y="1633574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Isométrica Buje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CFC26B-4F36-4988-B134-31B898D81265}"/>
              </a:ext>
            </a:extLst>
          </p:cNvPr>
          <p:cNvSpPr txBox="1"/>
          <p:nvPr/>
        </p:nvSpPr>
        <p:spPr>
          <a:xfrm>
            <a:off x="6660196" y="1633575"/>
            <a:ext cx="4166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Dimétrica Buje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427375-4EF9-4BCA-9987-66F835ED0434}"/>
              </a:ext>
            </a:extLst>
          </p:cNvPr>
          <p:cNvSpPr txBox="1"/>
          <p:nvPr/>
        </p:nvSpPr>
        <p:spPr>
          <a:xfrm>
            <a:off x="3428183" y="6429362"/>
            <a:ext cx="616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Elaboración propia</a:t>
            </a:r>
          </a:p>
        </p:txBody>
      </p:sp>
      <p:pic>
        <p:nvPicPr>
          <p:cNvPr id="15" name="Marcador de contenido 10">
            <a:extLst>
              <a:ext uri="{FF2B5EF4-FFF2-40B4-BE49-F238E27FC236}">
                <a16:creationId xmlns:a16="http://schemas.microsoft.com/office/drawing/2014/main" id="{45B77446-BD2B-4DC8-A3AD-68AC24999F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7" y="2124869"/>
            <a:ext cx="3895725" cy="3752850"/>
          </a:xfrm>
        </p:spPr>
      </p:pic>
      <p:pic>
        <p:nvPicPr>
          <p:cNvPr id="18" name="Marcador de contenido 11">
            <a:extLst>
              <a:ext uri="{FF2B5EF4-FFF2-40B4-BE49-F238E27FC236}">
                <a16:creationId xmlns:a16="http://schemas.microsoft.com/office/drawing/2014/main" id="{080AABEE-68FD-48F0-BCDF-0659F7CE0A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91" y="2093474"/>
            <a:ext cx="3845565" cy="3784246"/>
          </a:xfrm>
        </p:spPr>
      </p:pic>
    </p:spTree>
    <p:extLst>
      <p:ext uri="{BB962C8B-B14F-4D97-AF65-F5344CB8AC3E}">
        <p14:creationId xmlns:p14="http://schemas.microsoft.com/office/powerpoint/2010/main" val="232942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PLACA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BASE INFERIOR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0C2AA5-D016-4A8D-BABD-CC3336B4DF80}"/>
              </a:ext>
            </a:extLst>
          </p:cNvPr>
          <p:cNvSpPr txBox="1"/>
          <p:nvPr/>
        </p:nvSpPr>
        <p:spPr>
          <a:xfrm>
            <a:off x="1071608" y="1855521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Isométrica Placa base inferior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CFC26B-4F36-4988-B134-31B898D81265}"/>
              </a:ext>
            </a:extLst>
          </p:cNvPr>
          <p:cNvSpPr txBox="1"/>
          <p:nvPr/>
        </p:nvSpPr>
        <p:spPr>
          <a:xfrm>
            <a:off x="6660196" y="1855522"/>
            <a:ext cx="4166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Superior Placa base inferior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427375-4EF9-4BCA-9987-66F835ED0434}"/>
              </a:ext>
            </a:extLst>
          </p:cNvPr>
          <p:cNvSpPr txBox="1"/>
          <p:nvPr/>
        </p:nvSpPr>
        <p:spPr>
          <a:xfrm>
            <a:off x="3428183" y="6429362"/>
            <a:ext cx="616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Elaboración propia</a:t>
            </a:r>
          </a:p>
        </p:txBody>
      </p:sp>
      <p:pic>
        <p:nvPicPr>
          <p:cNvPr id="19" name="Marcador de contenido 6">
            <a:extLst>
              <a:ext uri="{FF2B5EF4-FFF2-40B4-BE49-F238E27FC236}">
                <a16:creationId xmlns:a16="http://schemas.microsoft.com/office/drawing/2014/main" id="{8EA91D72-73D5-4D5E-9064-14F7158DC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54" y="2226357"/>
            <a:ext cx="4211264" cy="3950606"/>
          </a:xfrm>
          <a:prstGeom prst="rect">
            <a:avLst/>
          </a:prstGeom>
        </p:spPr>
      </p:pic>
      <p:pic>
        <p:nvPicPr>
          <p:cNvPr id="20" name="Marcador de contenido 3">
            <a:extLst>
              <a:ext uri="{FF2B5EF4-FFF2-40B4-BE49-F238E27FC236}">
                <a16:creationId xmlns:a16="http://schemas.microsoft.com/office/drawing/2014/main" id="{8698C06D-688C-4FC4-A5E6-653A4221CA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5955"/>
            <a:ext cx="5094607" cy="3490275"/>
          </a:xfrm>
        </p:spPr>
      </p:pic>
    </p:spTree>
    <p:extLst>
      <p:ext uri="{BB962C8B-B14F-4D97-AF65-F5344CB8AC3E}">
        <p14:creationId xmlns:p14="http://schemas.microsoft.com/office/powerpoint/2010/main" val="355768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PLACA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BASE SUPERIOR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0C2AA5-D016-4A8D-BABD-CC3336B4DF80}"/>
              </a:ext>
            </a:extLst>
          </p:cNvPr>
          <p:cNvSpPr txBox="1"/>
          <p:nvPr/>
        </p:nvSpPr>
        <p:spPr>
          <a:xfrm>
            <a:off x="1071608" y="1855521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Isométrica Placa base superior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CFC26B-4F36-4988-B134-31B898D81265}"/>
              </a:ext>
            </a:extLst>
          </p:cNvPr>
          <p:cNvSpPr txBox="1"/>
          <p:nvPr/>
        </p:nvSpPr>
        <p:spPr>
          <a:xfrm>
            <a:off x="6660196" y="1855522"/>
            <a:ext cx="4166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Superior Placa base superior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A61F2ED2-729E-4975-93DA-06E41E43D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96" y="2431938"/>
            <a:ext cx="4166806" cy="3997424"/>
          </a:xfrm>
          <a:prstGeom prst="rect">
            <a:avLst/>
          </a:prstGeom>
        </p:spPr>
      </p:pic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DEDE76C6-A379-4654-801A-DE3A133A9A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83" y="2403070"/>
            <a:ext cx="5181600" cy="331391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27375-4EF9-4BCA-9987-66F835ED0434}"/>
              </a:ext>
            </a:extLst>
          </p:cNvPr>
          <p:cNvSpPr txBox="1"/>
          <p:nvPr/>
        </p:nvSpPr>
        <p:spPr>
          <a:xfrm>
            <a:off x="3428183" y="6429362"/>
            <a:ext cx="616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Elaboración propia</a:t>
            </a:r>
          </a:p>
        </p:txBody>
      </p:sp>
    </p:spTree>
    <p:extLst>
      <p:ext uri="{BB962C8B-B14F-4D97-AF65-F5344CB8AC3E}">
        <p14:creationId xmlns:p14="http://schemas.microsoft.com/office/powerpoint/2010/main" val="39664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PLACA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BASE SUFRIDERA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0C2AA5-D016-4A8D-BABD-CC3336B4DF80}"/>
              </a:ext>
            </a:extLst>
          </p:cNvPr>
          <p:cNvSpPr txBox="1"/>
          <p:nvPr/>
        </p:nvSpPr>
        <p:spPr>
          <a:xfrm>
            <a:off x="1071608" y="1855521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Isométrica Placa sufridera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CFC26B-4F36-4988-B134-31B898D81265}"/>
              </a:ext>
            </a:extLst>
          </p:cNvPr>
          <p:cNvSpPr txBox="1"/>
          <p:nvPr/>
        </p:nvSpPr>
        <p:spPr>
          <a:xfrm>
            <a:off x="6660196" y="1855522"/>
            <a:ext cx="4166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Superior Placa sufridera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427375-4EF9-4BCA-9987-66F835ED0434}"/>
              </a:ext>
            </a:extLst>
          </p:cNvPr>
          <p:cNvSpPr txBox="1"/>
          <p:nvPr/>
        </p:nvSpPr>
        <p:spPr>
          <a:xfrm>
            <a:off x="3428183" y="6429362"/>
            <a:ext cx="616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Elaboración propia</a:t>
            </a:r>
          </a:p>
        </p:txBody>
      </p:sp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841880FA-3599-455E-8C7D-27FCB33E6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714" y="2349361"/>
            <a:ext cx="5181600" cy="2891901"/>
          </a:xfrm>
          <a:prstGeom prst="rect">
            <a:avLst/>
          </a:prstGeom>
        </p:spPr>
      </p:pic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C73D1307-C21D-4959-8927-EF901046C9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3" y="2349361"/>
            <a:ext cx="5181600" cy="3849965"/>
          </a:xfrm>
        </p:spPr>
      </p:pic>
    </p:spTree>
    <p:extLst>
      <p:ext uri="{BB962C8B-B14F-4D97-AF65-F5344CB8AC3E}">
        <p14:creationId xmlns:p14="http://schemas.microsoft.com/office/powerpoint/2010/main" val="4134223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PORTA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PUNZÓN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0C2AA5-D016-4A8D-BABD-CC3336B4DF80}"/>
              </a:ext>
            </a:extLst>
          </p:cNvPr>
          <p:cNvSpPr txBox="1"/>
          <p:nvPr/>
        </p:nvSpPr>
        <p:spPr>
          <a:xfrm>
            <a:off x="1071608" y="1855521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Isométrica Porta punzón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CFC26B-4F36-4988-B134-31B898D81265}"/>
              </a:ext>
            </a:extLst>
          </p:cNvPr>
          <p:cNvSpPr txBox="1"/>
          <p:nvPr/>
        </p:nvSpPr>
        <p:spPr>
          <a:xfrm>
            <a:off x="6660196" y="1855522"/>
            <a:ext cx="4166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Superior Porta punzón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427375-4EF9-4BCA-9987-66F835ED0434}"/>
              </a:ext>
            </a:extLst>
          </p:cNvPr>
          <p:cNvSpPr txBox="1"/>
          <p:nvPr/>
        </p:nvSpPr>
        <p:spPr>
          <a:xfrm>
            <a:off x="3428183" y="6429362"/>
            <a:ext cx="616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Elaboración propia</a:t>
            </a:r>
          </a:p>
        </p:txBody>
      </p:sp>
      <p:pic>
        <p:nvPicPr>
          <p:cNvPr id="15" name="Marcador de contenido 5">
            <a:extLst>
              <a:ext uri="{FF2B5EF4-FFF2-40B4-BE49-F238E27FC236}">
                <a16:creationId xmlns:a16="http://schemas.microsoft.com/office/drawing/2014/main" id="{48A25084-B170-4F04-84D6-6F6D0636D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08" y="2335234"/>
            <a:ext cx="5181600" cy="2853957"/>
          </a:xfrm>
          <a:prstGeom prst="rect">
            <a:avLst/>
          </a:prstGeom>
        </p:spPr>
      </p:pic>
      <p:pic>
        <p:nvPicPr>
          <p:cNvPr id="18" name="Marcador de contenido 3">
            <a:extLst>
              <a:ext uri="{FF2B5EF4-FFF2-40B4-BE49-F238E27FC236}">
                <a16:creationId xmlns:a16="http://schemas.microsoft.com/office/drawing/2014/main" id="{FC0996FD-594B-4BCF-B48B-1CD54CCD37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3" y="2335234"/>
            <a:ext cx="5181600" cy="3742772"/>
          </a:xfrm>
        </p:spPr>
      </p:pic>
    </p:spTree>
    <p:extLst>
      <p:ext uri="{BB962C8B-B14F-4D97-AF65-F5344CB8AC3E}">
        <p14:creationId xmlns:p14="http://schemas.microsoft.com/office/powerpoint/2010/main" val="3921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PUNZÓN</a:t>
            </a:r>
            <a:br>
              <a:rPr lang="es-MX" dirty="0"/>
            </a:b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0C2AA5-D016-4A8D-BABD-CC3336B4DF80}"/>
              </a:ext>
            </a:extLst>
          </p:cNvPr>
          <p:cNvSpPr txBox="1"/>
          <p:nvPr/>
        </p:nvSpPr>
        <p:spPr>
          <a:xfrm>
            <a:off x="1071608" y="1580312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Isométrica Punzón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CFC26B-4F36-4988-B134-31B898D81265}"/>
              </a:ext>
            </a:extLst>
          </p:cNvPr>
          <p:cNvSpPr txBox="1"/>
          <p:nvPr/>
        </p:nvSpPr>
        <p:spPr>
          <a:xfrm>
            <a:off x="6660196" y="1580313"/>
            <a:ext cx="4166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Frontal Punzón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427375-4EF9-4BCA-9987-66F835ED0434}"/>
              </a:ext>
            </a:extLst>
          </p:cNvPr>
          <p:cNvSpPr txBox="1"/>
          <p:nvPr/>
        </p:nvSpPr>
        <p:spPr>
          <a:xfrm>
            <a:off x="3428183" y="6429362"/>
            <a:ext cx="616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Elaboración propia</a:t>
            </a:r>
          </a:p>
        </p:txBody>
      </p:sp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6AEBE158-7E7B-4EE3-93A3-EFDE192B5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57" y="1979835"/>
            <a:ext cx="3376038" cy="4351338"/>
          </a:xfrm>
          <a:prstGeom prst="rect">
            <a:avLst/>
          </a:prstGeom>
        </p:spPr>
      </p:pic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5F66CCC2-7D13-4C21-862C-4AAD8E8EBC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69" y="1979835"/>
            <a:ext cx="3152775" cy="4038600"/>
          </a:xfrm>
        </p:spPr>
      </p:pic>
    </p:spTree>
    <p:extLst>
      <p:ext uri="{BB962C8B-B14F-4D97-AF65-F5344CB8AC3E}">
        <p14:creationId xmlns:p14="http://schemas.microsoft.com/office/powerpoint/2010/main" val="96169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SOPORTE DE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SUJECIÓN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0C2AA5-D016-4A8D-BABD-CC3336B4DF80}"/>
              </a:ext>
            </a:extLst>
          </p:cNvPr>
          <p:cNvSpPr txBox="1"/>
          <p:nvPr/>
        </p:nvSpPr>
        <p:spPr>
          <a:xfrm>
            <a:off x="1071608" y="1855521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Isométrica Soporte de sujeción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CFC26B-4F36-4988-B134-31B898D81265}"/>
              </a:ext>
            </a:extLst>
          </p:cNvPr>
          <p:cNvSpPr txBox="1"/>
          <p:nvPr/>
        </p:nvSpPr>
        <p:spPr>
          <a:xfrm>
            <a:off x="6660196" y="1855522"/>
            <a:ext cx="4166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Frontal Soporte de sujeción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427375-4EF9-4BCA-9987-66F835ED0434}"/>
              </a:ext>
            </a:extLst>
          </p:cNvPr>
          <p:cNvSpPr txBox="1"/>
          <p:nvPr/>
        </p:nvSpPr>
        <p:spPr>
          <a:xfrm>
            <a:off x="3428183" y="6429362"/>
            <a:ext cx="616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Elaboración propia</a:t>
            </a:r>
          </a:p>
        </p:txBody>
      </p:sp>
      <p:pic>
        <p:nvPicPr>
          <p:cNvPr id="15" name="Marcador de contenido 4">
            <a:extLst>
              <a:ext uri="{FF2B5EF4-FFF2-40B4-BE49-F238E27FC236}">
                <a16:creationId xmlns:a16="http://schemas.microsoft.com/office/drawing/2014/main" id="{47BF6CF5-FD5D-4053-A185-C9456F1658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94" y="2288382"/>
            <a:ext cx="2495550" cy="3886200"/>
          </a:xfrm>
        </p:spPr>
      </p:pic>
      <p:pic>
        <p:nvPicPr>
          <p:cNvPr id="18" name="Marcador de contenido 5">
            <a:extLst>
              <a:ext uri="{FF2B5EF4-FFF2-40B4-BE49-F238E27FC236}">
                <a16:creationId xmlns:a16="http://schemas.microsoft.com/office/drawing/2014/main" id="{A9D86654-396E-4D6D-B07B-BA2015DA8A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42" y="2288382"/>
            <a:ext cx="2763615" cy="4140980"/>
          </a:xfrm>
        </p:spPr>
      </p:pic>
    </p:spTree>
    <p:extLst>
      <p:ext uri="{BB962C8B-B14F-4D97-AF65-F5344CB8AC3E}">
        <p14:creationId xmlns:p14="http://schemas.microsoft.com/office/powerpoint/2010/main" val="2908905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TIPOS DE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MATRICES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017190-C9E7-4BEA-837E-D3F2850E0FAF}"/>
              </a:ext>
            </a:extLst>
          </p:cNvPr>
          <p:cNvSpPr txBox="1"/>
          <p:nvPr/>
        </p:nvSpPr>
        <p:spPr>
          <a:xfrm>
            <a:off x="403193" y="2745423"/>
            <a:ext cx="56928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CL" sz="3200" dirty="0">
                <a:solidFill>
                  <a:srgbClr val="88354D"/>
                </a:solidFill>
              </a:rPr>
              <a:t>Existen diferentes tipos de matrices dependiendo cual sea la pieza a fabricar y el proceso requerido para obtener esa pieza. Dentro de los tipos de matrices comúnmente utilizados en la industria, encontramos: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6502E11-A0D5-4463-84BB-37EC1996EFCF}"/>
              </a:ext>
            </a:extLst>
          </p:cNvPr>
          <p:cNvGrpSpPr/>
          <p:nvPr/>
        </p:nvGrpSpPr>
        <p:grpSpPr>
          <a:xfrm>
            <a:off x="6923843" y="2855282"/>
            <a:ext cx="4268678" cy="3319711"/>
            <a:chOff x="0" y="593"/>
            <a:chExt cx="4237894" cy="4229040"/>
          </a:xfrm>
          <a:solidFill>
            <a:schemeClr val="bg1">
              <a:lumMod val="6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E3DCF0B8-DFFE-4A0E-8035-F7E7FDA7C5AE}"/>
                </a:ext>
              </a:extLst>
            </p:cNvPr>
            <p:cNvSpPr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B44E8399-E65D-4206-96C3-82EE9E4A751B}"/>
                </a:ext>
              </a:extLst>
            </p:cNvPr>
            <p:cNvSpPr txBox="1"/>
            <p:nvPr/>
          </p:nvSpPr>
          <p:spPr>
            <a:xfrm>
              <a:off x="0" y="593"/>
              <a:ext cx="4237894" cy="42290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/>
            </a:p>
            <a:p>
              <a:pPr marL="0" indent="0" algn="just">
                <a:buNone/>
              </a:pPr>
              <a:endParaRPr lang="es-CL" sz="32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3200" dirty="0"/>
                <a:t>Matriz de corte 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3200" dirty="0"/>
                <a:t>Matriz de doblado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3200" dirty="0"/>
                <a:t>Matriz de embutido 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t-BR" sz="3200" dirty="0"/>
                <a:t>Matriz progresiva</a:t>
              </a: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L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752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331A3A-B446-4848-BA37-83ADC1B82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9AB2C1D-B072-45E7-9846-BEA73E4E6358}"/>
              </a:ext>
            </a:extLst>
          </p:cNvPr>
          <p:cNvSpPr>
            <a:spLocks noChangeAspect="1"/>
          </p:cNvSpPr>
          <p:nvPr/>
        </p:nvSpPr>
        <p:spPr>
          <a:xfrm>
            <a:off x="1802163" y="97655"/>
            <a:ext cx="7830105" cy="905521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04AFA7-4268-4895-B283-F8C5978B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842" y="297401"/>
            <a:ext cx="7403977" cy="506030"/>
          </a:xfrm>
        </p:spPr>
        <p:txBody>
          <a:bodyPr>
            <a:noAutofit/>
          </a:bodyPr>
          <a:lstStyle/>
          <a:p>
            <a:pPr algn="r"/>
            <a:r>
              <a:rPr lang="es-MX" sz="3600" dirty="0">
                <a:solidFill>
                  <a:schemeClr val="bg1"/>
                </a:solidFill>
              </a:rPr>
              <a:t>TEMAS</a:t>
            </a:r>
            <a:endParaRPr lang="es-CL" sz="3600" dirty="0">
              <a:solidFill>
                <a:schemeClr val="bg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6F9B9AF-42E1-44DA-AC4C-F5AC060989FE}"/>
              </a:ext>
            </a:extLst>
          </p:cNvPr>
          <p:cNvSpPr>
            <a:spLocks noChangeAspect="1"/>
          </p:cNvSpPr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E7181A0-0EEA-4D44-86E8-40B30A0D7EC6}"/>
              </a:ext>
            </a:extLst>
          </p:cNvPr>
          <p:cNvSpPr>
            <a:spLocks noChangeAspect="1"/>
          </p:cNvSpPr>
          <p:nvPr/>
        </p:nvSpPr>
        <p:spPr>
          <a:xfrm>
            <a:off x="-4" y="97657"/>
            <a:ext cx="1713397" cy="905521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A2CD7E-AA1E-4789-ACD6-32B2383B9781}"/>
              </a:ext>
            </a:extLst>
          </p:cNvPr>
          <p:cNvSpPr>
            <a:spLocks noChangeAspect="1"/>
          </p:cNvSpPr>
          <p:nvPr/>
        </p:nvSpPr>
        <p:spPr>
          <a:xfrm>
            <a:off x="525259" y="2352583"/>
            <a:ext cx="3451938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3B68F3DB-0BEC-45BC-8A5C-819DBEB70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03" y="2768549"/>
            <a:ext cx="3320250" cy="212304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sz="2000" dirty="0">
                <a:solidFill>
                  <a:schemeClr val="bg1"/>
                </a:solidFill>
              </a:rPr>
              <a:t>¿Qué es la matricería?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solidFill>
                  <a:schemeClr val="bg1"/>
                </a:solidFill>
              </a:rPr>
              <a:t>Ventajas y desventajas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1D8A59-9091-4F07-9FDB-8ACA88F51594}"/>
              </a:ext>
            </a:extLst>
          </p:cNvPr>
          <p:cNvSpPr txBox="1"/>
          <p:nvPr/>
        </p:nvSpPr>
        <p:spPr>
          <a:xfrm>
            <a:off x="856694" y="1488567"/>
            <a:ext cx="2607818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800" b="1" dirty="0"/>
              <a:t>TEMA N°1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INTRODUCCIÓN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E7C08F-CFDF-4CA8-915A-4426FB78792D}"/>
              </a:ext>
            </a:extLst>
          </p:cNvPr>
          <p:cNvSpPr>
            <a:spLocks noChangeAspect="1"/>
          </p:cNvSpPr>
          <p:nvPr/>
        </p:nvSpPr>
        <p:spPr>
          <a:xfrm>
            <a:off x="4214302" y="2352583"/>
            <a:ext cx="3451938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C6EED3B-FC5A-4700-8DCE-BB587BCE0D1C}"/>
              </a:ext>
            </a:extLst>
          </p:cNvPr>
          <p:cNvSpPr txBox="1"/>
          <p:nvPr/>
        </p:nvSpPr>
        <p:spPr>
          <a:xfrm>
            <a:off x="4251478" y="1496836"/>
            <a:ext cx="3237394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800" b="1" dirty="0"/>
              <a:t>TEMA N°2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MATRICES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90515-B6BD-4F18-896D-F388077C4850}"/>
              </a:ext>
            </a:extLst>
          </p:cNvPr>
          <p:cNvSpPr>
            <a:spLocks noChangeAspect="1"/>
          </p:cNvSpPr>
          <p:nvPr/>
        </p:nvSpPr>
        <p:spPr>
          <a:xfrm>
            <a:off x="7903345" y="2344314"/>
            <a:ext cx="3451938" cy="280534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4FCDFAD-93E9-4C85-B3E0-11DE8CAFADE7}"/>
              </a:ext>
            </a:extLst>
          </p:cNvPr>
          <p:cNvSpPr txBox="1"/>
          <p:nvPr/>
        </p:nvSpPr>
        <p:spPr>
          <a:xfrm>
            <a:off x="7487759" y="1488567"/>
            <a:ext cx="4251479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2800" b="1" dirty="0"/>
              <a:t>TEMA N°3 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BR" sz="1800" b="1" dirty="0"/>
              <a:t>PARÁMETROS DE FABRICACIÓN DE PIEZAS</a:t>
            </a:r>
          </a:p>
        </p:txBody>
      </p:sp>
      <p:sp>
        <p:nvSpPr>
          <p:cNvPr id="18" name="Marcador de contenido 7">
            <a:extLst>
              <a:ext uri="{FF2B5EF4-FFF2-40B4-BE49-F238E27FC236}">
                <a16:creationId xmlns:a16="http://schemas.microsoft.com/office/drawing/2014/main" id="{56772716-AF59-4363-B026-1862179083D7}"/>
              </a:ext>
            </a:extLst>
          </p:cNvPr>
          <p:cNvSpPr txBox="1">
            <a:spLocks/>
          </p:cNvSpPr>
          <p:nvPr/>
        </p:nvSpPr>
        <p:spPr>
          <a:xfrm>
            <a:off x="4345991" y="2768548"/>
            <a:ext cx="3320250" cy="2123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MX" sz="2000" dirty="0">
                <a:solidFill>
                  <a:schemeClr val="bg1"/>
                </a:solidFill>
              </a:rPr>
              <a:t>¿Qué es una matriz?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solidFill>
                  <a:schemeClr val="bg1"/>
                </a:solidFill>
              </a:rPr>
              <a:t>Partes de una matriz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solidFill>
                  <a:schemeClr val="bg1"/>
                </a:solidFill>
              </a:rPr>
              <a:t>Tipos de matrices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04A961E2-2DDF-490A-8CE5-48A3C6B0057B}"/>
              </a:ext>
            </a:extLst>
          </p:cNvPr>
          <p:cNvSpPr txBox="1">
            <a:spLocks/>
          </p:cNvSpPr>
          <p:nvPr/>
        </p:nvSpPr>
        <p:spPr>
          <a:xfrm>
            <a:off x="8035033" y="2716859"/>
            <a:ext cx="3320250" cy="2123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s-MX" sz="2000" dirty="0">
                <a:solidFill>
                  <a:schemeClr val="bg1"/>
                </a:solidFill>
              </a:rPr>
              <a:t>Vida de la Sufridera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solidFill>
                  <a:schemeClr val="bg1"/>
                </a:solidFill>
              </a:rPr>
              <a:t>Fuerza de corte y fuerza de separación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solidFill>
                  <a:schemeClr val="bg1"/>
                </a:solidFill>
              </a:rPr>
              <a:t>Tipos de operaciones de corte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000" dirty="0">
                <a:solidFill>
                  <a:schemeClr val="bg1"/>
                </a:solidFill>
              </a:rPr>
              <a:t>Juego de corte</a:t>
            </a:r>
            <a:endParaRPr lang="es-C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2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TIPOS DE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MATRICES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5EDA67-A7A9-4440-88E6-D125AE002052}"/>
              </a:ext>
            </a:extLst>
          </p:cNvPr>
          <p:cNvSpPr txBox="1"/>
          <p:nvPr/>
        </p:nvSpPr>
        <p:spPr>
          <a:xfrm>
            <a:off x="1071608" y="2024198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Matriz de corte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AB53276-3AD3-4369-8D73-681DB2BDAB73}"/>
              </a:ext>
            </a:extLst>
          </p:cNvPr>
          <p:cNvSpPr txBox="1"/>
          <p:nvPr/>
        </p:nvSpPr>
        <p:spPr>
          <a:xfrm>
            <a:off x="6718364" y="2024197"/>
            <a:ext cx="4166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Matriz de doblado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B2DADB0-DDB7-4831-85A9-81413560093E}"/>
              </a:ext>
            </a:extLst>
          </p:cNvPr>
          <p:cNvSpPr txBox="1"/>
          <p:nvPr/>
        </p:nvSpPr>
        <p:spPr>
          <a:xfrm>
            <a:off x="1207363" y="5888979"/>
            <a:ext cx="408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https://materialsdesign.wordpress.com/punzonado/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14DEA5-C1A7-4B7D-836D-4E1CD9AB1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02"/>
          <a:stretch/>
        </p:blipFill>
        <p:spPr>
          <a:xfrm>
            <a:off x="1071608" y="2433427"/>
            <a:ext cx="4331207" cy="32475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1DC43B-47B7-4E2D-9F73-6816C65E57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4" b="18814"/>
          <a:stretch/>
        </p:blipFill>
        <p:spPr>
          <a:xfrm>
            <a:off x="7109696" y="2433427"/>
            <a:ext cx="3384610" cy="34697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1E0237-A9B6-4ED2-AE1A-653E97A41323}"/>
              </a:ext>
            </a:extLst>
          </p:cNvPr>
          <p:cNvSpPr txBox="1"/>
          <p:nvPr/>
        </p:nvSpPr>
        <p:spPr>
          <a:xfrm>
            <a:off x="6094363" y="5888979"/>
            <a:ext cx="5547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https://bibliografiadecatedra.wordpress.com/2014/08/26/tipos-de-matrices/</a:t>
            </a:r>
          </a:p>
        </p:txBody>
      </p:sp>
    </p:spTree>
    <p:extLst>
      <p:ext uri="{BB962C8B-B14F-4D97-AF65-F5344CB8AC3E}">
        <p14:creationId xmlns:p14="http://schemas.microsoft.com/office/powerpoint/2010/main" val="58191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TIPOS DE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MATRICES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5EDA67-A7A9-4440-88E6-D125AE002052}"/>
              </a:ext>
            </a:extLst>
          </p:cNvPr>
          <p:cNvSpPr txBox="1"/>
          <p:nvPr/>
        </p:nvSpPr>
        <p:spPr>
          <a:xfrm>
            <a:off x="3856175" y="1251716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Matriz de embutido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B2DADB0-DDB7-4831-85A9-81413560093E}"/>
              </a:ext>
            </a:extLst>
          </p:cNvPr>
          <p:cNvSpPr txBox="1"/>
          <p:nvPr/>
        </p:nvSpPr>
        <p:spPr>
          <a:xfrm>
            <a:off x="6227283" y="6069625"/>
            <a:ext cx="543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https://bibliografiadecatedra.wordpress.com/2014/08/26/tipos-de-matrices/</a:t>
            </a:r>
          </a:p>
          <a:p>
            <a:pPr algn="ctr"/>
            <a:endParaRPr lang="es-CL"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F9B8D82-9821-4AD2-85AE-6B1A4B9190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910" r="55455" b="3275"/>
          <a:stretch/>
        </p:blipFill>
        <p:spPr>
          <a:xfrm>
            <a:off x="2723644" y="1716926"/>
            <a:ext cx="2584704" cy="23151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604D22D-D519-4034-B21B-6786B22601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4" t="1414" r="1153" b="2585"/>
          <a:stretch/>
        </p:blipFill>
        <p:spPr>
          <a:xfrm>
            <a:off x="2645231" y="4040612"/>
            <a:ext cx="2741529" cy="20361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0D201A-A549-4D72-B05A-F02AA0310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49" y="1664831"/>
            <a:ext cx="4355840" cy="43558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FFBCF6-C419-4253-ACDE-CF193139FE82}"/>
              </a:ext>
            </a:extLst>
          </p:cNvPr>
          <p:cNvSpPr txBox="1"/>
          <p:nvPr/>
        </p:nvSpPr>
        <p:spPr>
          <a:xfrm>
            <a:off x="1926455" y="6069625"/>
            <a:ext cx="408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https://www.ingenieriaindustrialonline.com/procesos-industriales/procesos-de-conformado/</a:t>
            </a:r>
          </a:p>
          <a:p>
            <a:pPr algn="ctr"/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46797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TIPOS DE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MATRICES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85EDA67-A7A9-4440-88E6-D125AE002052}"/>
              </a:ext>
            </a:extLst>
          </p:cNvPr>
          <p:cNvSpPr txBox="1"/>
          <p:nvPr/>
        </p:nvSpPr>
        <p:spPr>
          <a:xfrm>
            <a:off x="3874056" y="1719590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Matriz progresiva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B2DADB0-DDB7-4831-85A9-81413560093E}"/>
              </a:ext>
            </a:extLst>
          </p:cNvPr>
          <p:cNvSpPr txBox="1"/>
          <p:nvPr/>
        </p:nvSpPr>
        <p:spPr>
          <a:xfrm>
            <a:off x="6227283" y="6069625"/>
            <a:ext cx="5437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https://www.gestiondecompras.com/es/productos/conformado-de-chapa/estampacion-en-matrices-progresivas</a:t>
            </a:r>
          </a:p>
          <a:p>
            <a:pPr algn="ctr"/>
            <a:endParaRPr lang="es-CL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FFBCF6-C419-4253-ACDE-CF193139FE82}"/>
              </a:ext>
            </a:extLst>
          </p:cNvPr>
          <p:cNvSpPr txBox="1"/>
          <p:nvPr/>
        </p:nvSpPr>
        <p:spPr>
          <a:xfrm>
            <a:off x="1926455" y="6069625"/>
            <a:ext cx="408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http://matorfe.com/portfolio-item/matriz-progresiva/</a:t>
            </a:r>
          </a:p>
          <a:p>
            <a:pPr algn="ctr"/>
            <a:endParaRPr lang="es-CL" sz="1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4EBE75C-2C4F-45FB-AF01-F4DE1C8A1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50" y="1858726"/>
            <a:ext cx="5614532" cy="42108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43F52C-774B-44CA-9D4D-58277E6AB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61551"/>
            <a:ext cx="5405167" cy="360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8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gestiondecompras.com/files/products/sheet_metal/progressive_die_stamping_product_2.jpg">
            <a:extLst>
              <a:ext uri="{FF2B5EF4-FFF2-40B4-BE49-F238E27FC236}">
                <a16:creationId xmlns:a16="http://schemas.microsoft.com/office/drawing/2014/main" id="{EABEF658-02C6-4555-BD57-B8755528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075" y="1165003"/>
            <a:ext cx="7827088" cy="52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6600" dirty="0">
                <a:solidFill>
                  <a:srgbClr val="A7A8AA"/>
                </a:solidFill>
              </a:rPr>
              <a:t>TEMA N°3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PARÁMETROS DE FABRICACIÓN DE PIEZAS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Google Shape;143;g94c7710586_0_0">
            <a:extLst>
              <a:ext uri="{FF2B5EF4-FFF2-40B4-BE49-F238E27FC236}">
                <a16:creationId xmlns:a16="http://schemas.microsoft.com/office/drawing/2014/main" id="{FA01FABC-1554-480C-9354-0A8AF3E17503}"/>
              </a:ext>
            </a:extLst>
          </p:cNvPr>
          <p:cNvSpPr txBox="1"/>
          <p:nvPr/>
        </p:nvSpPr>
        <p:spPr>
          <a:xfrm>
            <a:off x="6329779" y="6410243"/>
            <a:ext cx="5548543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L" sz="1000" dirty="0"/>
              <a:t>Fuente: https://www.gestiondecompras.com/zh/products/sheet-metal/progressive-die-stamping</a:t>
            </a:r>
          </a:p>
        </p:txBody>
      </p:sp>
    </p:spTree>
    <p:extLst>
      <p:ext uri="{BB962C8B-B14F-4D97-AF65-F5344CB8AC3E}">
        <p14:creationId xmlns:p14="http://schemas.microsoft.com/office/powerpoint/2010/main" val="3239685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AE9505-640A-4A76-BFEC-1F851BFB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VIDA DE LA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SUFRIDERA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284C57FD-A581-47AE-B16B-45B02DA3270F}"/>
                  </a:ext>
                </a:extLst>
              </p:cNvPr>
              <p:cNvSpPr txBox="1"/>
              <p:nvPr/>
            </p:nvSpPr>
            <p:spPr>
              <a:xfrm>
                <a:off x="403193" y="2247804"/>
                <a:ext cx="10214500" cy="39689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endParaRPr lang="es-CL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CL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200" b="1" i="1" smtClean="0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s-CL" sz="3200" b="1" i="1" smtClean="0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3200" b="1" i="1" smtClean="0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3200" b="1" i="1" smtClean="0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s-CL" sz="3200" b="1" i="1" smtClean="0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s-CL" sz="3200" b="1" i="1" smtClean="0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s-CL" sz="3200" b="1" i="1" smtClean="0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den>
                      </m:f>
                    </m:oMath>
                  </m:oMathPara>
                </a14:m>
                <a:endParaRPr lang="es-CL" sz="3200" b="1" dirty="0"/>
              </a:p>
              <a:p>
                <a:pPr marL="0" indent="0">
                  <a:buNone/>
                </a:pPr>
                <a:endParaRPr lang="es-CL" sz="2400" dirty="0"/>
              </a:p>
              <a:p>
                <a:pPr marL="0" indent="0">
                  <a:buNone/>
                </a:pPr>
                <a:r>
                  <a:rPr lang="es-CL" sz="3000" b="1" dirty="0">
                    <a:solidFill>
                      <a:schemeClr val="bg1">
                        <a:lumMod val="50000"/>
                      </a:schemeClr>
                    </a:solidFill>
                  </a:rPr>
                  <a:t>En donde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CL" sz="2400" b="1" i="1" smtClean="0">
                        <a:solidFill>
                          <a:srgbClr val="88354D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s-CL" sz="2400" b="1" dirty="0">
                    <a:solidFill>
                      <a:srgbClr val="88354D"/>
                    </a:solidFill>
                  </a:rPr>
                  <a:t>: </a:t>
                </a:r>
                <a:r>
                  <a:rPr lang="es-CL" sz="2400" dirty="0"/>
                  <a:t>Cantidad total de piezas a producir por la matriz.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CL" sz="2400" b="1" i="1" smtClean="0">
                        <a:solidFill>
                          <a:srgbClr val="88354D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s-CL" sz="2400" b="1" dirty="0">
                    <a:solidFill>
                      <a:srgbClr val="88354D"/>
                    </a:solidFill>
                  </a:rPr>
                  <a:t>: </a:t>
                </a:r>
                <a:r>
                  <a:rPr lang="es-CL" sz="2400" dirty="0"/>
                  <a:t>Vida de la sufridera (</a:t>
                </a:r>
                <a14:m>
                  <m:oMath xmlns:m="http://schemas.openxmlformats.org/officeDocument/2006/math">
                    <m:r>
                      <a:rPr lang="es-CL" sz="2400" b="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CL" sz="2400" dirty="0"/>
                  <a:t>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CL" sz="2400" b="1" i="1" smtClean="0">
                        <a:solidFill>
                          <a:srgbClr val="88354D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s-CL" sz="2400" b="1" dirty="0">
                    <a:solidFill>
                      <a:srgbClr val="88354D"/>
                    </a:solidFill>
                  </a:rPr>
                  <a:t>: </a:t>
                </a:r>
                <a:r>
                  <a:rPr lang="es-CL" sz="2400" dirty="0"/>
                  <a:t>Cantidad de piezas por afilado de la sufridera.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CL" sz="2400" b="1" i="1" smtClean="0">
                        <a:solidFill>
                          <a:srgbClr val="88354D"/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s-CL" sz="2400" b="1" dirty="0">
                    <a:solidFill>
                      <a:srgbClr val="88354D"/>
                    </a:solidFill>
                  </a:rPr>
                  <a:t>: </a:t>
                </a:r>
                <a:r>
                  <a:rPr lang="es-CL" sz="2400" dirty="0"/>
                  <a:t>Profundidad del afilado (</a:t>
                </a:r>
                <a14:m>
                  <m:oMath xmlns:m="http://schemas.openxmlformats.org/officeDocument/2006/math">
                    <m:r>
                      <a:rPr lang="es-CL" sz="240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CL" sz="2400" dirty="0"/>
                  <a:t>).</a:t>
                </a:r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284C57FD-A581-47AE-B16B-45B02DA32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3" y="2247804"/>
                <a:ext cx="10214500" cy="3968972"/>
              </a:xfrm>
              <a:prstGeom prst="rect">
                <a:avLst/>
              </a:prstGeom>
              <a:blipFill>
                <a:blip r:embed="rId3"/>
                <a:stretch>
                  <a:fillRect l="-1372" b="-261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995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AE9505-640A-4A76-BFEC-1F851BFB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FUERZA DE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CORTE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CF0E64-1353-4311-A512-5D0F41C92973}"/>
              </a:ext>
            </a:extLst>
          </p:cNvPr>
          <p:cNvSpPr txBox="1"/>
          <p:nvPr/>
        </p:nvSpPr>
        <p:spPr>
          <a:xfrm>
            <a:off x="403193" y="2636664"/>
            <a:ext cx="501218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CL" sz="2400" dirty="0">
                <a:ea typeface="Cambria Math" panose="02040503050406030204" pitchFamily="18" charset="0"/>
              </a:rPr>
              <a:t>La fuerza de corte es la fuerza que debe generar la prensa sobre el </a:t>
            </a:r>
            <a:r>
              <a:rPr lang="es-CL" sz="2400" b="1" dirty="0">
                <a:solidFill>
                  <a:srgbClr val="88354D"/>
                </a:solidFill>
                <a:ea typeface="Cambria Math" panose="02040503050406030204" pitchFamily="18" charset="0"/>
              </a:rPr>
              <a:t>material?</a:t>
            </a:r>
            <a:r>
              <a:rPr lang="es-CL" sz="2400" dirty="0">
                <a:solidFill>
                  <a:srgbClr val="88354D"/>
                </a:solidFill>
                <a:ea typeface="Cambria Math" panose="020405030504060302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s-CL" sz="2400" dirty="0">
                <a:ea typeface="Cambria Math" panose="02040503050406030204" pitchFamily="18" charset="0"/>
              </a:rPr>
              <a:t>Esta fuerza depende principalmente del espesor del fleje o chapa, y del perímetro y el material de la pieza a cortar. Es posible calcular esta fuerza </a:t>
            </a:r>
            <a:r>
              <a:rPr lang="es-CL" sz="2400" b="1" dirty="0">
                <a:solidFill>
                  <a:srgbClr val="88354D"/>
                </a:solidFill>
                <a:ea typeface="Cambria Math" panose="02040503050406030204" pitchFamily="18" charset="0"/>
              </a:rPr>
              <a:t>mediante la fórmula: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7CF4639-FBFC-4329-B31D-EA8C43EA0702}"/>
                  </a:ext>
                </a:extLst>
              </p:cNvPr>
              <p:cNvSpPr txBox="1"/>
              <p:nvPr/>
            </p:nvSpPr>
            <p:spPr>
              <a:xfrm>
                <a:off x="6526937" y="2496805"/>
                <a:ext cx="4889377" cy="3302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000" b="1" i="1" smtClean="0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30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CL" sz="30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s-CL" sz="30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sz="30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30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s-CL" sz="30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s-CL" sz="30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s-CL" sz="30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30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s-CL" sz="30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s-CL" sz="30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CL" sz="30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s-CL" sz="3000" b="1" dirty="0">
                  <a:solidFill>
                    <a:srgbClr val="88354D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s-CL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s-CL" sz="3000" b="1" dirty="0">
                    <a:solidFill>
                      <a:schemeClr val="bg1">
                        <a:lumMod val="50000"/>
                      </a:schemeClr>
                    </a:solidFill>
                    <a:ea typeface="Cambria Math" panose="02040503050406030204" pitchFamily="18" charset="0"/>
                  </a:rPr>
                  <a:t>En donde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smtClean="0">
                            <a:solidFill>
                              <a:srgbClr val="8835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b="1" i="1" smtClean="0">
                            <a:solidFill>
                              <a:srgbClr val="8835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CL" sz="2400" b="1" i="1" smtClean="0">
                            <a:solidFill>
                              <a:srgbClr val="8835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s-CL" sz="2400" b="1" dirty="0">
                    <a:solidFill>
                      <a:srgbClr val="88354D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s-CL" sz="2400" b="0" dirty="0">
                    <a:ea typeface="Cambria Math" panose="02040503050406030204" pitchFamily="18" charset="0"/>
                  </a:rPr>
                  <a:t>Fuerza de corte (</a:t>
                </a:r>
                <a14:m>
                  <m:oMath xmlns:m="http://schemas.openxmlformats.org/officeDocument/2006/math">
                    <m:r>
                      <a:rPr lang="es-CL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s-CL" sz="2400" b="0" dirty="0">
                    <a:ea typeface="Cambria Math" panose="02040503050406030204" pitchFamily="18" charset="0"/>
                  </a:rPr>
                  <a:t>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smtClean="0">
                            <a:solidFill>
                              <a:srgbClr val="8835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b="1" i="1" smtClean="0">
                            <a:solidFill>
                              <a:srgbClr val="8835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s-CL" sz="2400" b="1" i="1" smtClean="0">
                            <a:solidFill>
                              <a:srgbClr val="8835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s-CL" sz="2400" b="1" dirty="0">
                    <a:solidFill>
                      <a:srgbClr val="88354D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s-CL" sz="2400" b="0" dirty="0">
                    <a:ea typeface="Cambria Math" panose="02040503050406030204" pitchFamily="18" charset="0"/>
                  </a:rPr>
                  <a:t>Fuerza de separación (</a:t>
                </a:r>
                <a14:m>
                  <m:oMath xmlns:m="http://schemas.openxmlformats.org/officeDocument/2006/math">
                    <m:r>
                      <a:rPr lang="es-C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s-CL" sz="2400" b="0" dirty="0">
                    <a:ea typeface="Cambria Math" panose="02040503050406030204" pitchFamily="18" charset="0"/>
                  </a:rPr>
                  <a:t>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smtClean="0">
                            <a:solidFill>
                              <a:srgbClr val="8835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b="1" i="1" smtClean="0">
                            <a:solidFill>
                              <a:srgbClr val="8835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s-CL" sz="2400" b="1" i="1" smtClean="0">
                            <a:solidFill>
                              <a:srgbClr val="8835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s-CL" sz="2400" b="1" dirty="0">
                    <a:solidFill>
                      <a:srgbClr val="88354D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s-CL" sz="2400" b="0" dirty="0">
                    <a:ea typeface="Cambria Math" panose="02040503050406030204" pitchFamily="18" charset="0"/>
                  </a:rPr>
                  <a:t>Resistencia al corte (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C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s-C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s-CL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sz="2400" b="0" dirty="0"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b="1" i="1" smtClean="0">
                            <a:solidFill>
                              <a:srgbClr val="8835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b="1" i="1" smtClean="0">
                            <a:solidFill>
                              <a:srgbClr val="8835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s-CL" sz="2400" b="1" i="1" smtClean="0">
                            <a:solidFill>
                              <a:srgbClr val="88354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s-CL" sz="2400" b="1" dirty="0">
                    <a:solidFill>
                      <a:srgbClr val="88354D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s-CL" sz="2400" b="0" dirty="0">
                    <a:ea typeface="Cambria Math" panose="02040503050406030204" pitchFamily="18" charset="0"/>
                  </a:rPr>
                  <a:t>Perímetro a cortar (</a:t>
                </a:r>
                <a14:m>
                  <m:oMath xmlns:m="http://schemas.openxmlformats.org/officeDocument/2006/math">
                    <m:r>
                      <a:rPr lang="es-C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CL" sz="2400" b="0" dirty="0">
                    <a:ea typeface="Cambria Math" panose="02040503050406030204" pitchFamily="18" charset="0"/>
                  </a:rPr>
                  <a:t>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CL" sz="2400" b="1" i="1" smtClean="0">
                        <a:solidFill>
                          <a:srgbClr val="8835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s-CL" sz="2400" b="1" dirty="0">
                    <a:solidFill>
                      <a:srgbClr val="88354D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s-CL" sz="2400" b="0" dirty="0">
                    <a:ea typeface="Cambria Math" panose="02040503050406030204" pitchFamily="18" charset="0"/>
                  </a:rPr>
                  <a:t>Espesor del fleje (</a:t>
                </a:r>
                <a14:m>
                  <m:oMath xmlns:m="http://schemas.openxmlformats.org/officeDocument/2006/math">
                    <m:r>
                      <a:rPr lang="es-CL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CL" sz="2400" b="0" dirty="0">
                    <a:ea typeface="Cambria Math" panose="020405030504060302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7CF4639-FBFC-4329-B31D-EA8C43EA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937" y="2496805"/>
                <a:ext cx="4889377" cy="3302251"/>
              </a:xfrm>
              <a:prstGeom prst="rect">
                <a:avLst/>
              </a:prstGeom>
              <a:blipFill>
                <a:blip r:embed="rId3"/>
                <a:stretch>
                  <a:fillRect l="-2993" b="-332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0865691-0A72-4880-9EA6-88ADAAE017E7}"/>
              </a:ext>
            </a:extLst>
          </p:cNvPr>
          <p:cNvCxnSpPr>
            <a:cxnSpLocks/>
          </p:cNvCxnSpPr>
          <p:nvPr/>
        </p:nvCxnSpPr>
        <p:spPr>
          <a:xfrm>
            <a:off x="5921402" y="2432482"/>
            <a:ext cx="0" cy="358657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362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AE9505-640A-4A76-BFEC-1F851BFB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FUERZA DE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SEPARACIÓN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CF0E64-1353-4311-A512-5D0F41C92973}"/>
              </a:ext>
            </a:extLst>
          </p:cNvPr>
          <p:cNvSpPr txBox="1"/>
          <p:nvPr/>
        </p:nvSpPr>
        <p:spPr>
          <a:xfrm>
            <a:off x="403192" y="2626432"/>
            <a:ext cx="544718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L" sz="28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Del mismo modo, es importante considerar la configuración de la fuerza de separación del punzón.</a:t>
            </a:r>
          </a:p>
          <a:p>
            <a:pPr marL="0" indent="0">
              <a:buNone/>
            </a:pPr>
            <a:endParaRPr lang="es-CL" sz="2800" dirty="0"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CL" sz="280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Esta fuerza es dependiente de la fuerza de corte, y se calcula directamente </a:t>
            </a:r>
            <a:r>
              <a:rPr lang="es-CL" sz="2800" b="1" dirty="0">
                <a:solidFill>
                  <a:srgbClr val="88354D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mediante la fórmula: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7CF4639-FBFC-4329-B31D-EA8C43EA0702}"/>
                  </a:ext>
                </a:extLst>
              </p:cNvPr>
              <p:cNvSpPr txBox="1"/>
              <p:nvPr/>
            </p:nvSpPr>
            <p:spPr>
              <a:xfrm>
                <a:off x="6253571" y="3286917"/>
                <a:ext cx="488937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b="1" i="1" smtClean="0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32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CL" sz="32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 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𝒅𝒆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s-CL" sz="32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32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CL" sz="32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s-CL" sz="3200" b="1" dirty="0">
                  <a:solidFill>
                    <a:srgbClr val="88354D"/>
                  </a:solidFill>
                  <a:ea typeface="Cambria Math" panose="02040503050406030204" pitchFamily="18" charset="0"/>
                </a:endParaRPr>
              </a:p>
              <a:p>
                <a:endParaRPr lang="es-CL" sz="3200" b="1" i="1" dirty="0">
                  <a:solidFill>
                    <a:srgbClr val="88354D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32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32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CL" sz="32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𝟎𝟏𝟓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s-CL" sz="32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sSub>
                        <m:sSubPr>
                          <m:ctrlPr>
                            <a:rPr lang="es-CL" sz="32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32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s-CL" sz="32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s-CL" sz="3200" b="1" dirty="0">
                  <a:solidFill>
                    <a:srgbClr val="88354D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77CF4639-FBFC-4329-B31D-EA8C43EA0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571" y="3286917"/>
                <a:ext cx="4889377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0865691-0A72-4880-9EA6-88ADAAE017E7}"/>
              </a:ext>
            </a:extLst>
          </p:cNvPr>
          <p:cNvCxnSpPr>
            <a:cxnSpLocks/>
          </p:cNvCxnSpPr>
          <p:nvPr/>
        </p:nvCxnSpPr>
        <p:spPr>
          <a:xfrm>
            <a:off x="5921402" y="2432482"/>
            <a:ext cx="0" cy="358657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01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AE9505-640A-4A76-BFEC-1F851BFB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TIPOS DE OPERACIONES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DE CORTE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F9E1AE-C599-4817-B5AF-73BE7B0DBCD9}"/>
              </a:ext>
            </a:extLst>
          </p:cNvPr>
          <p:cNvSpPr txBox="1"/>
          <p:nvPr/>
        </p:nvSpPr>
        <p:spPr>
          <a:xfrm>
            <a:off x="369828" y="2853383"/>
            <a:ext cx="59333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88354D"/>
                </a:solidFill>
              </a:rPr>
              <a:t>CIZALLADO</a:t>
            </a:r>
          </a:p>
          <a:p>
            <a:pPr algn="just"/>
            <a:r>
              <a:rPr lang="es-CL" sz="2400" dirty="0"/>
              <a:t>Es un proceso de separación de una parte del material a lo largo de una línea recta entre dos bordes de corte. Se usa típicamente para cortar aquello que necesitamos, para reducir láminas a secciones más pequeñas, las cuales serán sometidas posteriormente a otras operaciones.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2D3982-FFF7-4398-ABFC-E71210CA1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699" y="3254629"/>
            <a:ext cx="5410473" cy="23205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78D15F1-0692-468A-B119-D967AD6BC9D0}"/>
              </a:ext>
            </a:extLst>
          </p:cNvPr>
          <p:cNvSpPr txBox="1"/>
          <p:nvPr/>
        </p:nvSpPr>
        <p:spPr>
          <a:xfrm>
            <a:off x="6755906" y="5708067"/>
            <a:ext cx="526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http://materias.fcyt.umss.edu.bo/tecno-II/PDF/cap-33.pdf</a:t>
            </a:r>
          </a:p>
        </p:txBody>
      </p:sp>
    </p:spTree>
    <p:extLst>
      <p:ext uri="{BB962C8B-B14F-4D97-AF65-F5344CB8AC3E}">
        <p14:creationId xmlns:p14="http://schemas.microsoft.com/office/powerpoint/2010/main" val="3958486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AE9505-640A-4A76-BFEC-1F851BFB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TIPOS DE OPERACIONES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DE CORTE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F9E1AE-C599-4817-B5AF-73BE7B0DBCD9}"/>
              </a:ext>
            </a:extLst>
          </p:cNvPr>
          <p:cNvSpPr txBox="1"/>
          <p:nvPr/>
        </p:nvSpPr>
        <p:spPr>
          <a:xfrm>
            <a:off x="369828" y="2853383"/>
            <a:ext cx="593331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88354D"/>
                </a:solidFill>
              </a:rPr>
              <a:t>RECORTADO</a:t>
            </a:r>
          </a:p>
          <a:p>
            <a:r>
              <a:rPr lang="es-CL" sz="2400" dirty="0"/>
              <a:t>Es cuando la sufridera fija la dimensión de la pieza.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BDBE591-FF6C-41FE-A2DD-F1E0ACF18147}"/>
              </a:ext>
            </a:extLst>
          </p:cNvPr>
          <p:cNvSpPr txBox="1"/>
          <p:nvPr/>
        </p:nvSpPr>
        <p:spPr>
          <a:xfrm>
            <a:off x="296663" y="4414902"/>
            <a:ext cx="59333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800" b="1" dirty="0">
                <a:solidFill>
                  <a:srgbClr val="88354D"/>
                </a:solidFill>
              </a:rPr>
              <a:t>PUNZONADO</a:t>
            </a:r>
          </a:p>
          <a:p>
            <a:r>
              <a:rPr lang="es-CL" sz="2400" dirty="0"/>
              <a:t>Es cuando el punzón fija la dimensión de la pieza, cabe por dentro de la pieza y dentro de la cavidad de la sufridera.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5DB838-D570-4B6A-87B4-7F158D7DD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02" y="2853383"/>
            <a:ext cx="3662553" cy="27207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E381A92-9BC0-45EE-8EEC-B60995C4CCD8}"/>
              </a:ext>
            </a:extLst>
          </p:cNvPr>
          <p:cNvSpPr txBox="1"/>
          <p:nvPr/>
        </p:nvSpPr>
        <p:spPr>
          <a:xfrm>
            <a:off x="6672974" y="5833725"/>
            <a:ext cx="4559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http://materias.fcyt.umss.edu.bo/tecno-II/PDF/cap-33.pdf</a:t>
            </a:r>
          </a:p>
        </p:txBody>
      </p:sp>
    </p:spTree>
    <p:extLst>
      <p:ext uri="{BB962C8B-B14F-4D97-AF65-F5344CB8AC3E}">
        <p14:creationId xmlns:p14="http://schemas.microsoft.com/office/powerpoint/2010/main" val="381439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AE9505-640A-4A76-BFEC-1F851BFB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JUEGO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DE CORTE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3C61F54-B954-4715-8566-E2B37C2E934F}"/>
                  </a:ext>
                </a:extLst>
              </p:cNvPr>
              <p:cNvSpPr txBox="1"/>
              <p:nvPr/>
            </p:nvSpPr>
            <p:spPr>
              <a:xfrm>
                <a:off x="296663" y="2342879"/>
                <a:ext cx="6094520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s-CL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El juego de corte es uno de los parámetros importantes a tener en cuenta en el proceso de corte. Está definido como la distancia lateral entre el filo del punzón y el filo de la matriz. Para conocer el juego que debemos aplicar se usan tablas y ecuaciones presentadas a continuación.</a:t>
                </a:r>
                <a:endParaRPr lang="es-CL" sz="20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s-CL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3000" b="1" i="1" smtClean="0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s-CL" sz="3000" b="1" i="1" smtClean="0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CL" sz="30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CL" sz="30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s-CL" sz="3000" b="1" i="1">
                              <a:solidFill>
                                <a:srgbClr val="88354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s-CL" sz="30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sz="30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s-CL" sz="30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30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s-CL" sz="3000" b="1" i="1">
                          <a:solidFill>
                            <a:srgbClr val="88354D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3000" b="1" dirty="0">
                  <a:solidFill>
                    <a:srgbClr val="88354D"/>
                  </a:solidFill>
                </a:endParaRPr>
              </a:p>
              <a:p>
                <a:pPr marL="0" indent="0">
                  <a:buNone/>
                </a:pPr>
                <a:endParaRPr lang="es-CL" sz="2000" dirty="0"/>
              </a:p>
              <a:p>
                <a:pPr marL="0" indent="0">
                  <a:buNone/>
                </a:pPr>
                <a:endParaRPr lang="es-CL" sz="2000" dirty="0"/>
              </a:p>
              <a:p>
                <a:pPr marL="0" indent="0">
                  <a:buNone/>
                </a:pPr>
                <a:r>
                  <a:rPr lang="es-CL" sz="2000" b="1" dirty="0">
                    <a:solidFill>
                      <a:schemeClr val="bg1">
                        <a:lumMod val="50000"/>
                      </a:schemeClr>
                    </a:solidFill>
                  </a:rPr>
                  <a:t>En donde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CL" sz="2000" b="1" i="1" smtClean="0">
                        <a:solidFill>
                          <a:srgbClr val="88354D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s-CL" sz="2000" b="1" dirty="0">
                    <a:solidFill>
                      <a:srgbClr val="88354D"/>
                    </a:solidFill>
                  </a:rPr>
                  <a:t>: </a:t>
                </a:r>
                <a:r>
                  <a:rPr lang="es-CL" sz="2000" dirty="0"/>
                  <a:t>Juego de corte (</a:t>
                </a:r>
                <a14:m>
                  <m:oMath xmlns:m="http://schemas.openxmlformats.org/officeDocument/2006/math">
                    <m:r>
                      <a:rPr lang="es-CL" sz="2000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s-CL" sz="2000" dirty="0"/>
                  <a:t>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CL" sz="2000" b="1" i="1" smtClean="0">
                        <a:solidFill>
                          <a:srgbClr val="88354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s-CL" sz="2000" b="1" dirty="0">
                    <a:solidFill>
                      <a:srgbClr val="88354D"/>
                    </a:solidFill>
                  </a:rPr>
                  <a:t>: </a:t>
                </a:r>
                <a:r>
                  <a:rPr lang="es-CL" sz="2000" dirty="0"/>
                  <a:t>Ángulo Alfa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s-CL" sz="2000" b="1" i="1" smtClean="0">
                        <a:solidFill>
                          <a:srgbClr val="88354D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s-CL" sz="2000" b="1" dirty="0">
                    <a:solidFill>
                      <a:srgbClr val="88354D"/>
                    </a:solidFill>
                  </a:rPr>
                  <a:t>: </a:t>
                </a:r>
                <a:r>
                  <a:rPr lang="es-CL" sz="2000" dirty="0"/>
                  <a:t>Factor de porcentaje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3C61F54-B954-4715-8566-E2B37C2E9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3" y="2342879"/>
                <a:ext cx="6094520" cy="4247317"/>
              </a:xfrm>
              <a:prstGeom prst="rect">
                <a:avLst/>
              </a:prstGeom>
              <a:blipFill>
                <a:blip r:embed="rId3"/>
                <a:stretch>
                  <a:fillRect l="-1101" t="-717" r="-1502" b="-157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E29CB820-F1D9-4F0E-89E0-D89F88E04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8402547"/>
                  </p:ext>
                </p:extLst>
              </p:nvPr>
            </p:nvGraphicFramePr>
            <p:xfrm>
              <a:off x="6841539" y="2423240"/>
              <a:ext cx="4728469" cy="31739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4578">
                      <a:extLst>
                        <a:ext uri="{9D8B030D-6E8A-4147-A177-3AD203B41FA5}">
                          <a16:colId xmlns:a16="http://schemas.microsoft.com/office/drawing/2014/main" val="1031177937"/>
                        </a:ext>
                      </a:extLst>
                    </a:gridCol>
                    <a:gridCol w="1044623">
                      <a:extLst>
                        <a:ext uri="{9D8B030D-6E8A-4147-A177-3AD203B41FA5}">
                          <a16:colId xmlns:a16="http://schemas.microsoft.com/office/drawing/2014/main" val="1740041089"/>
                        </a:ext>
                      </a:extLst>
                    </a:gridCol>
                    <a:gridCol w="1539268">
                      <a:extLst>
                        <a:ext uri="{9D8B030D-6E8A-4147-A177-3AD203B41FA5}">
                          <a16:colId xmlns:a16="http://schemas.microsoft.com/office/drawing/2014/main" val="2613243540"/>
                        </a:ext>
                      </a:extLst>
                    </a:gridCol>
                  </a:tblGrid>
                  <a:tr h="528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2000" dirty="0"/>
                            <a:t>FLEJE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835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es-CL" sz="20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835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2000" b="1" i="1" smtClean="0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es-CL" sz="20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8354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11696"/>
                      </a:ext>
                    </a:extLst>
                  </a:tr>
                  <a:tr h="5289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Acero duro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4°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20%</a:t>
                          </a:r>
                          <a:r>
                            <a:rPr lang="es-CL" baseline="0" dirty="0"/>
                            <a:t> de e</a:t>
                          </a:r>
                          <a:endParaRPr lang="es-CL" dirty="0"/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17264"/>
                      </a:ext>
                    </a:extLst>
                  </a:tr>
                  <a:tr h="5289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Acero semiduro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5°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30% de 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4285297"/>
                      </a:ext>
                    </a:extLst>
                  </a:tr>
                  <a:tr h="5289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Acero dulce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6°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35%</a:t>
                          </a:r>
                          <a:r>
                            <a:rPr lang="es-CL" baseline="0" dirty="0"/>
                            <a:t> de e</a:t>
                          </a:r>
                          <a:endParaRPr lang="es-CL" dirty="0"/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5523915"/>
                      </a:ext>
                    </a:extLst>
                  </a:tr>
                  <a:tr h="5289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Cobre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6°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35% de 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4324475"/>
                      </a:ext>
                    </a:extLst>
                  </a:tr>
                  <a:tr h="5289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Latón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6°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35% de 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77405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E29CB820-F1D9-4F0E-89E0-D89F88E04F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8402547"/>
                  </p:ext>
                </p:extLst>
              </p:nvPr>
            </p:nvGraphicFramePr>
            <p:xfrm>
              <a:off x="6841539" y="2423240"/>
              <a:ext cx="4728469" cy="31739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4578">
                      <a:extLst>
                        <a:ext uri="{9D8B030D-6E8A-4147-A177-3AD203B41FA5}">
                          <a16:colId xmlns:a16="http://schemas.microsoft.com/office/drawing/2014/main" val="1031177937"/>
                        </a:ext>
                      </a:extLst>
                    </a:gridCol>
                    <a:gridCol w="1044623">
                      <a:extLst>
                        <a:ext uri="{9D8B030D-6E8A-4147-A177-3AD203B41FA5}">
                          <a16:colId xmlns:a16="http://schemas.microsoft.com/office/drawing/2014/main" val="1740041089"/>
                        </a:ext>
                      </a:extLst>
                    </a:gridCol>
                    <a:gridCol w="1539268">
                      <a:extLst>
                        <a:ext uri="{9D8B030D-6E8A-4147-A177-3AD203B41FA5}">
                          <a16:colId xmlns:a16="http://schemas.microsoft.com/office/drawing/2014/main" val="2613243540"/>
                        </a:ext>
                      </a:extLst>
                    </a:gridCol>
                  </a:tblGrid>
                  <a:tr h="528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sz="2000" dirty="0"/>
                            <a:t>FLEJE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835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5848" r="-149708" b="-5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6719" r="-1186" b="-5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0011696"/>
                      </a:ext>
                    </a:extLst>
                  </a:tr>
                  <a:tr h="5289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Acero duro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4°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20%</a:t>
                          </a:r>
                          <a:r>
                            <a:rPr lang="es-CL" baseline="0" dirty="0"/>
                            <a:t> de e</a:t>
                          </a:r>
                          <a:endParaRPr lang="es-CL" dirty="0"/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017264"/>
                      </a:ext>
                    </a:extLst>
                  </a:tr>
                  <a:tr h="5289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Acero semiduro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5°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30% de 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4285297"/>
                      </a:ext>
                    </a:extLst>
                  </a:tr>
                  <a:tr h="5289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Acero dulce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6°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35%</a:t>
                          </a:r>
                          <a:r>
                            <a:rPr lang="es-CL" baseline="0" dirty="0"/>
                            <a:t> de e</a:t>
                          </a:r>
                          <a:endParaRPr lang="es-CL" dirty="0"/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85523915"/>
                      </a:ext>
                    </a:extLst>
                  </a:tr>
                  <a:tr h="5289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Cobre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6°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35% de 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4324475"/>
                      </a:ext>
                    </a:extLst>
                  </a:tr>
                  <a:tr h="5289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Latón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CL" dirty="0"/>
                            <a:t>6°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35% de e</a:t>
                          </a:r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774058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F742B9F9-96DF-4BFC-8AC5-5D473A895C5D}"/>
              </a:ext>
            </a:extLst>
          </p:cNvPr>
          <p:cNvSpPr txBox="1"/>
          <p:nvPr/>
        </p:nvSpPr>
        <p:spPr>
          <a:xfrm>
            <a:off x="7446614" y="5740672"/>
            <a:ext cx="382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Apuntes Ing. Vicente A, Crino Tassara</a:t>
            </a:r>
          </a:p>
        </p:txBody>
      </p:sp>
    </p:spTree>
    <p:extLst>
      <p:ext uri="{BB962C8B-B14F-4D97-AF65-F5344CB8AC3E}">
        <p14:creationId xmlns:p14="http://schemas.microsoft.com/office/powerpoint/2010/main" val="215120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E375F7AF-9CF4-4D03-8E94-BCD61BFB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6600" dirty="0">
                <a:solidFill>
                  <a:srgbClr val="A7A8AA"/>
                </a:solidFill>
              </a:rPr>
              <a:t>TEMA N°1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INTRODUCCIÓN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3699B2E-8FB3-45EA-84D7-08518B67F005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Google Shape;99;g93b131c1a8_0_87">
            <a:extLst>
              <a:ext uri="{FF2B5EF4-FFF2-40B4-BE49-F238E27FC236}">
                <a16:creationId xmlns:a16="http://schemas.microsoft.com/office/drawing/2014/main" id="{48E017B8-4BD3-4292-A189-378BB528BF15}"/>
              </a:ext>
            </a:extLst>
          </p:cNvPr>
          <p:cNvSpPr txBox="1"/>
          <p:nvPr/>
        </p:nvSpPr>
        <p:spPr>
          <a:xfrm>
            <a:off x="9019712" y="6436307"/>
            <a:ext cx="2928891" cy="20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s-CL" sz="1000" dirty="0"/>
              <a:t>Fuente: https://www.jom.es/la-matriceria-industrial/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BE05C9-9BC1-40C2-9734-0FC6FE759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95" y="1256740"/>
            <a:ext cx="6906088" cy="51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82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AE9505-640A-4A76-BFEC-1F851BFB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JUEGO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DE CORTE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9886D3-F67E-4B7C-A1DF-E307C6C67A9B}"/>
              </a:ext>
            </a:extLst>
          </p:cNvPr>
          <p:cNvSpPr txBox="1"/>
          <p:nvPr/>
        </p:nvSpPr>
        <p:spPr>
          <a:xfrm>
            <a:off x="2919725" y="1637083"/>
            <a:ext cx="72099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88354D"/>
                </a:solidFill>
              </a:rPr>
              <a:t>Cálculo de juego de corte según Instituto Chileno del Acero (ICHA)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BCCD7A7-4C04-4897-8260-67219B655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69842"/>
              </p:ext>
            </p:extLst>
          </p:nvPr>
        </p:nvGraphicFramePr>
        <p:xfrm>
          <a:off x="3275220" y="2037192"/>
          <a:ext cx="6499095" cy="4244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3234">
                  <a:extLst>
                    <a:ext uri="{9D8B030D-6E8A-4147-A177-3AD203B41FA5}">
                      <a16:colId xmlns:a16="http://schemas.microsoft.com/office/drawing/2014/main" val="3558246221"/>
                    </a:ext>
                  </a:extLst>
                </a:gridCol>
                <a:gridCol w="3275861">
                  <a:extLst>
                    <a:ext uri="{9D8B030D-6E8A-4147-A177-3AD203B41FA5}">
                      <a16:colId xmlns:a16="http://schemas.microsoft.com/office/drawing/2014/main" val="3401269740"/>
                    </a:ext>
                  </a:extLst>
                </a:gridCol>
              </a:tblGrid>
              <a:tr h="471662">
                <a:tc>
                  <a:txBody>
                    <a:bodyPr/>
                    <a:lstStyle/>
                    <a:p>
                      <a:pPr algn="ctr"/>
                      <a:r>
                        <a:rPr lang="es-CL" baseline="0" dirty="0"/>
                        <a:t>FLEJE</a:t>
                      </a:r>
                      <a:endParaRPr lang="es-CL" dirty="0"/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35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JUEGO (POR LADO)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835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29978"/>
                  </a:ext>
                </a:extLst>
              </a:tr>
              <a:tr h="471662">
                <a:tc>
                  <a:txBody>
                    <a:bodyPr/>
                    <a:lstStyle/>
                    <a:p>
                      <a:pPr algn="l"/>
                      <a:r>
                        <a:rPr lang="es-CL" dirty="0"/>
                        <a:t>Acero</a:t>
                      </a:r>
                      <a:r>
                        <a:rPr lang="es-CL" baseline="0" dirty="0"/>
                        <a:t> inoxidable</a:t>
                      </a:r>
                      <a:endParaRPr lang="es-CL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4 a 5% de 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7648"/>
                  </a:ext>
                </a:extLst>
              </a:tr>
              <a:tr h="471662">
                <a:tc>
                  <a:txBody>
                    <a:bodyPr/>
                    <a:lstStyle/>
                    <a:p>
                      <a:pPr algn="l"/>
                      <a:r>
                        <a:rPr lang="es-CL" dirty="0"/>
                        <a:t>Acero duro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 a 12% de 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41299"/>
                  </a:ext>
                </a:extLst>
              </a:tr>
              <a:tr h="471662">
                <a:tc>
                  <a:txBody>
                    <a:bodyPr/>
                    <a:lstStyle/>
                    <a:p>
                      <a:pPr algn="l"/>
                      <a:r>
                        <a:rPr lang="es-CL" dirty="0"/>
                        <a:t>Acero mediano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6 a 10% de e 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45548"/>
                  </a:ext>
                </a:extLst>
              </a:tr>
              <a:tr h="471662">
                <a:tc>
                  <a:txBody>
                    <a:bodyPr/>
                    <a:lstStyle/>
                    <a:p>
                      <a:pPr algn="l"/>
                      <a:r>
                        <a:rPr lang="es-CL" dirty="0"/>
                        <a:t>Acero blando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 a 6% de 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21204"/>
                  </a:ext>
                </a:extLst>
              </a:tr>
              <a:tr h="471662">
                <a:tc>
                  <a:txBody>
                    <a:bodyPr/>
                    <a:lstStyle/>
                    <a:p>
                      <a:pPr algn="l"/>
                      <a:r>
                        <a:rPr lang="es-CL" dirty="0"/>
                        <a:t>Latón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 a 8% de 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769099"/>
                  </a:ext>
                </a:extLst>
              </a:tr>
              <a:tr h="471662">
                <a:tc>
                  <a:txBody>
                    <a:bodyPr/>
                    <a:lstStyle/>
                    <a:p>
                      <a:pPr algn="l"/>
                      <a:r>
                        <a:rPr lang="es-CL" dirty="0"/>
                        <a:t>Cobre Berilio (Laminado en frío)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 a 10% de 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230913"/>
                  </a:ext>
                </a:extLst>
              </a:tr>
              <a:tr h="471662">
                <a:tc>
                  <a:txBody>
                    <a:bodyPr/>
                    <a:lstStyle/>
                    <a:p>
                      <a:pPr algn="l"/>
                      <a:r>
                        <a:rPr lang="es-CL" dirty="0"/>
                        <a:t>Cobre</a:t>
                      </a:r>
                      <a:r>
                        <a:rPr lang="es-CL" baseline="0" dirty="0"/>
                        <a:t> Berilio (Recocido)</a:t>
                      </a:r>
                      <a:endParaRPr lang="es-CL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5 a 6%</a:t>
                      </a:r>
                      <a:r>
                        <a:rPr lang="es-CL" baseline="0" dirty="0"/>
                        <a:t> de e</a:t>
                      </a:r>
                      <a:endParaRPr lang="es-CL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470227"/>
                  </a:ext>
                </a:extLst>
              </a:tr>
              <a:tr h="471662">
                <a:tc>
                  <a:txBody>
                    <a:bodyPr/>
                    <a:lstStyle/>
                    <a:p>
                      <a:pPr algn="l"/>
                      <a:r>
                        <a:rPr lang="es-CL" dirty="0"/>
                        <a:t>Aluminio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10 a 18% de e</a:t>
                      </a:r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88769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F2D1DCF-01B9-44B8-A732-E8C9CE69F20E}"/>
              </a:ext>
            </a:extLst>
          </p:cNvPr>
          <p:cNvSpPr txBox="1"/>
          <p:nvPr/>
        </p:nvSpPr>
        <p:spPr>
          <a:xfrm>
            <a:off x="6027347" y="6354375"/>
            <a:ext cx="100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Fuente: ICHA</a:t>
            </a:r>
          </a:p>
        </p:txBody>
      </p:sp>
    </p:spTree>
    <p:extLst>
      <p:ext uri="{BB962C8B-B14F-4D97-AF65-F5344CB8AC3E}">
        <p14:creationId xmlns:p14="http://schemas.microsoft.com/office/powerpoint/2010/main" val="2335067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AE9505-640A-4A76-BFEC-1F851BFB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JUEGO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DE CORTE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9886D3-F67E-4B7C-A1DF-E307C6C67A9B}"/>
              </a:ext>
            </a:extLst>
          </p:cNvPr>
          <p:cNvSpPr txBox="1"/>
          <p:nvPr/>
        </p:nvSpPr>
        <p:spPr>
          <a:xfrm>
            <a:off x="2919725" y="1637083"/>
            <a:ext cx="72099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rgbClr val="88354D"/>
                </a:solidFill>
              </a:rPr>
              <a:t>Cálculo de juego de corte según Norma Española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DBCCD7A7-4C04-4897-8260-67219B6556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2092937"/>
                  </p:ext>
                </p:extLst>
              </p:nvPr>
            </p:nvGraphicFramePr>
            <p:xfrm>
              <a:off x="3275220" y="2205868"/>
              <a:ext cx="6499095" cy="2397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23234">
                      <a:extLst>
                        <a:ext uri="{9D8B030D-6E8A-4147-A177-3AD203B41FA5}">
                          <a16:colId xmlns:a16="http://schemas.microsoft.com/office/drawing/2014/main" val="3558246221"/>
                        </a:ext>
                      </a:extLst>
                    </a:gridCol>
                    <a:gridCol w="3275861">
                      <a:extLst>
                        <a:ext uri="{9D8B030D-6E8A-4147-A177-3AD203B41FA5}">
                          <a16:colId xmlns:a16="http://schemas.microsoft.com/office/drawing/2014/main" val="3401269740"/>
                        </a:ext>
                      </a:extLst>
                    </a:gridCol>
                  </a:tblGrid>
                  <a:tr h="4716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aseline="0" dirty="0"/>
                            <a:t>FLEJE</a:t>
                          </a:r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835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JUEGO (POR LADO)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8354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329978"/>
                      </a:ext>
                    </a:extLst>
                  </a:tr>
                  <a:tr h="4716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Acero</a:t>
                          </a:r>
                          <a:r>
                            <a:rPr lang="es-CL" baseline="0" dirty="0"/>
                            <a:t> duro</a:t>
                          </a:r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5+2</m:t>
                                    </m:r>
                                    <m:sSup>
                                      <m:sSup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7648"/>
                      </a:ext>
                    </a:extLst>
                  </a:tr>
                  <a:tr h="4716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Acero dulce y latón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4+1,5</m:t>
                                    </m:r>
                                    <m:sSup>
                                      <m:sSup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0441299"/>
                      </a:ext>
                    </a:extLst>
                  </a:tr>
                  <a:tr h="4716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Aluminio y aleaciones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3+0,5</m:t>
                                    </m:r>
                                    <m:sSup>
                                      <m:sSup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76455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>
                <a:extLst>
                  <a:ext uri="{FF2B5EF4-FFF2-40B4-BE49-F238E27FC236}">
                    <a16:creationId xmlns:a16="http://schemas.microsoft.com/office/drawing/2014/main" id="{DBCCD7A7-4C04-4897-8260-67219B6556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2092937"/>
                  </p:ext>
                </p:extLst>
              </p:nvPr>
            </p:nvGraphicFramePr>
            <p:xfrm>
              <a:off x="3275220" y="2205868"/>
              <a:ext cx="6499095" cy="2397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23234">
                      <a:extLst>
                        <a:ext uri="{9D8B030D-6E8A-4147-A177-3AD203B41FA5}">
                          <a16:colId xmlns:a16="http://schemas.microsoft.com/office/drawing/2014/main" val="3558246221"/>
                        </a:ext>
                      </a:extLst>
                    </a:gridCol>
                    <a:gridCol w="3275861">
                      <a:extLst>
                        <a:ext uri="{9D8B030D-6E8A-4147-A177-3AD203B41FA5}">
                          <a16:colId xmlns:a16="http://schemas.microsoft.com/office/drawing/2014/main" val="3401269740"/>
                        </a:ext>
                      </a:extLst>
                    </a:gridCol>
                  </a:tblGrid>
                  <a:tr h="4716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baseline="0" dirty="0"/>
                            <a:t>FLEJE</a:t>
                          </a:r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835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JUEGO (POR LADO)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88354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329978"/>
                      </a:ext>
                    </a:extLst>
                  </a:tr>
                  <a:tr h="6418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Acero</a:t>
                          </a:r>
                          <a:r>
                            <a:rPr lang="es-CL" baseline="0" dirty="0"/>
                            <a:t> duro</a:t>
                          </a:r>
                          <a:endParaRPr lang="es-CL" dirty="0"/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327" t="-79048" r="-372" b="-20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87648"/>
                      </a:ext>
                    </a:extLst>
                  </a:tr>
                  <a:tr h="6418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Acero dulce y latón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327" t="-177358" r="-372" b="-102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40441299"/>
                      </a:ext>
                    </a:extLst>
                  </a:tr>
                  <a:tr h="641858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s-CL" dirty="0"/>
                            <a:t>Aluminio y aleaciones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98327" t="-277358" r="-372" b="-2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764554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EF2D1DCF-01B9-44B8-A732-E8C9CE69F20E}"/>
              </a:ext>
            </a:extLst>
          </p:cNvPr>
          <p:cNvSpPr txBox="1"/>
          <p:nvPr/>
        </p:nvSpPr>
        <p:spPr>
          <a:xfrm>
            <a:off x="5840916" y="4720884"/>
            <a:ext cx="1172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Fuente: ISO 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D00FBA-9DEC-4A2B-AAF2-1C731EA51562}"/>
              </a:ext>
            </a:extLst>
          </p:cNvPr>
          <p:cNvSpPr txBox="1"/>
          <p:nvPr/>
        </p:nvSpPr>
        <p:spPr>
          <a:xfrm>
            <a:off x="3512949" y="5292546"/>
            <a:ext cx="64990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88354D"/>
                </a:solidFill>
              </a:rPr>
              <a:t>EN RESUMEN</a:t>
            </a:r>
          </a:p>
          <a:p>
            <a:r>
              <a:rPr lang="es-CL" dirty="0"/>
              <a:t>Se puede afirmar que mientras más duro es el material del fleje, menor es el juego de corte; por lo contrario, mientras más blando es el material del fleje, mayor es el juego entre punzón y sufridera.</a:t>
            </a:r>
          </a:p>
        </p:txBody>
      </p:sp>
    </p:spTree>
    <p:extLst>
      <p:ext uri="{BB962C8B-B14F-4D97-AF65-F5344CB8AC3E}">
        <p14:creationId xmlns:p14="http://schemas.microsoft.com/office/powerpoint/2010/main" val="121157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5AE9505-640A-4A76-BFEC-1F851BFB2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AB8EDEAC-DE34-4551-AEBC-FF7A3B2E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¿QUÉ ES LA</a:t>
            </a:r>
            <a:br>
              <a:rPr lang="es-MX" dirty="0"/>
            </a:br>
            <a:r>
              <a:rPr lang="es-MX" dirty="0">
                <a:solidFill>
                  <a:srgbClr val="88354D"/>
                </a:solidFill>
              </a:rPr>
              <a:t>MATRICERÍA?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714EAE-7E99-4E0C-822F-995C2159B4D3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A4A32C6D-AC34-4A85-B2CC-915F36EFE215}"/>
              </a:ext>
            </a:extLst>
          </p:cNvPr>
          <p:cNvGrpSpPr/>
          <p:nvPr/>
        </p:nvGrpSpPr>
        <p:grpSpPr>
          <a:xfrm>
            <a:off x="1" y="2159824"/>
            <a:ext cx="2879324" cy="4229040"/>
            <a:chOff x="0" y="593"/>
            <a:chExt cx="3916029" cy="4229040"/>
          </a:xfrm>
          <a:solidFill>
            <a:srgbClr val="88354D"/>
          </a:solidFill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18415E77-3331-4B45-BF82-646383C558A5}"/>
                </a:ext>
              </a:extLst>
            </p:cNvPr>
            <p:cNvSpPr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AFFCCF55-8019-47C0-BD2A-D60B47C68428}"/>
                </a:ext>
              </a:extLst>
            </p:cNvPr>
            <p:cNvSpPr txBox="1"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/>
            </a:p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/>
            </a:p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dirty="0"/>
                <a:t>La matricería es una rama de la mecánica que se encarga del estudio y desarrollo de las técnicas de fabricación de matrices para obtener piezas en serie, comúnmente en chapa metálica, sin la necesidad de un arranque de viruta.</a:t>
              </a: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L" sz="6500" kern="1200" dirty="0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B61EE0E9-160C-40FF-B5F5-DC13716EA29C}"/>
              </a:ext>
            </a:extLst>
          </p:cNvPr>
          <p:cNvGrpSpPr/>
          <p:nvPr/>
        </p:nvGrpSpPr>
        <p:grpSpPr>
          <a:xfrm>
            <a:off x="2994735" y="2159824"/>
            <a:ext cx="2879324" cy="4229040"/>
            <a:chOff x="0" y="593"/>
            <a:chExt cx="3916029" cy="4229040"/>
          </a:xfrm>
          <a:solidFill>
            <a:schemeClr val="bg1">
              <a:lumMod val="65000"/>
            </a:schemeClr>
          </a:solidFill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D2A0195C-AD99-4D79-A3E5-57C0C2D1A669}"/>
                </a:ext>
              </a:extLst>
            </p:cNvPr>
            <p:cNvSpPr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AE1C8260-E89F-4EB7-9163-A1B6232007B6}"/>
                </a:ext>
              </a:extLst>
            </p:cNvPr>
            <p:cNvSpPr txBox="1"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dirty="0"/>
                <a:t>Los procesos de matricería, ya sea de corte o deformación, se realizan a través de matrices o troqueles.</a:t>
              </a: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L" sz="2000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5180B831-808A-4654-9ACC-887D921AB481}"/>
              </a:ext>
            </a:extLst>
          </p:cNvPr>
          <p:cNvGrpSpPr/>
          <p:nvPr/>
        </p:nvGrpSpPr>
        <p:grpSpPr>
          <a:xfrm>
            <a:off x="5985030" y="2159824"/>
            <a:ext cx="2929631" cy="4229040"/>
            <a:chOff x="0" y="593"/>
            <a:chExt cx="3916029" cy="4229040"/>
          </a:xfrm>
          <a:solidFill>
            <a:schemeClr val="bg1">
              <a:lumMod val="65000"/>
            </a:schemeClr>
          </a:solidFill>
        </p:grpSpPr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A5370EDC-E40F-4F94-92DD-76DFF2BAA16A}"/>
                </a:ext>
              </a:extLst>
            </p:cNvPr>
            <p:cNvSpPr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5F28CCE3-F0EC-47DA-B5A4-85225FBC2FD5}"/>
                </a:ext>
              </a:extLst>
            </p:cNvPr>
            <p:cNvSpPr txBox="1"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dirty="0"/>
                <a:t>Involucra técnicas avanzadas de diseño y fabricación de piezas en pequeñas y en grandes series y que requieren de gran precisión.</a:t>
              </a: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L" sz="2000" kern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CF96C7FE-DD85-46BE-B4A1-E557FABEFA90}"/>
              </a:ext>
            </a:extLst>
          </p:cNvPr>
          <p:cNvGrpSpPr/>
          <p:nvPr/>
        </p:nvGrpSpPr>
        <p:grpSpPr>
          <a:xfrm>
            <a:off x="9025631" y="2159824"/>
            <a:ext cx="2834936" cy="4229040"/>
            <a:chOff x="0" y="593"/>
            <a:chExt cx="3916029" cy="4229040"/>
          </a:xfrm>
          <a:solidFill>
            <a:srgbClr val="88354D"/>
          </a:solidFill>
        </p:grpSpPr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3EA693E8-1A4E-419A-9D40-EC074CF4316C}"/>
                </a:ext>
              </a:extLst>
            </p:cNvPr>
            <p:cNvSpPr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707B5DBA-6F7C-48D5-AB14-FE02D9425082}"/>
                </a:ext>
              </a:extLst>
            </p:cNvPr>
            <p:cNvSpPr txBox="1"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dirty="0"/>
                <a:t>Posee múltiples aplicaciones en el sector industrial en la fabricación de piezas como: bandejas de aluminio o plástico, botellas, decoración, sector automotriz, sector aeronáutico, entre otros.</a:t>
              </a: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L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02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AB8DF45-D257-4717-BC84-A77414CCD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A7A8AA"/>
                </a:solidFill>
              </a:rPr>
              <a:t>VENTAJAS Y DESVENTAJAS</a:t>
            </a:r>
            <a:br>
              <a:rPr lang="es-MX" dirty="0">
                <a:solidFill>
                  <a:srgbClr val="A7A8AA"/>
                </a:solidFill>
              </a:rPr>
            </a:br>
            <a:r>
              <a:rPr lang="es-MX" dirty="0">
                <a:solidFill>
                  <a:srgbClr val="88354D"/>
                </a:solidFill>
              </a:rPr>
              <a:t>DE LOS PROCESO DE MATRICERÍA</a:t>
            </a:r>
            <a:endParaRPr lang="es-CL" dirty="0">
              <a:solidFill>
                <a:srgbClr val="88354D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60025"/>
            <a:ext cx="1336831" cy="45719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3C50E-ED81-41A4-A134-98421438C6B2}"/>
              </a:ext>
            </a:extLst>
          </p:cNvPr>
          <p:cNvSpPr txBox="1"/>
          <p:nvPr/>
        </p:nvSpPr>
        <p:spPr>
          <a:xfrm>
            <a:off x="490484" y="3068961"/>
            <a:ext cx="551672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L" sz="2800" b="1" dirty="0">
                <a:solidFill>
                  <a:srgbClr val="88354D"/>
                </a:solidFill>
              </a:rPr>
              <a:t>VENTAJAS</a:t>
            </a:r>
          </a:p>
          <a:p>
            <a:pPr marL="285750" indent="-285750">
              <a:buClr>
                <a:srgbClr val="88354D"/>
              </a:buClr>
              <a:buSzPct val="110000"/>
              <a:buFont typeface="Arial" panose="020B0604020202020204" pitchFamily="34" charset="0"/>
              <a:buChar char="•"/>
            </a:pPr>
            <a:r>
              <a:rPr lang="es-CL" sz="2400" dirty="0"/>
              <a:t>Proceso recomendado para grandes series de piezas.</a:t>
            </a:r>
          </a:p>
          <a:p>
            <a:pPr marL="285750" indent="-285750">
              <a:buClr>
                <a:srgbClr val="88354D"/>
              </a:buClr>
              <a:buSzPct val="110000"/>
              <a:buFont typeface="Arial" panose="020B0604020202020204" pitchFamily="34" charset="0"/>
              <a:buChar char="•"/>
            </a:pPr>
            <a:r>
              <a:rPr lang="es-CL" sz="2400" dirty="0"/>
              <a:t>Proceso considerablemente más rápido. </a:t>
            </a:r>
          </a:p>
          <a:p>
            <a:pPr marL="285750" indent="-285750">
              <a:buClr>
                <a:srgbClr val="88354D"/>
              </a:buClr>
              <a:buSzPct val="110000"/>
              <a:buFont typeface="Arial" panose="020B0604020202020204" pitchFamily="34" charset="0"/>
              <a:buChar char="•"/>
            </a:pPr>
            <a:r>
              <a:rPr lang="es-CL" sz="2400" dirty="0"/>
              <a:t>Tolerancias geométricas muy bajas.</a:t>
            </a:r>
          </a:p>
          <a:p>
            <a:pPr marL="285750" indent="-285750">
              <a:buClr>
                <a:srgbClr val="88354D"/>
              </a:buClr>
              <a:buSzPct val="110000"/>
              <a:buFont typeface="Arial" panose="020B0604020202020204" pitchFamily="34" charset="0"/>
              <a:buChar char="•"/>
            </a:pPr>
            <a:r>
              <a:rPr lang="es-CL" sz="2400" dirty="0"/>
              <a:t>Calidad superficial óptima.</a:t>
            </a:r>
          </a:p>
          <a:p>
            <a:pPr marL="285750" indent="-285750">
              <a:buClr>
                <a:srgbClr val="88354D"/>
              </a:buClr>
              <a:buSzPct val="110000"/>
              <a:buFont typeface="Arial" panose="020B0604020202020204" pitchFamily="34" charset="0"/>
              <a:buChar char="•"/>
            </a:pPr>
            <a:r>
              <a:rPr lang="es-CL" sz="2400" dirty="0"/>
              <a:t>Bajo volumen de desechos.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7FBF9E1-5EF6-4618-B397-A1EF1D048DCE}"/>
              </a:ext>
            </a:extLst>
          </p:cNvPr>
          <p:cNvSpPr txBox="1"/>
          <p:nvPr/>
        </p:nvSpPr>
        <p:spPr>
          <a:xfrm>
            <a:off x="6421523" y="3068961"/>
            <a:ext cx="543016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L" sz="2800" b="1" dirty="0">
                <a:solidFill>
                  <a:srgbClr val="88354D"/>
                </a:solidFill>
              </a:rPr>
              <a:t>DESVENTAJAS</a:t>
            </a:r>
          </a:p>
          <a:p>
            <a:pPr marL="285750" indent="-285750">
              <a:buClr>
                <a:srgbClr val="88354D"/>
              </a:buClr>
              <a:buSzPct val="110000"/>
              <a:buFont typeface="Arial" panose="020B0604020202020204" pitchFamily="34" charset="0"/>
              <a:buChar char="•"/>
            </a:pPr>
            <a:r>
              <a:rPr lang="es-CL" sz="2400" dirty="0"/>
              <a:t>Tecnología no viable para piezas únicas.</a:t>
            </a:r>
          </a:p>
          <a:p>
            <a:pPr marL="285750" indent="-285750">
              <a:buClr>
                <a:srgbClr val="88354D"/>
              </a:buClr>
              <a:buSzPct val="110000"/>
              <a:buFont typeface="Arial" panose="020B0604020202020204" pitchFamily="34" charset="0"/>
              <a:buChar char="•"/>
            </a:pPr>
            <a:r>
              <a:rPr lang="es-CL" sz="2400" dirty="0"/>
              <a:t>Alto costo de fabricación de matrices.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5CC72B9-006A-4471-8930-87E2EDD244FB}"/>
              </a:ext>
            </a:extLst>
          </p:cNvPr>
          <p:cNvCxnSpPr>
            <a:cxnSpLocks/>
          </p:cNvCxnSpPr>
          <p:nvPr/>
        </p:nvCxnSpPr>
        <p:spPr>
          <a:xfrm>
            <a:off x="6072323" y="2885243"/>
            <a:ext cx="0" cy="312494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63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sz="6600" dirty="0">
                <a:solidFill>
                  <a:srgbClr val="88354D"/>
                </a:solidFill>
              </a:rPr>
              <a:t>TEMA N°2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MATRICES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Google Shape;292;p35">
            <a:extLst>
              <a:ext uri="{FF2B5EF4-FFF2-40B4-BE49-F238E27FC236}">
                <a16:creationId xmlns:a16="http://schemas.microsoft.com/office/drawing/2014/main" id="{8EEC07F4-866F-4564-9B7C-B55776C1878B}"/>
              </a:ext>
            </a:extLst>
          </p:cNvPr>
          <p:cNvSpPr txBox="1"/>
          <p:nvPr/>
        </p:nvSpPr>
        <p:spPr>
          <a:xfrm>
            <a:off x="8025415" y="6436307"/>
            <a:ext cx="3746377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L" sz="1000" dirty="0"/>
              <a:t>Fuente: http://de-duce-tu.blogspot.com/p/4corte-y-punzonado.html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F92034-BFE2-4553-9D93-3595E9A45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475" y="592096"/>
            <a:ext cx="4769890" cy="590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6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A89CC04-9E5A-45BC-BDC1-7694B7274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¿QUÉ ES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UNA MATRIZ?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8941314-D6C9-4073-8645-4CD3536DDA4D}"/>
              </a:ext>
            </a:extLst>
          </p:cNvPr>
          <p:cNvGrpSpPr/>
          <p:nvPr/>
        </p:nvGrpSpPr>
        <p:grpSpPr>
          <a:xfrm>
            <a:off x="1" y="2159824"/>
            <a:ext cx="6312021" cy="4229040"/>
            <a:chOff x="0" y="593"/>
            <a:chExt cx="4237894" cy="4229040"/>
          </a:xfrm>
          <a:solidFill>
            <a:srgbClr val="88354D"/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0D462115-2178-47D4-B7A3-3E0B102FD162}"/>
                </a:ext>
              </a:extLst>
            </p:cNvPr>
            <p:cNvSpPr/>
            <p:nvPr/>
          </p:nvSpPr>
          <p:spPr>
            <a:xfrm>
              <a:off x="0" y="593"/>
              <a:ext cx="3916029" cy="422904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0DB954B-C528-47EB-A5C5-EEFC340CBEF9}"/>
                </a:ext>
              </a:extLst>
            </p:cNvPr>
            <p:cNvSpPr txBox="1"/>
            <p:nvPr/>
          </p:nvSpPr>
          <p:spPr>
            <a:xfrm>
              <a:off x="0" y="593"/>
              <a:ext cx="4237894" cy="42290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/>
            </a:p>
            <a:p>
              <a:pPr marL="0" indent="0" algn="just">
                <a:buNone/>
              </a:pPr>
              <a:endParaRPr lang="es-CL" sz="3200" dirty="0"/>
            </a:p>
            <a:p>
              <a:pPr marL="0" indent="0" algn="just">
                <a:buNone/>
              </a:pPr>
              <a:r>
                <a:rPr lang="es-CL" sz="3200" dirty="0"/>
                <a:t>Una matriz es una herramienta utilizada en la fabricación de piezas en serie. Funciona con un punzón y una sufridera que al ejercer presión sobre un fleje, el punzón arranca y formar la pieza que tenga la sufridera.</a:t>
              </a:r>
            </a:p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L" sz="6500" kern="1200" dirty="0"/>
            </a:p>
          </p:txBody>
        </p:sp>
      </p:grpSp>
      <p:sp>
        <p:nvSpPr>
          <p:cNvPr id="11" name="object 5">
            <a:extLst>
              <a:ext uri="{FF2B5EF4-FFF2-40B4-BE49-F238E27FC236}">
                <a16:creationId xmlns:a16="http://schemas.microsoft.com/office/drawing/2014/main" id="{A835E504-FAED-4D42-BC59-5C832CEB86D8}"/>
              </a:ext>
            </a:extLst>
          </p:cNvPr>
          <p:cNvSpPr>
            <a:spLocks noChangeAspect="1"/>
          </p:cNvSpPr>
          <p:nvPr/>
        </p:nvSpPr>
        <p:spPr>
          <a:xfrm>
            <a:off x="6487924" y="2159824"/>
            <a:ext cx="5000491" cy="4229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318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0BC6B09-AE91-401E-A653-2D3FE9C25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PARTES DE UNA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MATRIZ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EDD03C-D637-4127-8B90-4BED9A6C032A}"/>
              </a:ext>
            </a:extLst>
          </p:cNvPr>
          <p:cNvSpPr txBox="1"/>
          <p:nvPr/>
        </p:nvSpPr>
        <p:spPr>
          <a:xfrm>
            <a:off x="6299369" y="6211846"/>
            <a:ext cx="616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https://conformadomecanicodepiezasdtc.weebly.com/troqueles.html</a:t>
            </a:r>
          </a:p>
        </p:txBody>
      </p:sp>
      <p:pic>
        <p:nvPicPr>
          <p:cNvPr id="4" name="Picture 4" descr="https://3.bp.blogspot.com/-tYp8pwaJfb4/UUYRzQpZycI/AAAAAAAAABQ/D9kn7y5e4yY/s1600/dd.png">
            <a:extLst>
              <a:ext uri="{FF2B5EF4-FFF2-40B4-BE49-F238E27FC236}">
                <a16:creationId xmlns:a16="http://schemas.microsoft.com/office/drawing/2014/main" id="{BCE8F163-4018-4EB5-B39B-7EC8F9F8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57" y="1250414"/>
            <a:ext cx="7599551" cy="490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62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52CCE7-AC53-4E4B-A5FC-E5E9D595C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263A589-862B-46FE-947A-C1E49DB6D165}"/>
              </a:ext>
            </a:extLst>
          </p:cNvPr>
          <p:cNvSpPr/>
          <p:nvPr/>
        </p:nvSpPr>
        <p:spPr>
          <a:xfrm>
            <a:off x="12020365" y="275204"/>
            <a:ext cx="171634" cy="6161103"/>
          </a:xfrm>
          <a:prstGeom prst="rect">
            <a:avLst/>
          </a:prstGeom>
          <a:solidFill>
            <a:srgbClr val="88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27409035-8202-4EB9-9D30-FE6DD6CE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63" y="3651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rgbClr val="88354D"/>
                </a:solidFill>
              </a:rPr>
              <a:t>MATRIZ DE</a:t>
            </a:r>
            <a:br>
              <a:rPr lang="es-MX" dirty="0"/>
            </a:br>
            <a:r>
              <a:rPr lang="es-MX" dirty="0">
                <a:solidFill>
                  <a:srgbClr val="A7A8AA"/>
                </a:solidFill>
              </a:rPr>
              <a:t>CORTE</a:t>
            </a:r>
            <a:endParaRPr lang="es-CL" dirty="0">
              <a:solidFill>
                <a:srgbClr val="A7A8AA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7C7AA7B-38FD-4984-ABD9-83C49EFE6F4B}"/>
              </a:ext>
            </a:extLst>
          </p:cNvPr>
          <p:cNvSpPr/>
          <p:nvPr/>
        </p:nvSpPr>
        <p:spPr>
          <a:xfrm>
            <a:off x="403193" y="233392"/>
            <a:ext cx="1336831" cy="45719"/>
          </a:xfrm>
          <a:prstGeom prst="rect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0C2AA5-D016-4A8D-BABD-CC3336B4DF80}"/>
              </a:ext>
            </a:extLst>
          </p:cNvPr>
          <p:cNvSpPr txBox="1"/>
          <p:nvPr/>
        </p:nvSpPr>
        <p:spPr>
          <a:xfrm>
            <a:off x="1071608" y="2237257"/>
            <a:ext cx="4272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Isométrica Matriz de corte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CFC26B-4F36-4988-B134-31B898D81265}"/>
              </a:ext>
            </a:extLst>
          </p:cNvPr>
          <p:cNvSpPr txBox="1"/>
          <p:nvPr/>
        </p:nvSpPr>
        <p:spPr>
          <a:xfrm>
            <a:off x="7130711" y="2237258"/>
            <a:ext cx="4166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s-CL" b="1" dirty="0">
                <a:solidFill>
                  <a:srgbClr val="88354D"/>
                </a:solidFill>
              </a:rPr>
              <a:t>Vista Dimétrica Matriz de corte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s-MX" sz="1800" b="1" u="none" strike="noStrike" cap="none" dirty="0">
              <a:solidFill>
                <a:srgbClr val="88354D"/>
              </a:solidFill>
            </a:endParaRPr>
          </a:p>
        </p:txBody>
      </p:sp>
      <p:pic>
        <p:nvPicPr>
          <p:cNvPr id="19" name="Marcador de contenido 4">
            <a:extLst>
              <a:ext uri="{FF2B5EF4-FFF2-40B4-BE49-F238E27FC236}">
                <a16:creationId xmlns:a16="http://schemas.microsoft.com/office/drawing/2014/main" id="{927DCC32-4308-4CFE-B889-C66478A2A1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5" y="2623683"/>
            <a:ext cx="5181600" cy="3696253"/>
          </a:xfrm>
        </p:spPr>
      </p:pic>
      <p:pic>
        <p:nvPicPr>
          <p:cNvPr id="20" name="Marcador de contenido 6">
            <a:extLst>
              <a:ext uri="{FF2B5EF4-FFF2-40B4-BE49-F238E27FC236}">
                <a16:creationId xmlns:a16="http://schemas.microsoft.com/office/drawing/2014/main" id="{28817279-0A88-472D-AF6E-8AD591D98A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81" y="2623683"/>
            <a:ext cx="4466666" cy="3696253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27375-4EF9-4BCA-9987-66F835ED0434}"/>
              </a:ext>
            </a:extLst>
          </p:cNvPr>
          <p:cNvSpPr txBox="1"/>
          <p:nvPr/>
        </p:nvSpPr>
        <p:spPr>
          <a:xfrm>
            <a:off x="3428183" y="6429362"/>
            <a:ext cx="6162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dirty="0"/>
              <a:t>Fuente: Elaboración propia</a:t>
            </a:r>
          </a:p>
        </p:txBody>
      </p:sp>
    </p:spTree>
    <p:extLst>
      <p:ext uri="{BB962C8B-B14F-4D97-AF65-F5344CB8AC3E}">
        <p14:creationId xmlns:p14="http://schemas.microsoft.com/office/powerpoint/2010/main" val="3065832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1366</Words>
  <Application>Microsoft Office PowerPoint</Application>
  <PresentationFormat>Panorámica</PresentationFormat>
  <Paragraphs>211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Tema de Office</vt:lpstr>
      <vt:lpstr>Fabricación de Matrices</vt:lpstr>
      <vt:lpstr>TEMAS</vt:lpstr>
      <vt:lpstr>TEMA N°1 INTRODUCCIÓN</vt:lpstr>
      <vt:lpstr>¿QUÉ ES LA MATRICERÍA?</vt:lpstr>
      <vt:lpstr>VENTAJAS Y DESVENTAJAS DE LOS PROCESO DE MATRICERÍA</vt:lpstr>
      <vt:lpstr>TEMA N°2 MATRICES</vt:lpstr>
      <vt:lpstr>¿QUÉ ES UNA MATRIZ?</vt:lpstr>
      <vt:lpstr>PARTES DE UNA MATRIZ</vt:lpstr>
      <vt:lpstr>MATRIZ DE CORTE</vt:lpstr>
      <vt:lpstr>FLEJE Y GUÍAS DE FLEJE</vt:lpstr>
      <vt:lpstr>PILAR </vt:lpstr>
      <vt:lpstr>BUJE </vt:lpstr>
      <vt:lpstr>PLACA BASE INFERIOR</vt:lpstr>
      <vt:lpstr>PLACA BASE SUPERIOR</vt:lpstr>
      <vt:lpstr>PLACA BASE SUFRIDERA</vt:lpstr>
      <vt:lpstr>PORTA PUNZÓN</vt:lpstr>
      <vt:lpstr>PUNZÓN </vt:lpstr>
      <vt:lpstr>SOPORTE DE SUJECIÓN</vt:lpstr>
      <vt:lpstr>TIPOS DE MATRICES</vt:lpstr>
      <vt:lpstr>TIPOS DE MATRICES</vt:lpstr>
      <vt:lpstr>TIPOS DE MATRICES</vt:lpstr>
      <vt:lpstr>TIPOS DE MATRICES</vt:lpstr>
      <vt:lpstr>TEMA N°3 PARÁMETROS DE FABRICACIÓN DE PIEZAS</vt:lpstr>
      <vt:lpstr>VIDA DE LA SUFRIDERA</vt:lpstr>
      <vt:lpstr>FUERZA DE CORTE</vt:lpstr>
      <vt:lpstr>FUERZA DE SEPARACIÓN</vt:lpstr>
      <vt:lpstr>TIPOS DE OPERACIONES DE CORTE</vt:lpstr>
      <vt:lpstr>TIPOS DE OPERACIONES DE CORTE</vt:lpstr>
      <vt:lpstr>JUEGO DE CORTE</vt:lpstr>
      <vt:lpstr>JUEGO DE CORTE</vt:lpstr>
      <vt:lpstr>JUEGO DE CORTE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d.silvahidd@gmail.com</dc:creator>
  <cp:lastModifiedBy>Karina Uribe Mansilla</cp:lastModifiedBy>
  <cp:revision>49</cp:revision>
  <dcterms:created xsi:type="dcterms:W3CDTF">2020-08-12T18:32:33Z</dcterms:created>
  <dcterms:modified xsi:type="dcterms:W3CDTF">2021-02-18T15:12:18Z</dcterms:modified>
</cp:coreProperties>
</file>