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5" roundtripDataSignature="AMtx7miWtpxKpB0iI+Wdqjw1QTHcZHOJr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4" d="100"/>
          <a:sy n="64" d="100"/>
        </p:scale>
        <p:origin x="8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customschemas.google.com/relationships/presentationmetadata" Target="metadata"/><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0" name="Google Shape;180;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2" name="Google Shape;92;p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8" name="Google Shape;108;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0" name="Google Shape;120;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0" name="Google Shape;130;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0" name="Google Shape;140;p6: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0" name="Google Shape;150;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0" name="Google Shape;160;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0" name="Google Shape;170;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de título" type="title">
  <p:cSld name="TITLE">
    <p:spTree>
      <p:nvGrpSpPr>
        <p:cNvPr id="1" name="Shape 11"/>
        <p:cNvGrpSpPr/>
        <p:nvPr/>
      </p:nvGrpSpPr>
      <p:grpSpPr>
        <a:xfrm>
          <a:off x="0" y="0"/>
          <a:ext cx="0" cy="0"/>
          <a:chOff x="0" y="0"/>
          <a:chExt cx="0" cy="0"/>
        </a:xfrm>
      </p:grpSpPr>
      <p:sp>
        <p:nvSpPr>
          <p:cNvPr id="12" name="Google Shape;12;p13"/>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13"/>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68"/>
        <p:cNvGrpSpPr/>
        <p:nvPr/>
      </p:nvGrpSpPr>
      <p:grpSpPr>
        <a:xfrm>
          <a:off x="0" y="0"/>
          <a:ext cx="0" cy="0"/>
          <a:chOff x="0" y="0"/>
          <a:chExt cx="0" cy="0"/>
        </a:xfrm>
      </p:grpSpPr>
      <p:sp>
        <p:nvSpPr>
          <p:cNvPr id="69" name="Google Shape;69;p2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22"/>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74"/>
        <p:cNvGrpSpPr/>
        <p:nvPr/>
      </p:nvGrpSpPr>
      <p:grpSpPr>
        <a:xfrm>
          <a:off x="0" y="0"/>
          <a:ext cx="0" cy="0"/>
          <a:chOff x="0" y="0"/>
          <a:chExt cx="0" cy="0"/>
        </a:xfrm>
      </p:grpSpPr>
      <p:sp>
        <p:nvSpPr>
          <p:cNvPr id="75" name="Google Shape;75;p23"/>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23"/>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2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2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17"/>
        <p:cNvGrpSpPr/>
        <p:nvPr/>
      </p:nvGrpSpPr>
      <p:grpSpPr>
        <a:xfrm>
          <a:off x="0" y="0"/>
          <a:ext cx="0" cy="0"/>
          <a:chOff x="0" y="0"/>
          <a:chExt cx="0" cy="0"/>
        </a:xfrm>
      </p:grpSpPr>
      <p:sp>
        <p:nvSpPr>
          <p:cNvPr id="18" name="Google Shape;18;p1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1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23"/>
        <p:cNvGrpSpPr/>
        <p:nvPr/>
      </p:nvGrpSpPr>
      <p:grpSpPr>
        <a:xfrm>
          <a:off x="0" y="0"/>
          <a:ext cx="0" cy="0"/>
          <a:chOff x="0" y="0"/>
          <a:chExt cx="0" cy="0"/>
        </a:xfrm>
      </p:grpSpPr>
      <p:sp>
        <p:nvSpPr>
          <p:cNvPr id="24" name="Google Shape;24;p1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15"/>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6" name="Google Shape;26;p15"/>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7" name="Google Shape;27;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30"/>
        <p:cNvGrpSpPr/>
        <p:nvPr/>
      </p:nvGrpSpPr>
      <p:grpSpPr>
        <a:xfrm>
          <a:off x="0" y="0"/>
          <a:ext cx="0" cy="0"/>
          <a:chOff x="0" y="0"/>
          <a:chExt cx="0" cy="0"/>
        </a:xfrm>
      </p:grpSpPr>
      <p:sp>
        <p:nvSpPr>
          <p:cNvPr id="31" name="Google Shape;31;p16"/>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2" name="Google Shape;32;p16"/>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3" name="Google Shape;33;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36"/>
        <p:cNvGrpSpPr/>
        <p:nvPr/>
      </p:nvGrpSpPr>
      <p:grpSpPr>
        <a:xfrm>
          <a:off x="0" y="0"/>
          <a:ext cx="0" cy="0"/>
          <a:chOff x="0" y="0"/>
          <a:chExt cx="0" cy="0"/>
        </a:xfrm>
      </p:grpSpPr>
      <p:sp>
        <p:nvSpPr>
          <p:cNvPr id="37" name="Google Shape;37;p17"/>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17"/>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17"/>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17"/>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17"/>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45"/>
        <p:cNvGrpSpPr/>
        <p:nvPr/>
      </p:nvGrpSpPr>
      <p:grpSpPr>
        <a:xfrm>
          <a:off x="0" y="0"/>
          <a:ext cx="0" cy="0"/>
          <a:chOff x="0" y="0"/>
          <a:chExt cx="0" cy="0"/>
        </a:xfrm>
      </p:grpSpPr>
      <p:sp>
        <p:nvSpPr>
          <p:cNvPr id="46" name="Google Shape;46;p1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50"/>
        <p:cNvGrpSpPr/>
        <p:nvPr/>
      </p:nvGrpSpPr>
      <p:grpSpPr>
        <a:xfrm>
          <a:off x="0" y="0"/>
          <a:ext cx="0" cy="0"/>
          <a:chOff x="0" y="0"/>
          <a:chExt cx="0" cy="0"/>
        </a:xfrm>
      </p:grpSpPr>
      <p:sp>
        <p:nvSpPr>
          <p:cNvPr id="51" name="Google Shape;51;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54"/>
        <p:cNvGrpSpPr/>
        <p:nvPr/>
      </p:nvGrpSpPr>
      <p:grpSpPr>
        <a:xfrm>
          <a:off x="0" y="0"/>
          <a:ext cx="0" cy="0"/>
          <a:chOff x="0" y="0"/>
          <a:chExt cx="0" cy="0"/>
        </a:xfrm>
      </p:grpSpPr>
      <p:sp>
        <p:nvSpPr>
          <p:cNvPr id="55" name="Google Shape;55;p2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20"/>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20"/>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61"/>
        <p:cNvGrpSpPr/>
        <p:nvPr/>
      </p:nvGrpSpPr>
      <p:grpSpPr>
        <a:xfrm>
          <a:off x="0" y="0"/>
          <a:ext cx="0" cy="0"/>
          <a:chOff x="0" y="0"/>
          <a:chExt cx="0" cy="0"/>
        </a:xfrm>
      </p:grpSpPr>
      <p:sp>
        <p:nvSpPr>
          <p:cNvPr id="62" name="Google Shape;62;p2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21"/>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4" name="Google Shape;64;p21"/>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
          <p:cNvSpPr/>
          <p:nvPr/>
        </p:nvSpPr>
        <p:spPr>
          <a:xfrm>
            <a:off x="0" y="328470"/>
            <a:ext cx="6096000" cy="6161103"/>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85" name="Google Shape;85;p1"/>
          <p:cNvSpPr/>
          <p:nvPr/>
        </p:nvSpPr>
        <p:spPr>
          <a:xfrm>
            <a:off x="11709647" y="328469"/>
            <a:ext cx="482353"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86" name="Google Shape;86;p1"/>
          <p:cNvSpPr txBox="1">
            <a:spLocks noGrp="1"/>
          </p:cNvSpPr>
          <p:nvPr>
            <p:ph type="ctrTitle"/>
          </p:nvPr>
        </p:nvSpPr>
        <p:spPr>
          <a:xfrm>
            <a:off x="1488488" y="2432485"/>
            <a:ext cx="4441794" cy="2435765"/>
          </a:xfrm>
          <a:prstGeom prst="rect">
            <a:avLst/>
          </a:prstGeom>
          <a:noFill/>
          <a:ln>
            <a:noFill/>
          </a:ln>
        </p:spPr>
        <p:txBody>
          <a:bodyPr spcFirstLastPara="1" wrap="square" lIns="91425" tIns="45700" rIns="91425" bIns="45700" anchor="b" anchorCtr="0">
            <a:normAutofit/>
          </a:bodyPr>
          <a:lstStyle/>
          <a:p>
            <a:pPr marL="0" lvl="0" indent="0" algn="r" rtl="0">
              <a:lnSpc>
                <a:spcPct val="90000"/>
              </a:lnSpc>
              <a:spcBef>
                <a:spcPts val="0"/>
              </a:spcBef>
              <a:spcAft>
                <a:spcPts val="0"/>
              </a:spcAft>
              <a:buClr>
                <a:schemeClr val="lt1"/>
              </a:buClr>
              <a:buSzPts val="5400"/>
              <a:buFont typeface="Calibri"/>
              <a:buNone/>
            </a:pPr>
            <a:r>
              <a:rPr lang="es-MX" sz="5400" b="1">
                <a:solidFill>
                  <a:schemeClr val="lt1"/>
                </a:solidFill>
              </a:rPr>
              <a:t>Proyecto Tensor Mecánico</a:t>
            </a:r>
            <a:endParaRPr sz="5400" b="1">
              <a:solidFill>
                <a:schemeClr val="lt1"/>
              </a:solidFill>
            </a:endParaRPr>
          </a:p>
        </p:txBody>
      </p:sp>
      <p:sp>
        <p:nvSpPr>
          <p:cNvPr id="87" name="Google Shape;87;p1"/>
          <p:cNvSpPr txBox="1">
            <a:spLocks noGrp="1"/>
          </p:cNvSpPr>
          <p:nvPr>
            <p:ph type="subTitle" idx="1"/>
          </p:nvPr>
        </p:nvSpPr>
        <p:spPr>
          <a:xfrm>
            <a:off x="156839" y="5200019"/>
            <a:ext cx="4441794" cy="1138637"/>
          </a:xfrm>
          <a:prstGeom prst="rect">
            <a:avLst/>
          </a:prstGeom>
          <a:noFill/>
          <a:ln>
            <a:noFill/>
          </a:ln>
        </p:spPr>
        <p:txBody>
          <a:bodyPr spcFirstLastPara="1" wrap="square" lIns="91425" tIns="45700" rIns="91425" bIns="45700" anchor="t" anchorCtr="0">
            <a:normAutofit/>
          </a:bodyPr>
          <a:lstStyle/>
          <a:p>
            <a:pPr marL="0" lvl="0" indent="0" algn="l" rtl="0">
              <a:lnSpc>
                <a:spcPct val="70000"/>
              </a:lnSpc>
              <a:spcBef>
                <a:spcPts val="0"/>
              </a:spcBef>
              <a:spcAft>
                <a:spcPts val="0"/>
              </a:spcAft>
              <a:buClr>
                <a:schemeClr val="lt1"/>
              </a:buClr>
              <a:buSzPts val="1500"/>
              <a:buNone/>
            </a:pPr>
            <a:r>
              <a:rPr lang="es-MX" sz="1500">
                <a:solidFill>
                  <a:schemeClr val="lt1"/>
                </a:solidFill>
              </a:rPr>
              <a:t>Participantes:</a:t>
            </a:r>
            <a:endParaRPr/>
          </a:p>
          <a:p>
            <a:pPr marL="0" lvl="0" indent="0" algn="l" rtl="0">
              <a:lnSpc>
                <a:spcPct val="70000"/>
              </a:lnSpc>
              <a:spcBef>
                <a:spcPts val="1000"/>
              </a:spcBef>
              <a:spcAft>
                <a:spcPts val="0"/>
              </a:spcAft>
              <a:buClr>
                <a:schemeClr val="lt1"/>
              </a:buClr>
              <a:buSzPts val="1500"/>
              <a:buNone/>
            </a:pPr>
            <a:r>
              <a:rPr lang="es-MX" sz="1500">
                <a:solidFill>
                  <a:schemeClr val="lt1"/>
                </a:solidFill>
              </a:rPr>
              <a:t>Curso:</a:t>
            </a:r>
            <a:endParaRPr/>
          </a:p>
          <a:p>
            <a:pPr marL="0" lvl="0" indent="0" algn="l" rtl="0">
              <a:lnSpc>
                <a:spcPct val="70000"/>
              </a:lnSpc>
              <a:spcBef>
                <a:spcPts val="1000"/>
              </a:spcBef>
              <a:spcAft>
                <a:spcPts val="0"/>
              </a:spcAft>
              <a:buClr>
                <a:schemeClr val="lt1"/>
              </a:buClr>
              <a:buSzPts val="1500"/>
              <a:buNone/>
            </a:pPr>
            <a:r>
              <a:rPr lang="es-MX" sz="1500">
                <a:solidFill>
                  <a:schemeClr val="lt1"/>
                </a:solidFill>
              </a:rPr>
              <a:t>Módulo:</a:t>
            </a:r>
            <a:endParaRPr/>
          </a:p>
          <a:p>
            <a:pPr marL="0" lvl="0" indent="0" algn="l" rtl="0">
              <a:lnSpc>
                <a:spcPct val="70000"/>
              </a:lnSpc>
              <a:spcBef>
                <a:spcPts val="1000"/>
              </a:spcBef>
              <a:spcAft>
                <a:spcPts val="0"/>
              </a:spcAft>
              <a:buClr>
                <a:schemeClr val="lt1"/>
              </a:buClr>
              <a:buSzPts val="1500"/>
              <a:buNone/>
            </a:pPr>
            <a:r>
              <a:rPr lang="es-MX" sz="1500">
                <a:solidFill>
                  <a:schemeClr val="lt1"/>
                </a:solidFill>
              </a:rPr>
              <a:t>Fecha:</a:t>
            </a:r>
            <a:endParaRPr sz="1500">
              <a:solidFill>
                <a:schemeClr val="lt1"/>
              </a:solidFill>
            </a:endParaRPr>
          </a:p>
        </p:txBody>
      </p:sp>
      <p:sp>
        <p:nvSpPr>
          <p:cNvPr id="88" name="Google Shape;88;p1"/>
          <p:cNvSpPr txBox="1"/>
          <p:nvPr/>
        </p:nvSpPr>
        <p:spPr>
          <a:xfrm>
            <a:off x="1524000" y="976079"/>
            <a:ext cx="4441794" cy="830997"/>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es-MX" sz="1600" b="0" i="0" u="none" strike="noStrike" cap="none">
                <a:solidFill>
                  <a:schemeClr val="lt1"/>
                </a:solidFill>
                <a:latin typeface="Calibri"/>
                <a:ea typeface="Calibri"/>
                <a:cs typeface="Calibri"/>
                <a:sym typeface="Calibri"/>
              </a:rPr>
              <a:t>Especialidad Mecánica Industrial</a:t>
            </a:r>
            <a:endParaRPr/>
          </a:p>
          <a:p>
            <a:pPr marL="0" marR="0" lvl="0" indent="0" algn="r" rtl="0">
              <a:spcBef>
                <a:spcPts val="0"/>
              </a:spcBef>
              <a:spcAft>
                <a:spcPts val="0"/>
              </a:spcAft>
              <a:buNone/>
            </a:pPr>
            <a:r>
              <a:rPr lang="es-MX" sz="1600" b="0" i="0" u="none" strike="noStrike" cap="none">
                <a:solidFill>
                  <a:schemeClr val="lt1"/>
                </a:solidFill>
                <a:latin typeface="Calibri"/>
                <a:ea typeface="Calibri"/>
                <a:cs typeface="Calibri"/>
                <a:sym typeface="Calibri"/>
              </a:rPr>
              <a:t>Plan Común</a:t>
            </a:r>
            <a:endParaRPr/>
          </a:p>
          <a:p>
            <a:pPr marL="0" marR="0" lvl="0" indent="0" algn="r" rtl="0">
              <a:spcBef>
                <a:spcPts val="0"/>
              </a:spcBef>
              <a:spcAft>
                <a:spcPts val="0"/>
              </a:spcAft>
              <a:buNone/>
            </a:pPr>
            <a:r>
              <a:rPr lang="es-MX" sz="1600" b="0" i="0" u="none" strike="noStrike" cap="none">
                <a:solidFill>
                  <a:schemeClr val="lt1"/>
                </a:solidFill>
                <a:latin typeface="Calibri"/>
                <a:ea typeface="Calibri"/>
                <a:cs typeface="Calibri"/>
                <a:sym typeface="Calibri"/>
              </a:rPr>
              <a:t>Módulo Mecánica de Banco</a:t>
            </a:r>
            <a:endParaRPr sz="1600" b="0" i="0" u="none" strike="noStrike" cap="none">
              <a:solidFill>
                <a:schemeClr val="lt1"/>
              </a:solidFill>
              <a:latin typeface="Calibri"/>
              <a:ea typeface="Calibri"/>
              <a:cs typeface="Calibri"/>
              <a:sym typeface="Calibri"/>
            </a:endParaRPr>
          </a:p>
        </p:txBody>
      </p:sp>
      <p:pic>
        <p:nvPicPr>
          <p:cNvPr id="89" name="Google Shape;89;p1"/>
          <p:cNvPicPr preferRelativeResize="0"/>
          <p:nvPr/>
        </p:nvPicPr>
        <p:blipFill rotWithShape="1">
          <a:blip r:embed="rId3">
            <a:alphaModFix/>
          </a:blip>
          <a:srcRect/>
          <a:stretch/>
        </p:blipFill>
        <p:spPr>
          <a:xfrm>
            <a:off x="6161103" y="328469"/>
            <a:ext cx="5473700" cy="61595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pic>
        <p:nvPicPr>
          <p:cNvPr id="182" name="Google Shape;182;p10"/>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83" name="Google Shape;183;p10"/>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84" name="Google Shape;184;p10"/>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MX">
                <a:solidFill>
                  <a:srgbClr val="A7A8AA"/>
                </a:solidFill>
              </a:rPr>
              <a:t>CONCLUSIÓN</a:t>
            </a:r>
            <a:br>
              <a:rPr lang="es-MX">
                <a:solidFill>
                  <a:srgbClr val="A7A8AA"/>
                </a:solidFill>
              </a:rPr>
            </a:br>
            <a:endParaRPr sz="3800">
              <a:solidFill>
                <a:srgbClr val="88354D"/>
              </a:solidFill>
            </a:endParaRPr>
          </a:p>
        </p:txBody>
      </p:sp>
      <p:sp>
        <p:nvSpPr>
          <p:cNvPr id="185" name="Google Shape;185;p10"/>
          <p:cNvSpPr/>
          <p:nvPr/>
        </p:nvSpPr>
        <p:spPr>
          <a:xfrm>
            <a:off x="403193" y="260025"/>
            <a:ext cx="1336831" cy="45719"/>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86" name="Google Shape;186;p10"/>
          <p:cNvSpPr/>
          <p:nvPr/>
        </p:nvSpPr>
        <p:spPr>
          <a:xfrm>
            <a:off x="-1" y="2565649"/>
            <a:ext cx="7199791" cy="2805343"/>
          </a:xfrm>
          <a:prstGeom prst="rect">
            <a:avLst/>
          </a:prstGeom>
          <a:solidFill>
            <a:srgbClr val="88354D"/>
          </a:solidFill>
          <a:ln>
            <a:noFill/>
          </a:ln>
        </p:spPr>
        <p:txBody>
          <a:bodyPr spcFirstLastPara="1" wrap="square" lIns="91425" tIns="45700" rIns="91425" bIns="45700" anchor="ctr" anchorCtr="0">
            <a:noAutofit/>
          </a:bodyPr>
          <a:lstStyle/>
          <a:p>
            <a:pPr marL="0" marR="0" lvl="0" indent="0" rtl="0">
              <a:spcBef>
                <a:spcPts val="0"/>
              </a:spcBef>
              <a:spcAft>
                <a:spcPts val="0"/>
              </a:spcAft>
              <a:buNone/>
            </a:pPr>
            <a:r>
              <a:rPr lang="es-MX" sz="2800" dirty="0">
                <a:solidFill>
                  <a:schemeClr val="lt1"/>
                </a:solidFill>
                <a:latin typeface="Calibri"/>
                <a:ea typeface="Calibri"/>
                <a:cs typeface="Calibri"/>
                <a:sym typeface="Calibri"/>
              </a:rPr>
              <a:t>Deben realizar una breve conclusión de lo que significó el proyecto para ustedes, además de las proyecciones y cuáles serían las siguientes etapas.</a:t>
            </a:r>
            <a:endParaRPr sz="2800" dirty="0">
              <a:solidFill>
                <a:schemeClr val="lt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pic>
        <p:nvPicPr>
          <p:cNvPr id="94" name="Google Shape;94;p2"/>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95" name="Google Shape;95;p2"/>
          <p:cNvSpPr/>
          <p:nvPr/>
        </p:nvSpPr>
        <p:spPr>
          <a:xfrm>
            <a:off x="1802163" y="97655"/>
            <a:ext cx="7830105" cy="905521"/>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96" name="Google Shape;96;p2"/>
          <p:cNvSpPr txBox="1">
            <a:spLocks noGrp="1"/>
          </p:cNvSpPr>
          <p:nvPr>
            <p:ph type="title"/>
          </p:nvPr>
        </p:nvSpPr>
        <p:spPr>
          <a:xfrm>
            <a:off x="1970842" y="297401"/>
            <a:ext cx="7403977" cy="506030"/>
          </a:xfrm>
          <a:prstGeom prst="rect">
            <a:avLst/>
          </a:prstGeom>
          <a:noFill/>
          <a:ln>
            <a:noFill/>
          </a:ln>
        </p:spPr>
        <p:txBody>
          <a:bodyPr spcFirstLastPara="1" wrap="square" lIns="91425" tIns="45700" rIns="91425" bIns="45700" anchor="ctr" anchorCtr="0">
            <a:noAutofit/>
          </a:bodyPr>
          <a:lstStyle/>
          <a:p>
            <a:pPr marL="0" lvl="0" indent="0" algn="r" rtl="0">
              <a:lnSpc>
                <a:spcPct val="90000"/>
              </a:lnSpc>
              <a:spcBef>
                <a:spcPts val="0"/>
              </a:spcBef>
              <a:spcAft>
                <a:spcPts val="0"/>
              </a:spcAft>
              <a:buClr>
                <a:schemeClr val="lt1"/>
              </a:buClr>
              <a:buSzPts val="3600"/>
              <a:buFont typeface="Calibri"/>
              <a:buNone/>
            </a:pPr>
            <a:r>
              <a:rPr lang="es-MX" sz="3600">
                <a:solidFill>
                  <a:schemeClr val="lt1"/>
                </a:solidFill>
              </a:rPr>
              <a:t>ORIENTACIONES GENERALES</a:t>
            </a:r>
            <a:endParaRPr sz="3600">
              <a:solidFill>
                <a:schemeClr val="lt1"/>
              </a:solidFill>
            </a:endParaRPr>
          </a:p>
        </p:txBody>
      </p:sp>
      <p:sp>
        <p:nvSpPr>
          <p:cNvPr id="97" name="Google Shape;97;p2"/>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98" name="Google Shape;98;p2"/>
          <p:cNvSpPr/>
          <p:nvPr/>
        </p:nvSpPr>
        <p:spPr>
          <a:xfrm>
            <a:off x="-4" y="97657"/>
            <a:ext cx="1713397" cy="905521"/>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99" name="Google Shape;99;p2"/>
          <p:cNvSpPr/>
          <p:nvPr/>
        </p:nvSpPr>
        <p:spPr>
          <a:xfrm>
            <a:off x="525259" y="2627793"/>
            <a:ext cx="3451938" cy="2805343"/>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00" name="Google Shape;100;p2"/>
          <p:cNvSpPr txBox="1">
            <a:spLocks noGrp="1"/>
          </p:cNvSpPr>
          <p:nvPr>
            <p:ph type="body" idx="1"/>
          </p:nvPr>
        </p:nvSpPr>
        <p:spPr>
          <a:xfrm>
            <a:off x="591103" y="3043759"/>
            <a:ext cx="3320250" cy="2123047"/>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lt1"/>
              </a:buClr>
              <a:buSzPts val="2000"/>
              <a:buChar char="•"/>
            </a:pPr>
            <a:r>
              <a:rPr lang="es-MX" sz="2000">
                <a:solidFill>
                  <a:schemeClr val="lt1"/>
                </a:solidFill>
              </a:rPr>
              <a:t>Mantener silencio</a:t>
            </a:r>
            <a:endParaRPr/>
          </a:p>
          <a:p>
            <a:pPr marL="0" lvl="0" indent="0" algn="l" rtl="0">
              <a:lnSpc>
                <a:spcPct val="90000"/>
              </a:lnSpc>
              <a:spcBef>
                <a:spcPts val="1000"/>
              </a:spcBef>
              <a:spcAft>
                <a:spcPts val="0"/>
              </a:spcAft>
              <a:buClr>
                <a:schemeClr val="dk1"/>
              </a:buClr>
              <a:buSzPts val="2000"/>
              <a:buNone/>
            </a:pPr>
            <a:endParaRPr sz="2000">
              <a:solidFill>
                <a:schemeClr val="lt1"/>
              </a:solidFill>
            </a:endParaRPr>
          </a:p>
        </p:txBody>
      </p:sp>
      <p:sp>
        <p:nvSpPr>
          <p:cNvPr id="101" name="Google Shape;101;p2"/>
          <p:cNvSpPr/>
          <p:nvPr/>
        </p:nvSpPr>
        <p:spPr>
          <a:xfrm>
            <a:off x="4214302" y="2627793"/>
            <a:ext cx="3451938" cy="2805343"/>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02" name="Google Shape;102;p2"/>
          <p:cNvSpPr txBox="1"/>
          <p:nvPr/>
        </p:nvSpPr>
        <p:spPr>
          <a:xfrm>
            <a:off x="4335632" y="3053247"/>
            <a:ext cx="3235172" cy="1242768"/>
          </a:xfrm>
          <a:prstGeom prst="rect">
            <a:avLst/>
          </a:prstGeom>
          <a:noFill/>
          <a:ln>
            <a:noFill/>
          </a:ln>
        </p:spPr>
        <p:txBody>
          <a:bodyPr spcFirstLastPara="1" wrap="square" lIns="91425" tIns="45700" rIns="91425" bIns="45700" anchor="t" anchorCtr="0">
            <a:normAutofit/>
          </a:bodyPr>
          <a:lstStyle/>
          <a:p>
            <a:pPr marL="228600" marR="0" lvl="0" indent="-101600" algn="l" rtl="0">
              <a:lnSpc>
                <a:spcPct val="90000"/>
              </a:lnSpc>
              <a:spcBef>
                <a:spcPts val="0"/>
              </a:spcBef>
              <a:spcAft>
                <a:spcPts val="0"/>
              </a:spcAft>
              <a:buClr>
                <a:schemeClr val="dk1"/>
              </a:buClr>
              <a:buSzPts val="2000"/>
              <a:buFont typeface="Arial"/>
              <a:buNone/>
            </a:pPr>
            <a:endParaRPr sz="2000" b="0" i="0" u="none" strike="noStrike" cap="none">
              <a:solidFill>
                <a:schemeClr val="lt1"/>
              </a:solidFill>
              <a:latin typeface="Calibri"/>
              <a:ea typeface="Calibri"/>
              <a:cs typeface="Calibri"/>
              <a:sym typeface="Calibri"/>
            </a:endParaRPr>
          </a:p>
        </p:txBody>
      </p:sp>
      <p:sp>
        <p:nvSpPr>
          <p:cNvPr id="103" name="Google Shape;103;p2"/>
          <p:cNvSpPr/>
          <p:nvPr/>
        </p:nvSpPr>
        <p:spPr>
          <a:xfrm>
            <a:off x="7903345" y="2619524"/>
            <a:ext cx="3451938" cy="2805343"/>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04" name="Google Shape;104;p2"/>
          <p:cNvSpPr txBox="1"/>
          <p:nvPr/>
        </p:nvSpPr>
        <p:spPr>
          <a:xfrm>
            <a:off x="8120111" y="3053247"/>
            <a:ext cx="3017299" cy="660451"/>
          </a:xfrm>
          <a:prstGeom prst="rect">
            <a:avLst/>
          </a:prstGeom>
          <a:noFill/>
          <a:ln>
            <a:noFill/>
          </a:ln>
        </p:spPr>
        <p:txBody>
          <a:bodyPr spcFirstLastPara="1" wrap="square" lIns="91425" tIns="45700" rIns="91425" bIns="45700" anchor="t" anchorCtr="0">
            <a:normAutofit/>
          </a:bodyPr>
          <a:lstStyle/>
          <a:p>
            <a:pPr marL="228600" marR="0" lvl="0" indent="-228600" algn="l" rtl="0">
              <a:lnSpc>
                <a:spcPct val="90000"/>
              </a:lnSpc>
              <a:spcBef>
                <a:spcPts val="0"/>
              </a:spcBef>
              <a:spcAft>
                <a:spcPts val="0"/>
              </a:spcAft>
              <a:buClr>
                <a:schemeClr val="lt1"/>
              </a:buClr>
              <a:buSzPts val="2000"/>
              <a:buFont typeface="Arial"/>
              <a:buChar char="•"/>
            </a:pPr>
            <a:r>
              <a:rPr lang="es-MX" sz="2000" b="0" i="0" u="none" strike="noStrike" cap="none">
                <a:solidFill>
                  <a:schemeClr val="lt1"/>
                </a:solidFill>
                <a:latin typeface="Calibri"/>
                <a:ea typeface="Calibri"/>
                <a:cs typeface="Calibri"/>
                <a:sym typeface="Calibri"/>
              </a:rPr>
              <a:t>Al finalizar se dará tiempo para preguntas</a:t>
            </a:r>
            <a:endParaRPr/>
          </a:p>
        </p:txBody>
      </p:sp>
      <p:sp>
        <p:nvSpPr>
          <p:cNvPr id="105" name="Google Shape;105;p2"/>
          <p:cNvSpPr txBox="1"/>
          <p:nvPr/>
        </p:nvSpPr>
        <p:spPr>
          <a:xfrm>
            <a:off x="4375859" y="3043758"/>
            <a:ext cx="3320250" cy="2123047"/>
          </a:xfrm>
          <a:prstGeom prst="rect">
            <a:avLst/>
          </a:prstGeom>
          <a:noFill/>
          <a:ln>
            <a:noFill/>
          </a:ln>
        </p:spPr>
        <p:txBody>
          <a:bodyPr spcFirstLastPara="1" wrap="square" lIns="91425" tIns="45700" rIns="91425" bIns="45700" anchor="t" anchorCtr="0">
            <a:normAutofit/>
          </a:bodyPr>
          <a:lstStyle/>
          <a:p>
            <a:pPr marL="228600" marR="0" lvl="0" indent="-228600" algn="l" rtl="0">
              <a:lnSpc>
                <a:spcPct val="90000"/>
              </a:lnSpc>
              <a:spcBef>
                <a:spcPts val="0"/>
              </a:spcBef>
              <a:spcAft>
                <a:spcPts val="0"/>
              </a:spcAft>
              <a:buClr>
                <a:schemeClr val="lt1"/>
              </a:buClr>
              <a:buSzPts val="2000"/>
              <a:buFont typeface="Arial"/>
              <a:buChar char="•"/>
            </a:pPr>
            <a:r>
              <a:rPr lang="es-MX" sz="2000" b="0" i="0" u="none" strike="noStrike" cap="none">
                <a:solidFill>
                  <a:schemeClr val="lt1"/>
                </a:solidFill>
                <a:latin typeface="Calibri"/>
                <a:ea typeface="Calibri"/>
                <a:cs typeface="Calibri"/>
                <a:sym typeface="Calibri"/>
              </a:rPr>
              <a:t>Silenciar aparatos celulares</a:t>
            </a:r>
            <a:endParaRPr/>
          </a:p>
          <a:p>
            <a:pPr marL="0" marR="0" lvl="0" indent="0" algn="l" rtl="0">
              <a:lnSpc>
                <a:spcPct val="90000"/>
              </a:lnSpc>
              <a:spcBef>
                <a:spcPts val="1000"/>
              </a:spcBef>
              <a:spcAft>
                <a:spcPts val="0"/>
              </a:spcAft>
              <a:buClr>
                <a:schemeClr val="dk1"/>
              </a:buClr>
              <a:buSzPts val="2000"/>
              <a:buFont typeface="Arial"/>
              <a:buNone/>
            </a:pPr>
            <a:endParaRPr sz="2000" b="0" i="0" u="none" strike="noStrike" cap="none">
              <a:solidFill>
                <a:schemeClr val="lt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pic>
        <p:nvPicPr>
          <p:cNvPr id="110" name="Google Shape;110;p3"/>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11" name="Google Shape;111;p3"/>
          <p:cNvSpPr/>
          <p:nvPr/>
        </p:nvSpPr>
        <p:spPr>
          <a:xfrm>
            <a:off x="1802163" y="97655"/>
            <a:ext cx="7830105" cy="905521"/>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12" name="Google Shape;112;p3"/>
          <p:cNvSpPr txBox="1">
            <a:spLocks noGrp="1"/>
          </p:cNvSpPr>
          <p:nvPr>
            <p:ph type="title"/>
          </p:nvPr>
        </p:nvSpPr>
        <p:spPr>
          <a:xfrm>
            <a:off x="1970842" y="297401"/>
            <a:ext cx="7403977" cy="506030"/>
          </a:xfrm>
          <a:prstGeom prst="rect">
            <a:avLst/>
          </a:prstGeom>
          <a:noFill/>
          <a:ln>
            <a:noFill/>
          </a:ln>
        </p:spPr>
        <p:txBody>
          <a:bodyPr spcFirstLastPara="1" wrap="square" lIns="91425" tIns="45700" rIns="91425" bIns="45700" anchor="ctr" anchorCtr="0">
            <a:noAutofit/>
          </a:bodyPr>
          <a:lstStyle/>
          <a:p>
            <a:pPr marL="0" lvl="0" indent="0" algn="r" rtl="0">
              <a:lnSpc>
                <a:spcPct val="90000"/>
              </a:lnSpc>
              <a:spcBef>
                <a:spcPts val="0"/>
              </a:spcBef>
              <a:spcAft>
                <a:spcPts val="0"/>
              </a:spcAft>
              <a:buClr>
                <a:schemeClr val="lt1"/>
              </a:buClr>
              <a:buSzPts val="3600"/>
              <a:buFont typeface="Calibri"/>
              <a:buNone/>
            </a:pPr>
            <a:r>
              <a:rPr lang="es-MX" sz="3600">
                <a:solidFill>
                  <a:schemeClr val="lt1"/>
                </a:solidFill>
              </a:rPr>
              <a:t>TABLA DE CONTENIDO</a:t>
            </a:r>
            <a:endParaRPr sz="3600">
              <a:solidFill>
                <a:schemeClr val="lt1"/>
              </a:solidFill>
            </a:endParaRPr>
          </a:p>
        </p:txBody>
      </p:sp>
      <p:sp>
        <p:nvSpPr>
          <p:cNvPr id="113" name="Google Shape;113;p3"/>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14" name="Google Shape;114;p3"/>
          <p:cNvSpPr/>
          <p:nvPr/>
        </p:nvSpPr>
        <p:spPr>
          <a:xfrm>
            <a:off x="-4" y="97657"/>
            <a:ext cx="1713397" cy="905521"/>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15" name="Google Shape;115;p3"/>
          <p:cNvSpPr txBox="1"/>
          <p:nvPr/>
        </p:nvSpPr>
        <p:spPr>
          <a:xfrm>
            <a:off x="4335632" y="3053247"/>
            <a:ext cx="3235172" cy="1242768"/>
          </a:xfrm>
          <a:prstGeom prst="rect">
            <a:avLst/>
          </a:prstGeom>
          <a:noFill/>
          <a:ln>
            <a:noFill/>
          </a:ln>
        </p:spPr>
        <p:txBody>
          <a:bodyPr spcFirstLastPara="1" wrap="square" lIns="91425" tIns="45700" rIns="91425" bIns="45700" anchor="t" anchorCtr="0">
            <a:normAutofit/>
          </a:bodyPr>
          <a:lstStyle/>
          <a:p>
            <a:pPr marL="228600" marR="0" lvl="0" indent="-101600" algn="l" rtl="0">
              <a:lnSpc>
                <a:spcPct val="90000"/>
              </a:lnSpc>
              <a:spcBef>
                <a:spcPts val="0"/>
              </a:spcBef>
              <a:spcAft>
                <a:spcPts val="0"/>
              </a:spcAft>
              <a:buClr>
                <a:schemeClr val="dk1"/>
              </a:buClr>
              <a:buSzPts val="2000"/>
              <a:buFont typeface="Arial"/>
              <a:buNone/>
            </a:pPr>
            <a:endParaRPr sz="2000" b="0" i="0" u="none" strike="noStrike" cap="none">
              <a:solidFill>
                <a:schemeClr val="lt1"/>
              </a:solidFill>
              <a:latin typeface="Calibri"/>
              <a:ea typeface="Calibri"/>
              <a:cs typeface="Calibri"/>
              <a:sym typeface="Calibri"/>
            </a:endParaRPr>
          </a:p>
        </p:txBody>
      </p:sp>
      <p:sp>
        <p:nvSpPr>
          <p:cNvPr id="116" name="Google Shape;116;p3"/>
          <p:cNvSpPr/>
          <p:nvPr/>
        </p:nvSpPr>
        <p:spPr>
          <a:xfrm>
            <a:off x="-4" y="1961291"/>
            <a:ext cx="9374819" cy="4421079"/>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17" name="Google Shape;117;p3"/>
          <p:cNvSpPr txBox="1"/>
          <p:nvPr/>
        </p:nvSpPr>
        <p:spPr>
          <a:xfrm>
            <a:off x="216766" y="2165479"/>
            <a:ext cx="8194421" cy="3826948"/>
          </a:xfrm>
          <a:prstGeom prst="rect">
            <a:avLst/>
          </a:prstGeom>
          <a:noFill/>
          <a:ln>
            <a:noFill/>
          </a:ln>
        </p:spPr>
        <p:txBody>
          <a:bodyPr spcFirstLastPara="1" wrap="square" lIns="91425" tIns="45700" rIns="91425" bIns="45700" anchor="t" anchorCtr="0">
            <a:normAutofit/>
          </a:bodyPr>
          <a:lstStyle/>
          <a:p>
            <a:pPr marL="0" marR="0" lvl="0" indent="0" algn="l" rtl="0">
              <a:lnSpc>
                <a:spcPct val="90000"/>
              </a:lnSpc>
              <a:spcBef>
                <a:spcPts val="0"/>
              </a:spcBef>
              <a:spcAft>
                <a:spcPts val="0"/>
              </a:spcAft>
              <a:buClr>
                <a:schemeClr val="dk1"/>
              </a:buClr>
              <a:buSzPts val="2000"/>
              <a:buFont typeface="Arial"/>
              <a:buNone/>
            </a:pPr>
            <a:r>
              <a:rPr lang="es-ES" sz="2000" dirty="0">
                <a:solidFill>
                  <a:schemeClr val="lt1"/>
                </a:solidFill>
                <a:latin typeface="Calibri"/>
                <a:ea typeface="Calibri"/>
                <a:cs typeface="Calibri"/>
                <a:sym typeface="Calibri"/>
              </a:rPr>
              <a:t>Estudiantes completar</a:t>
            </a:r>
            <a:endParaRPr sz="2000" b="0" i="0" u="none" strike="noStrike" cap="none" dirty="0">
              <a:solidFill>
                <a:schemeClr val="lt1"/>
              </a:solidFill>
              <a:latin typeface="Calibri"/>
              <a:ea typeface="Calibri"/>
              <a:cs typeface="Calibri"/>
              <a:sym typeface="Calibri"/>
            </a:endParaRPr>
          </a:p>
          <a:p>
            <a:pPr marL="0" marR="0" lvl="0" indent="0" algn="l" rtl="0">
              <a:lnSpc>
                <a:spcPct val="90000"/>
              </a:lnSpc>
              <a:spcBef>
                <a:spcPts val="1000"/>
              </a:spcBef>
              <a:spcAft>
                <a:spcPts val="0"/>
              </a:spcAft>
              <a:buClr>
                <a:schemeClr val="dk1"/>
              </a:buClr>
              <a:buSzPts val="2000"/>
              <a:buFont typeface="Arial"/>
              <a:buNone/>
            </a:pPr>
            <a:endParaRPr sz="2000" b="0" i="0" u="none" strike="noStrike" cap="none" dirty="0">
              <a:solidFill>
                <a:schemeClr val="lt1"/>
              </a:solidFill>
              <a:latin typeface="Calibri"/>
              <a:ea typeface="Calibri"/>
              <a:cs typeface="Calibri"/>
              <a:sym typeface="Calibri"/>
            </a:endParaRPr>
          </a:p>
          <a:p>
            <a:pPr marL="0" marR="0" lvl="0" indent="0" algn="l" rtl="0">
              <a:lnSpc>
                <a:spcPct val="90000"/>
              </a:lnSpc>
              <a:spcBef>
                <a:spcPts val="1000"/>
              </a:spcBef>
              <a:spcAft>
                <a:spcPts val="0"/>
              </a:spcAft>
              <a:buClr>
                <a:schemeClr val="lt1"/>
              </a:buClr>
              <a:buSzPts val="2000"/>
              <a:buFont typeface="Arial"/>
              <a:buNone/>
            </a:pPr>
            <a:r>
              <a:rPr lang="es-MX" sz="2000" b="1" dirty="0">
                <a:solidFill>
                  <a:schemeClr val="lt1"/>
                </a:solidFill>
                <a:latin typeface="Calibri"/>
                <a:ea typeface="Calibri"/>
                <a:cs typeface="Calibri"/>
                <a:sym typeface="Calibri"/>
              </a:rPr>
              <a:t>TEMA</a:t>
            </a:r>
            <a:r>
              <a:rPr lang="es-MX" sz="2000" b="1" i="0" u="none" strike="noStrike" cap="none" dirty="0">
                <a:solidFill>
                  <a:schemeClr val="lt1"/>
                </a:solidFill>
                <a:latin typeface="Calibri"/>
                <a:ea typeface="Calibri"/>
                <a:cs typeface="Calibri"/>
                <a:sym typeface="Calibri"/>
              </a:rPr>
              <a:t> N°1</a:t>
            </a:r>
            <a:endParaRPr dirty="0"/>
          </a:p>
          <a:p>
            <a:pPr marL="0" marR="0" lvl="0" indent="0" algn="l" rtl="0">
              <a:lnSpc>
                <a:spcPct val="90000"/>
              </a:lnSpc>
              <a:spcBef>
                <a:spcPts val="1000"/>
              </a:spcBef>
              <a:spcAft>
                <a:spcPts val="0"/>
              </a:spcAft>
              <a:buClr>
                <a:schemeClr val="lt1"/>
              </a:buClr>
              <a:buSzPts val="2000"/>
              <a:buFont typeface="Arial"/>
              <a:buNone/>
            </a:pPr>
            <a:r>
              <a:rPr lang="es-MX" sz="2000" b="1" dirty="0">
                <a:solidFill>
                  <a:schemeClr val="lt1"/>
                </a:solidFill>
                <a:latin typeface="Calibri"/>
                <a:ea typeface="Calibri"/>
                <a:cs typeface="Calibri"/>
                <a:sym typeface="Calibri"/>
              </a:rPr>
              <a:t>TEMA</a:t>
            </a:r>
            <a:r>
              <a:rPr lang="es-MX" sz="2000" b="1" i="0" u="none" strike="noStrike" cap="none" dirty="0">
                <a:solidFill>
                  <a:schemeClr val="lt1"/>
                </a:solidFill>
                <a:latin typeface="Calibri"/>
                <a:ea typeface="Calibri"/>
                <a:cs typeface="Calibri"/>
                <a:sym typeface="Calibri"/>
              </a:rPr>
              <a:t> N°2</a:t>
            </a:r>
            <a:endParaRPr dirty="0"/>
          </a:p>
          <a:p>
            <a:pPr marL="0" marR="0" lvl="0" indent="0" algn="l" rtl="0">
              <a:lnSpc>
                <a:spcPct val="90000"/>
              </a:lnSpc>
              <a:spcBef>
                <a:spcPts val="1000"/>
              </a:spcBef>
              <a:spcAft>
                <a:spcPts val="0"/>
              </a:spcAft>
              <a:buClr>
                <a:schemeClr val="lt1"/>
              </a:buClr>
              <a:buSzPts val="2000"/>
              <a:buFont typeface="Arial"/>
              <a:buNone/>
            </a:pPr>
            <a:r>
              <a:rPr lang="es-MX" sz="2000" b="1" dirty="0">
                <a:solidFill>
                  <a:schemeClr val="lt1"/>
                </a:solidFill>
                <a:latin typeface="Calibri"/>
                <a:ea typeface="Calibri"/>
                <a:cs typeface="Calibri"/>
                <a:sym typeface="Calibri"/>
              </a:rPr>
              <a:t>TEMA </a:t>
            </a:r>
            <a:r>
              <a:rPr lang="es-MX" sz="2000" b="1" i="0" u="none" strike="noStrike" cap="none" dirty="0">
                <a:solidFill>
                  <a:schemeClr val="lt1"/>
                </a:solidFill>
                <a:latin typeface="Calibri"/>
                <a:ea typeface="Calibri"/>
                <a:cs typeface="Calibri"/>
                <a:sym typeface="Calibri"/>
              </a:rPr>
              <a:t>N°3</a:t>
            </a:r>
            <a:endParaRPr dirty="0"/>
          </a:p>
          <a:p>
            <a:pPr marL="0" marR="0" lvl="0" indent="0" algn="l" rtl="0">
              <a:lnSpc>
                <a:spcPct val="90000"/>
              </a:lnSpc>
              <a:spcBef>
                <a:spcPts val="1000"/>
              </a:spcBef>
              <a:spcAft>
                <a:spcPts val="0"/>
              </a:spcAft>
              <a:buClr>
                <a:schemeClr val="lt1"/>
              </a:buClr>
              <a:buSzPts val="2000"/>
              <a:buFont typeface="Arial"/>
              <a:buNone/>
            </a:pPr>
            <a:r>
              <a:rPr lang="es-MX" sz="2000" b="1" dirty="0">
                <a:solidFill>
                  <a:schemeClr val="lt1"/>
                </a:solidFill>
                <a:latin typeface="Calibri"/>
                <a:ea typeface="Calibri"/>
                <a:cs typeface="Calibri"/>
                <a:sym typeface="Calibri"/>
              </a:rPr>
              <a:t>TEMA</a:t>
            </a:r>
            <a:r>
              <a:rPr lang="es-MX" sz="2000" b="1" i="0" u="none" strike="noStrike" cap="none" dirty="0">
                <a:solidFill>
                  <a:schemeClr val="lt1"/>
                </a:solidFill>
                <a:latin typeface="Calibri"/>
                <a:ea typeface="Calibri"/>
                <a:cs typeface="Calibri"/>
                <a:sym typeface="Calibri"/>
              </a:rPr>
              <a:t> N°4</a:t>
            </a:r>
            <a:endParaRPr dirty="0"/>
          </a:p>
          <a:p>
            <a:pPr marL="0" marR="0" lvl="0" indent="0" algn="l" rtl="0">
              <a:lnSpc>
                <a:spcPct val="90000"/>
              </a:lnSpc>
              <a:spcBef>
                <a:spcPts val="1000"/>
              </a:spcBef>
              <a:spcAft>
                <a:spcPts val="0"/>
              </a:spcAft>
              <a:buClr>
                <a:schemeClr val="lt1"/>
              </a:buClr>
              <a:buSzPts val="2000"/>
              <a:buFont typeface="Arial"/>
              <a:buNone/>
            </a:pPr>
            <a:r>
              <a:rPr lang="es-MX" sz="2000" b="1" dirty="0">
                <a:solidFill>
                  <a:schemeClr val="lt1"/>
                </a:solidFill>
                <a:latin typeface="Calibri"/>
                <a:ea typeface="Calibri"/>
                <a:cs typeface="Calibri"/>
                <a:sym typeface="Calibri"/>
              </a:rPr>
              <a:t>TEMA</a:t>
            </a:r>
            <a:r>
              <a:rPr lang="es-MX" sz="2000" b="1" i="0" u="none" strike="noStrike" cap="none" dirty="0">
                <a:solidFill>
                  <a:schemeClr val="lt1"/>
                </a:solidFill>
                <a:latin typeface="Calibri"/>
                <a:ea typeface="Calibri"/>
                <a:cs typeface="Calibri"/>
                <a:sym typeface="Calibri"/>
              </a:rPr>
              <a:t> N°5</a:t>
            </a:r>
            <a:endParaRPr dirty="0"/>
          </a:p>
          <a:p>
            <a:pPr marL="0" marR="0" lvl="0" indent="0" algn="l" rtl="0">
              <a:lnSpc>
                <a:spcPct val="90000"/>
              </a:lnSpc>
              <a:spcBef>
                <a:spcPts val="1000"/>
              </a:spcBef>
              <a:spcAft>
                <a:spcPts val="0"/>
              </a:spcAft>
              <a:buClr>
                <a:schemeClr val="lt1"/>
              </a:buClr>
              <a:buSzPts val="2000"/>
              <a:buFont typeface="Arial"/>
              <a:buNone/>
            </a:pPr>
            <a:r>
              <a:rPr lang="es-MX" sz="2000" b="1" dirty="0">
                <a:solidFill>
                  <a:schemeClr val="lt1"/>
                </a:solidFill>
                <a:latin typeface="Calibri"/>
                <a:ea typeface="Calibri"/>
                <a:cs typeface="Calibri"/>
                <a:sym typeface="Calibri"/>
              </a:rPr>
              <a:t>TEMA </a:t>
            </a:r>
            <a:r>
              <a:rPr lang="es-MX" sz="2000" b="1" i="0" u="none" strike="noStrike" cap="none" dirty="0">
                <a:solidFill>
                  <a:schemeClr val="lt1"/>
                </a:solidFill>
                <a:latin typeface="Calibri"/>
                <a:ea typeface="Calibri"/>
                <a:cs typeface="Calibri"/>
                <a:sym typeface="Calibri"/>
              </a:rPr>
              <a:t>N°6</a:t>
            </a:r>
            <a:endParaRPr sz="2000" b="1" i="0" u="none" strike="noStrike" cap="none" dirty="0">
              <a:solidFill>
                <a:schemeClr val="lt1"/>
              </a:solidFill>
              <a:latin typeface="Calibri"/>
              <a:ea typeface="Calibri"/>
              <a:cs typeface="Calibri"/>
              <a:sym typeface="Calibri"/>
            </a:endParaRPr>
          </a:p>
          <a:p>
            <a:pPr marL="0" marR="0" lvl="0" indent="0" algn="l" rtl="0">
              <a:lnSpc>
                <a:spcPct val="90000"/>
              </a:lnSpc>
              <a:spcBef>
                <a:spcPts val="1000"/>
              </a:spcBef>
              <a:spcAft>
                <a:spcPts val="0"/>
              </a:spcAft>
              <a:buClr>
                <a:schemeClr val="dk1"/>
              </a:buClr>
              <a:buSzPts val="2000"/>
              <a:buFont typeface="Arial"/>
              <a:buNone/>
            </a:pPr>
            <a:endParaRPr sz="2000" b="0" i="0" u="none" strike="noStrike" cap="none" dirty="0">
              <a:solidFill>
                <a:schemeClr val="lt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pic>
        <p:nvPicPr>
          <p:cNvPr id="122" name="Google Shape;122;p4"/>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23" name="Google Shape;123;p4"/>
          <p:cNvSpPr/>
          <p:nvPr/>
        </p:nvSpPr>
        <p:spPr>
          <a:xfrm>
            <a:off x="12020365" y="28288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4" name="Google Shape;124;p4"/>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MX">
                <a:solidFill>
                  <a:srgbClr val="A7A8AA"/>
                </a:solidFill>
              </a:rPr>
              <a:t>INTRODUCCIÓN</a:t>
            </a:r>
            <a:br>
              <a:rPr lang="es-MX"/>
            </a:br>
            <a:r>
              <a:rPr lang="es-MX">
                <a:solidFill>
                  <a:srgbClr val="88354D"/>
                </a:solidFill>
              </a:rPr>
              <a:t>¿QUÉ ES UN TENSOR?</a:t>
            </a:r>
            <a:endParaRPr>
              <a:solidFill>
                <a:srgbClr val="88354D"/>
              </a:solidFill>
            </a:endParaRPr>
          </a:p>
        </p:txBody>
      </p:sp>
      <p:sp>
        <p:nvSpPr>
          <p:cNvPr id="125" name="Google Shape;125;p4"/>
          <p:cNvSpPr/>
          <p:nvPr/>
        </p:nvSpPr>
        <p:spPr>
          <a:xfrm>
            <a:off x="403193" y="260025"/>
            <a:ext cx="1336831" cy="45719"/>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6" name="Google Shape;126;p4"/>
          <p:cNvSpPr/>
          <p:nvPr/>
        </p:nvSpPr>
        <p:spPr>
          <a:xfrm>
            <a:off x="-1" y="2565649"/>
            <a:ext cx="5841507" cy="2805343"/>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7" name="Google Shape;127;p4"/>
          <p:cNvSpPr txBox="1"/>
          <p:nvPr/>
        </p:nvSpPr>
        <p:spPr>
          <a:xfrm>
            <a:off x="403193" y="3183390"/>
            <a:ext cx="4035640" cy="120032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2400" b="0" i="0" u="none" strike="noStrike" cap="none" dirty="0">
                <a:solidFill>
                  <a:schemeClr val="lt1"/>
                </a:solidFill>
                <a:latin typeface="Calibri"/>
                <a:ea typeface="Calibri"/>
                <a:cs typeface="Calibri"/>
                <a:sym typeface="Calibri"/>
              </a:rPr>
              <a:t>Incluir breve reseña sobre lo que es un tensor + imágenes que aclaren la explicación.</a:t>
            </a:r>
            <a:endParaRPr sz="2400" dirty="0">
              <a:solidFill>
                <a:schemeClr val="lt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pic>
        <p:nvPicPr>
          <p:cNvPr id="132" name="Google Shape;132;p5"/>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33" name="Google Shape;133;p5"/>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34" name="Google Shape;134;p5"/>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MX">
                <a:solidFill>
                  <a:srgbClr val="A7A8AA"/>
                </a:solidFill>
              </a:rPr>
              <a:t>MARCO</a:t>
            </a:r>
            <a:br>
              <a:rPr lang="es-MX">
                <a:solidFill>
                  <a:srgbClr val="A7A8AA"/>
                </a:solidFill>
              </a:rPr>
            </a:br>
            <a:r>
              <a:rPr lang="es-MX">
                <a:solidFill>
                  <a:srgbClr val="88354D"/>
                </a:solidFill>
              </a:rPr>
              <a:t>TEÓRICO</a:t>
            </a:r>
            <a:endParaRPr>
              <a:solidFill>
                <a:srgbClr val="88354D"/>
              </a:solidFill>
            </a:endParaRPr>
          </a:p>
        </p:txBody>
      </p:sp>
      <p:sp>
        <p:nvSpPr>
          <p:cNvPr id="135" name="Google Shape;135;p5"/>
          <p:cNvSpPr/>
          <p:nvPr/>
        </p:nvSpPr>
        <p:spPr>
          <a:xfrm>
            <a:off x="403193" y="260025"/>
            <a:ext cx="1336831" cy="45719"/>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36" name="Google Shape;136;p5"/>
          <p:cNvSpPr/>
          <p:nvPr/>
        </p:nvSpPr>
        <p:spPr>
          <a:xfrm>
            <a:off x="-1" y="2565649"/>
            <a:ext cx="6960094" cy="2805343"/>
          </a:xfrm>
          <a:prstGeom prst="rect">
            <a:avLst/>
          </a:prstGeom>
          <a:solidFill>
            <a:srgbClr val="88354D"/>
          </a:solidFill>
          <a:ln>
            <a:noFill/>
          </a:ln>
        </p:spPr>
        <p:txBody>
          <a:bodyPr spcFirstLastPara="1" wrap="square" lIns="91425" tIns="45700" rIns="91425" bIns="45700" anchor="ctr" anchorCtr="0">
            <a:noAutofit/>
          </a:bodyPr>
          <a:lstStyle/>
          <a:p>
            <a:pPr marL="0" marR="0" lvl="0" indent="0" rtl="0">
              <a:spcBef>
                <a:spcPts val="0"/>
              </a:spcBef>
              <a:spcAft>
                <a:spcPts val="0"/>
              </a:spcAft>
              <a:buNone/>
            </a:pPr>
            <a:r>
              <a:rPr lang="es-MX" sz="2800" dirty="0">
                <a:solidFill>
                  <a:schemeClr val="lt1"/>
                </a:solidFill>
                <a:latin typeface="Calibri"/>
                <a:ea typeface="Calibri"/>
                <a:cs typeface="Calibri"/>
                <a:sym typeface="Calibri"/>
              </a:rPr>
              <a:t>Deben explicar los tipos de tensores que existen, para qué se utilizan y sus partes más imágenes que ayuden a la comprensión del oyente. </a:t>
            </a:r>
            <a:endParaRPr sz="2800" dirty="0">
              <a:solidFill>
                <a:schemeClr val="lt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pic>
        <p:nvPicPr>
          <p:cNvPr id="142" name="Google Shape;142;p6"/>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43" name="Google Shape;143;p6"/>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44" name="Google Shape;144;p6"/>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MX">
                <a:solidFill>
                  <a:srgbClr val="A7A8AA"/>
                </a:solidFill>
              </a:rPr>
              <a:t>PROBLEMA</a:t>
            </a:r>
            <a:br>
              <a:rPr lang="es-MX">
                <a:solidFill>
                  <a:srgbClr val="A7A8AA"/>
                </a:solidFill>
              </a:rPr>
            </a:br>
            <a:r>
              <a:rPr lang="es-MX">
                <a:solidFill>
                  <a:srgbClr val="88354D"/>
                </a:solidFill>
              </a:rPr>
              <a:t>¿DE DONDE VIENE EL PROBLEMA?</a:t>
            </a:r>
            <a:endParaRPr>
              <a:solidFill>
                <a:srgbClr val="88354D"/>
              </a:solidFill>
            </a:endParaRPr>
          </a:p>
        </p:txBody>
      </p:sp>
      <p:sp>
        <p:nvSpPr>
          <p:cNvPr id="145" name="Google Shape;145;p6"/>
          <p:cNvSpPr/>
          <p:nvPr/>
        </p:nvSpPr>
        <p:spPr>
          <a:xfrm>
            <a:off x="403193" y="260025"/>
            <a:ext cx="1336831" cy="45719"/>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46" name="Google Shape;146;p6"/>
          <p:cNvSpPr/>
          <p:nvPr/>
        </p:nvSpPr>
        <p:spPr>
          <a:xfrm>
            <a:off x="-1" y="2565649"/>
            <a:ext cx="5841507" cy="2805343"/>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47" name="Google Shape;147;p6"/>
          <p:cNvSpPr txBox="1"/>
          <p:nvPr/>
        </p:nvSpPr>
        <p:spPr>
          <a:xfrm>
            <a:off x="403193" y="3256949"/>
            <a:ext cx="5216372" cy="1454244"/>
          </a:xfrm>
          <a:prstGeom prst="rect">
            <a:avLst/>
          </a:pr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s-MX" sz="1800">
                <a:latin typeface="Calibri"/>
                <a:ea typeface="Calibri"/>
                <a:cs typeface="Calibri"/>
                <a:sym typeface="Calibri"/>
              </a:rPr>
              <a:t>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pic>
        <p:nvPicPr>
          <p:cNvPr id="152" name="Google Shape;152;p7"/>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53" name="Google Shape;153;p7"/>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54" name="Google Shape;154;p7"/>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MX">
                <a:solidFill>
                  <a:srgbClr val="A7A8AA"/>
                </a:solidFill>
              </a:rPr>
              <a:t>SOFTWARE</a:t>
            </a:r>
            <a:br>
              <a:rPr lang="es-MX">
                <a:solidFill>
                  <a:srgbClr val="A7A8AA"/>
                </a:solidFill>
              </a:rPr>
            </a:br>
            <a:r>
              <a:rPr lang="es-MX">
                <a:solidFill>
                  <a:srgbClr val="88354D"/>
                </a:solidFill>
              </a:rPr>
              <a:t>¿CÓMO SE UTILIZA EL SOFTWARE?</a:t>
            </a:r>
            <a:endParaRPr>
              <a:solidFill>
                <a:srgbClr val="88354D"/>
              </a:solidFill>
            </a:endParaRPr>
          </a:p>
        </p:txBody>
      </p:sp>
      <p:sp>
        <p:nvSpPr>
          <p:cNvPr id="155" name="Google Shape;155;p7"/>
          <p:cNvSpPr/>
          <p:nvPr/>
        </p:nvSpPr>
        <p:spPr>
          <a:xfrm>
            <a:off x="403193" y="260025"/>
            <a:ext cx="1336831" cy="45719"/>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56" name="Google Shape;156;p7"/>
          <p:cNvSpPr/>
          <p:nvPr/>
        </p:nvSpPr>
        <p:spPr>
          <a:xfrm>
            <a:off x="147482" y="2491907"/>
            <a:ext cx="7199791" cy="2805343"/>
          </a:xfrm>
          <a:prstGeom prst="rect">
            <a:avLst/>
          </a:prstGeom>
          <a:solidFill>
            <a:srgbClr val="88354D"/>
          </a:solidFill>
          <a:ln>
            <a:noFill/>
          </a:ln>
        </p:spPr>
        <p:txBody>
          <a:bodyPr spcFirstLastPara="1" wrap="square" lIns="91425" tIns="45700" rIns="91425" bIns="45700" anchor="ctr" anchorCtr="0">
            <a:noAutofit/>
          </a:bodyPr>
          <a:lstStyle/>
          <a:p>
            <a:pPr marL="0" marR="0" lvl="0" indent="0" rtl="0">
              <a:spcBef>
                <a:spcPts val="0"/>
              </a:spcBef>
              <a:spcAft>
                <a:spcPts val="0"/>
              </a:spcAft>
              <a:buNone/>
            </a:pPr>
            <a:r>
              <a:rPr lang="es-MX" sz="2800" dirty="0">
                <a:solidFill>
                  <a:schemeClr val="lt1"/>
                </a:solidFill>
                <a:latin typeface="Calibri"/>
                <a:ea typeface="Calibri"/>
                <a:cs typeface="Calibri"/>
                <a:sym typeface="Calibri"/>
              </a:rPr>
              <a:t>En esta sección, deben explicar cuáles fueron las etapas en que utilizaron el software. Pueden apoyarse de impresiones de pantalla y/o más diapositivas.</a:t>
            </a:r>
            <a:endParaRPr sz="2800" dirty="0">
              <a:solidFill>
                <a:schemeClr val="lt1"/>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pic>
        <p:nvPicPr>
          <p:cNvPr id="162" name="Google Shape;162;p8"/>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63" name="Google Shape;163;p8"/>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64" name="Google Shape;164;p8"/>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3959"/>
              <a:buFont typeface="Calibri"/>
              <a:buNone/>
            </a:pPr>
            <a:r>
              <a:rPr lang="es-MX" sz="3959">
                <a:solidFill>
                  <a:srgbClr val="A7A8AA"/>
                </a:solidFill>
              </a:rPr>
              <a:t>DISEÑO</a:t>
            </a:r>
            <a:br>
              <a:rPr lang="es-MX" sz="3959">
                <a:solidFill>
                  <a:srgbClr val="A7A8AA"/>
                </a:solidFill>
              </a:rPr>
            </a:br>
            <a:r>
              <a:rPr lang="es-MX" sz="3420">
                <a:solidFill>
                  <a:srgbClr val="88354D"/>
                </a:solidFill>
              </a:rPr>
              <a:t>¿CUÁLES FUERON LOS DISEÑOS QUE SE REALIZARON?</a:t>
            </a:r>
            <a:endParaRPr sz="3420">
              <a:solidFill>
                <a:srgbClr val="88354D"/>
              </a:solidFill>
            </a:endParaRPr>
          </a:p>
        </p:txBody>
      </p:sp>
      <p:sp>
        <p:nvSpPr>
          <p:cNvPr id="165" name="Google Shape;165;p8"/>
          <p:cNvSpPr/>
          <p:nvPr/>
        </p:nvSpPr>
        <p:spPr>
          <a:xfrm>
            <a:off x="403193" y="260025"/>
            <a:ext cx="1336831" cy="45719"/>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66" name="Google Shape;166;p8"/>
          <p:cNvSpPr/>
          <p:nvPr/>
        </p:nvSpPr>
        <p:spPr>
          <a:xfrm>
            <a:off x="-1" y="2565649"/>
            <a:ext cx="7199791" cy="2805343"/>
          </a:xfrm>
          <a:prstGeom prst="rect">
            <a:avLst/>
          </a:prstGeom>
          <a:solidFill>
            <a:srgbClr val="88354D"/>
          </a:solidFill>
          <a:ln>
            <a:noFill/>
          </a:ln>
        </p:spPr>
        <p:txBody>
          <a:bodyPr spcFirstLastPara="1" wrap="square" lIns="91425" tIns="45700" rIns="91425" bIns="45700" anchor="ctr" anchorCtr="0">
            <a:noAutofit/>
          </a:bodyPr>
          <a:lstStyle/>
          <a:p>
            <a:pPr marL="0" marR="0" lvl="0" indent="0" rtl="0">
              <a:spcBef>
                <a:spcPts val="0"/>
              </a:spcBef>
              <a:spcAft>
                <a:spcPts val="0"/>
              </a:spcAft>
              <a:buNone/>
            </a:pPr>
            <a:r>
              <a:rPr lang="es-MX" sz="2800" dirty="0">
                <a:solidFill>
                  <a:schemeClr val="lt1"/>
                </a:solidFill>
                <a:latin typeface="Calibri"/>
                <a:ea typeface="Calibri"/>
                <a:cs typeface="Calibri"/>
                <a:sym typeface="Calibri"/>
              </a:rPr>
              <a:t>Deben presentar el diseño, incluir imágenes o impresiones de pantalla de los modelos que realizaron y cómo se comportaron cada uno de ellos.</a:t>
            </a:r>
            <a:endParaRPr sz="2800" dirty="0">
              <a:solidFill>
                <a:schemeClr val="lt1"/>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pic>
        <p:nvPicPr>
          <p:cNvPr id="172" name="Google Shape;172;p9"/>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73" name="Google Shape;173;p9"/>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74" name="Google Shape;174;p9"/>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3959"/>
              <a:buFont typeface="Calibri"/>
              <a:buNone/>
            </a:pPr>
            <a:r>
              <a:rPr lang="es-MX" sz="3959">
                <a:solidFill>
                  <a:srgbClr val="A7A8AA"/>
                </a:solidFill>
              </a:rPr>
              <a:t>SOLUCIÓN</a:t>
            </a:r>
            <a:br>
              <a:rPr lang="es-MX" sz="3959">
                <a:solidFill>
                  <a:srgbClr val="A7A8AA"/>
                </a:solidFill>
              </a:rPr>
            </a:br>
            <a:r>
              <a:rPr lang="es-MX" sz="3420">
                <a:solidFill>
                  <a:srgbClr val="88354D"/>
                </a:solidFill>
              </a:rPr>
              <a:t>¿CUÁL ES LA SOLUCIÓN QUE LE DARÁN AL PROBLEMA?</a:t>
            </a:r>
            <a:endParaRPr sz="3420">
              <a:solidFill>
                <a:srgbClr val="88354D"/>
              </a:solidFill>
            </a:endParaRPr>
          </a:p>
        </p:txBody>
      </p:sp>
      <p:sp>
        <p:nvSpPr>
          <p:cNvPr id="175" name="Google Shape;175;p9"/>
          <p:cNvSpPr/>
          <p:nvPr/>
        </p:nvSpPr>
        <p:spPr>
          <a:xfrm>
            <a:off x="403193" y="260025"/>
            <a:ext cx="1336831" cy="45719"/>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76" name="Google Shape;176;p9"/>
          <p:cNvSpPr/>
          <p:nvPr/>
        </p:nvSpPr>
        <p:spPr>
          <a:xfrm>
            <a:off x="-1" y="2565649"/>
            <a:ext cx="7199791" cy="2805343"/>
          </a:xfrm>
          <a:prstGeom prst="rect">
            <a:avLst/>
          </a:prstGeom>
          <a:solidFill>
            <a:srgbClr val="88354D"/>
          </a:solidFill>
          <a:ln>
            <a:noFill/>
          </a:ln>
        </p:spPr>
        <p:txBody>
          <a:bodyPr spcFirstLastPara="1" wrap="square" lIns="91425" tIns="45700" rIns="91425" bIns="45700" anchor="ctr" anchorCtr="0">
            <a:noAutofit/>
          </a:bodyPr>
          <a:lstStyle/>
          <a:p>
            <a:pPr marL="0" marR="0" lvl="0" indent="0" rtl="0">
              <a:spcBef>
                <a:spcPts val="0"/>
              </a:spcBef>
              <a:spcAft>
                <a:spcPts val="0"/>
              </a:spcAft>
              <a:buNone/>
            </a:pPr>
            <a:r>
              <a:rPr lang="es-MX" sz="2800" dirty="0">
                <a:solidFill>
                  <a:schemeClr val="lt1"/>
                </a:solidFill>
                <a:latin typeface="Calibri"/>
                <a:ea typeface="Calibri"/>
                <a:cs typeface="Calibri"/>
                <a:sym typeface="Calibri"/>
              </a:rPr>
              <a:t>En esta etapa deben exponer cuáles son las soluciones que proponen para responder al problema. Como por ejemplo, describir cuáles son las cargas que resiste el tensor. Además deben integrar una imagen final del diseño del tensor.</a:t>
            </a:r>
            <a:endParaRPr sz="2800" dirty="0">
              <a:solidFill>
                <a:schemeClr val="lt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280</Words>
  <Application>Microsoft Office PowerPoint</Application>
  <PresentationFormat>Panorámica</PresentationFormat>
  <Paragraphs>35</Paragraphs>
  <Slides>10</Slides>
  <Notes>10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10</vt:i4>
      </vt:variant>
    </vt:vector>
  </HeadingPairs>
  <TitlesOfParts>
    <vt:vector size="13" baseType="lpstr">
      <vt:lpstr>Arial</vt:lpstr>
      <vt:lpstr>Calibri</vt:lpstr>
      <vt:lpstr>Tema de Office</vt:lpstr>
      <vt:lpstr>Proyecto Tensor Mecánico</vt:lpstr>
      <vt:lpstr>ORIENTACIONES GENERALES</vt:lpstr>
      <vt:lpstr>TABLA DE CONTENIDO</vt:lpstr>
      <vt:lpstr>INTRODUCCIÓN ¿QUÉ ES UN TENSOR?</vt:lpstr>
      <vt:lpstr>MARCO TEÓRICO</vt:lpstr>
      <vt:lpstr>PROBLEMA ¿DE DONDE VIENE EL PROBLEMA?</vt:lpstr>
      <vt:lpstr>SOFTWARE ¿CÓMO SE UTILIZA EL SOFTWARE?</vt:lpstr>
      <vt:lpstr>DISEÑO ¿CUÁLES FUERON LOS DISEÑOS QUE SE REALIZARON?</vt:lpstr>
      <vt:lpstr>SOLUCIÓN ¿CUÁL ES LA SOLUCIÓN QUE LE DARÁN AL PROBLEMA?</vt:lpstr>
      <vt:lpstr>CONCLUSIÓN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Proyecto Tensor Mecánico</dc:title>
  <dc:creator>d.silvahidd@gmail.com</dc:creator>
  <cp:lastModifiedBy>Pamela  Marquez Pauchard</cp:lastModifiedBy>
  <cp:revision>5</cp:revision>
  <dcterms:created xsi:type="dcterms:W3CDTF">2020-08-12T18:32:33Z</dcterms:created>
  <dcterms:modified xsi:type="dcterms:W3CDTF">2021-02-22T18:47:39Z</dcterms:modified>
</cp:coreProperties>
</file>