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zAq1WMOkLG+Hvpvlq9u5SdLxg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rens.pe/blog/gestion-mantenimiento-procesos-mineros-vision-genera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1348923" y="2399726"/>
            <a:ext cx="4616871" cy="205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CL" sz="5400" dirty="0">
                <a:solidFill>
                  <a:schemeClr val="lt1"/>
                </a:solidFill>
              </a:rPr>
              <a:t>Pauta de Mantenimiento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CL" dirty="0">
                <a:solidFill>
                  <a:schemeClr val="lt1"/>
                </a:solidFill>
              </a:rPr>
              <a:t>Actividad N°1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Mecánica Industrial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Común</a:t>
            </a:r>
            <a:endParaRPr lang="es-CL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Mantenimiento de Herramientas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1103" y="328469"/>
            <a:ext cx="5473700" cy="6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5940"/>
              <a:buFont typeface="Calibri"/>
              <a:buNone/>
            </a:pP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LIST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 t="4682" b="23507"/>
          <a:stretch/>
        </p:blipFill>
        <p:spPr>
          <a:xfrm>
            <a:off x="2183363" y="1710633"/>
            <a:ext cx="9740483" cy="4965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5774235" y="2079254"/>
            <a:ext cx="3248465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7. Revisión de máquina</a:t>
            </a:r>
            <a:endParaRPr sz="1800" b="1" dirty="0">
              <a:solidFill>
                <a:srgbClr val="88354D"/>
              </a:solidFill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4434085" y="6407873"/>
            <a:ext cx="762360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05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s-CL" sz="10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Baldi, C. (2017). Mantenimiento Industrial. Gestión del Mantenimiento. (pp.20-30). Universidad Técnica Federico Santa María.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1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5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LIST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0" name="Google Shape;250;p11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1"/>
          <p:cNvPicPr preferRelativeResize="0"/>
          <p:nvPr/>
        </p:nvPicPr>
        <p:blipFill rotWithShape="1">
          <a:blip r:embed="rId4">
            <a:alphaModFix/>
          </a:blip>
          <a:srcRect l="9734" t="28228" r="51109" b="8160"/>
          <a:stretch/>
        </p:blipFill>
        <p:spPr>
          <a:xfrm>
            <a:off x="4823579" y="275204"/>
            <a:ext cx="6851506" cy="657121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1"/>
          <p:cNvSpPr txBox="1"/>
          <p:nvPr/>
        </p:nvSpPr>
        <p:spPr>
          <a:xfrm>
            <a:off x="9881680" y="6432884"/>
            <a:ext cx="186116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>
            <a:off x="5844866" y="504516"/>
            <a:ext cx="2058161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8. Check List</a:t>
            </a:r>
            <a:endParaRPr sz="1800" b="1"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CL" sz="3600" dirty="0">
                <a:solidFill>
                  <a:schemeClr val="lt1"/>
                </a:solidFill>
              </a:rPr>
              <a:t>TEMAS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802163" y="2642664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1868007" y="3191630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CL" sz="2000" dirty="0">
                <a:solidFill>
                  <a:schemeClr val="lt1"/>
                </a:solidFill>
              </a:rPr>
              <a:t>Falla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CL" sz="2000" dirty="0">
                <a:solidFill>
                  <a:schemeClr val="lt1"/>
                </a:solidFill>
              </a:rPr>
              <a:t>Fiabilidad de equipos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s-CL" sz="2000" dirty="0">
                <a:solidFill>
                  <a:schemeClr val="lt1"/>
                </a:solidFill>
              </a:rPr>
              <a:t>Prevención de daños</a:t>
            </a:r>
            <a:endParaRPr dirty="0"/>
          </a:p>
        </p:txBody>
      </p:sp>
      <p:sp>
        <p:nvSpPr>
          <p:cNvPr id="101" name="Google Shape;101;p2"/>
          <p:cNvSpPr txBox="1"/>
          <p:nvPr/>
        </p:nvSpPr>
        <p:spPr>
          <a:xfrm>
            <a:off x="1802163" y="1795919"/>
            <a:ext cx="2607818" cy="8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N°1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MANTENIMIENTO</a:t>
            </a:r>
            <a:endParaRPr dirty="0"/>
          </a:p>
        </p:txBody>
      </p:sp>
      <p:sp>
        <p:nvSpPr>
          <p:cNvPr id="102" name="Google Shape;102;p2"/>
          <p:cNvSpPr/>
          <p:nvPr/>
        </p:nvSpPr>
        <p:spPr>
          <a:xfrm>
            <a:off x="4769759" y="2634494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572059" y="2795308"/>
            <a:ext cx="2389172" cy="6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4475500" y="1796018"/>
            <a:ext cx="3237394" cy="8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N°2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MANTENIMIENTO</a:t>
            </a:r>
            <a:endParaRPr dirty="0"/>
          </a:p>
        </p:txBody>
      </p:sp>
      <p:sp>
        <p:nvSpPr>
          <p:cNvPr id="105" name="Google Shape;105;p2"/>
          <p:cNvSpPr/>
          <p:nvPr/>
        </p:nvSpPr>
        <p:spPr>
          <a:xfrm>
            <a:off x="7734853" y="2634494"/>
            <a:ext cx="2733330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8002348" y="2810057"/>
            <a:ext cx="2389172" cy="6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7440594" y="1796018"/>
            <a:ext cx="3237394" cy="87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</a:t>
            </a:r>
            <a:r>
              <a:rPr lang="es-C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N°3 </a:t>
            </a:r>
            <a:endParaRPr dirty="0"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CL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 DE MANTENIMIENTO</a:t>
            </a:r>
            <a:endParaRPr dirty="0"/>
          </a:p>
        </p:txBody>
      </p:sp>
      <p:sp>
        <p:nvSpPr>
          <p:cNvPr id="111" name="Google Shape;111;p2"/>
          <p:cNvSpPr txBox="1"/>
          <p:nvPr/>
        </p:nvSpPr>
        <p:spPr>
          <a:xfrm>
            <a:off x="4872341" y="3174210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Actividades de mantenimiento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Planificación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7769633" y="3216495"/>
            <a:ext cx="2629056" cy="212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de mantenimiento</a:t>
            </a:r>
            <a:endParaRPr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Secuencia</a:t>
            </a:r>
            <a:endParaRPr sz="21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es-CL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Responsables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</a:pPr>
            <a:r>
              <a:rPr lang="es-CL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CHECK LIST:</a:t>
            </a:r>
            <a:endParaRPr lang="es-CL" sz="21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Control de cumplimiento</a:t>
            </a:r>
            <a:endParaRPr lang="es-MX" sz="21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000"/>
              <a:buFont typeface="Arial"/>
              <a:buChar char="•"/>
            </a:pPr>
            <a:r>
              <a:rPr lang="es-MX" sz="21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Orden del proceso</a:t>
            </a:r>
            <a:endParaRPr lang="es-MX" sz="2100" dirty="0">
              <a:solidFill>
                <a:schemeClr val="lt1"/>
              </a:solidFill>
              <a:latin typeface="Calibri"/>
              <a:cs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5940"/>
              <a:buFont typeface="Calibri"/>
              <a:buNone/>
            </a:pPr>
            <a:r>
              <a:rPr lang="es-CL" sz="6600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N°1</a:t>
            </a:r>
            <a:br>
              <a:rPr lang="es-CL" sz="3959" dirty="0"/>
            </a:b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MANTENIMIENTO</a:t>
            </a:r>
            <a:endParaRPr dirty="0">
              <a:solidFill>
                <a:srgbClr val="8835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4955979" y="6436307"/>
            <a:ext cx="7014672" cy="15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L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Fuente: Coaching </a:t>
            </a:r>
            <a:r>
              <a:rPr lang="es-CL" sz="12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Festión</a:t>
            </a:r>
            <a:r>
              <a:rPr lang="es-CL" sz="12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de Archivos, PhD. Eduardo Salamanca, Universidad de Chile </a:t>
            </a:r>
            <a:endParaRPr sz="12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813" y="1222047"/>
            <a:ext cx="6754838" cy="5063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7181266" y="842722"/>
            <a:ext cx="3372802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1. El mantenimiento</a:t>
            </a:r>
            <a:endParaRPr sz="1800" b="1"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MANTENIMIENTO DE</a:t>
            </a:r>
            <a:br>
              <a:rPr lang="es-CL" dirty="0"/>
            </a:b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HERRAMIENTAS O MÁQUINAS</a:t>
            </a:r>
            <a:endParaRPr dirty="0">
              <a:solidFill>
                <a:srgbClr val="8835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l="13391" r="38708" b="18906"/>
          <a:stretch/>
        </p:blipFill>
        <p:spPr>
          <a:xfrm rot="5400000">
            <a:off x="7184910" y="2541609"/>
            <a:ext cx="3231192" cy="4244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7974458" y="6333659"/>
            <a:ext cx="1856214" cy="28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</a:t>
            </a:r>
            <a:endParaRPr dirty="0"/>
          </a:p>
        </p:txBody>
      </p:sp>
      <p:sp>
        <p:nvSpPr>
          <p:cNvPr id="137" name="Google Shape;137;p4"/>
          <p:cNvSpPr/>
          <p:nvPr/>
        </p:nvSpPr>
        <p:spPr>
          <a:xfrm>
            <a:off x="6371253" y="2569147"/>
            <a:ext cx="5062624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2. Montaje de Rodamiento con temperatura</a:t>
            </a:r>
            <a:endParaRPr sz="1800" b="1" dirty="0">
              <a:solidFill>
                <a:srgbClr val="88354D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C151C9A-15E3-4E00-894C-0E0BAAC3D2EE}"/>
              </a:ext>
            </a:extLst>
          </p:cNvPr>
          <p:cNvGrpSpPr/>
          <p:nvPr/>
        </p:nvGrpSpPr>
        <p:grpSpPr>
          <a:xfrm>
            <a:off x="0" y="2957803"/>
            <a:ext cx="6288833" cy="3478503"/>
            <a:chOff x="0" y="593"/>
            <a:chExt cx="3916029" cy="4229040"/>
          </a:xfrm>
          <a:solidFill>
            <a:srgbClr val="88354D"/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87964169-485F-462A-A780-C9C95F12B1B4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FCCCA7BC-9C05-4D27-A81E-70E82A9B350C}"/>
                </a:ext>
              </a:extLst>
            </p:cNvPr>
            <p:cNvSpPr txBox="1"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/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2400" b="0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El mantenimiento es un proceso mediante el cual se asegura la fiabilidad de los equipos y donde se ejecutan el mayor número de actividades que pueden ocasionar daños al medioambiente. </a:t>
              </a:r>
              <a:endParaRPr lang="es-MX" sz="2400" dirty="0">
                <a:solidFill>
                  <a:schemeClr val="bg1"/>
                </a:solidFill>
              </a:endParaRP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6500" kern="12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5940"/>
              <a:buFont typeface="Calibri"/>
              <a:buNone/>
            </a:pPr>
            <a:r>
              <a:rPr lang="es-CL" sz="6600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N°2</a:t>
            </a:r>
            <a:br>
              <a:rPr lang="es-CL" sz="3959" dirty="0"/>
            </a:b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 DE MANTENIMIENTO</a:t>
            </a:r>
            <a:endParaRPr dirty="0">
              <a:solidFill>
                <a:srgbClr val="88354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929314" y="6436307"/>
            <a:ext cx="621144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CL" sz="1200" b="0" i="1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https://gerens.pe/blog/gestion-mantenimiento-procesos-mineros-vision-general/</a:t>
            </a:r>
            <a:r>
              <a:rPr lang="es-CL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2022" y="1750069"/>
            <a:ext cx="8260997" cy="468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/>
          <p:nvPr/>
        </p:nvSpPr>
        <p:spPr>
          <a:xfrm>
            <a:off x="6510412" y="1295523"/>
            <a:ext cx="3650625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3. Plan de mantenimiento</a:t>
            </a:r>
            <a:endParaRPr sz="1800" b="1"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 DE MANTENIMIENTO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PROCEDIMIENTOS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6"/>
          <p:cNvGrpSpPr/>
          <p:nvPr/>
        </p:nvGrpSpPr>
        <p:grpSpPr>
          <a:xfrm>
            <a:off x="5450567" y="2330444"/>
            <a:ext cx="6089339" cy="3939515"/>
            <a:chOff x="258503" y="22704"/>
            <a:chExt cx="6089339" cy="3939515"/>
          </a:xfrm>
        </p:grpSpPr>
        <p:sp>
          <p:nvSpPr>
            <p:cNvPr id="158" name="Google Shape;158;p6"/>
            <p:cNvSpPr txBox="1"/>
            <p:nvPr/>
          </p:nvSpPr>
          <p:spPr>
            <a:xfrm>
              <a:off x="258503" y="22704"/>
              <a:ext cx="2753863" cy="662031"/>
            </a:xfrm>
            <a:prstGeom prst="rect">
              <a:avLst/>
            </a:prstGeom>
            <a:solidFill>
              <a:srgbClr val="88354D"/>
            </a:solidFill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s-CL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PROCEDIMIENTO TÉCNICOS</a:t>
              </a:r>
              <a:endParaRPr b="1" dirty="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17412" y="705332"/>
              <a:ext cx="279505" cy="54220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38100" cap="flat" cmpd="sng">
              <a:solidFill>
                <a:srgbClr val="88354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785707" y="1004641"/>
              <a:ext cx="2359151" cy="519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32375" tIns="21575" rIns="323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CL" sz="17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¿CÓMO SE HACE?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17412" y="705332"/>
              <a:ext cx="343029" cy="13604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38100" cap="flat" cmpd="sng">
              <a:solidFill>
                <a:srgbClr val="88354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813089" y="1805915"/>
              <a:ext cx="2359151" cy="519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32375" tIns="21575" rIns="323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CL" sz="17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¿CON QUÉ SE HACE?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517412" y="705332"/>
              <a:ext cx="343029" cy="217873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38100" cap="flat" cmpd="sng">
              <a:solidFill>
                <a:srgbClr val="88354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813089" y="2624179"/>
              <a:ext cx="2359151" cy="519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32375" tIns="21575" rIns="323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CL" sz="17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¿DÓNDE SE HACE?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517411" y="684736"/>
              <a:ext cx="295677" cy="30175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38100" cap="flat" cmpd="sng">
              <a:solidFill>
                <a:srgbClr val="88354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813089" y="3442444"/>
              <a:ext cx="2359151" cy="5197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32375" tIns="21575" rIns="323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CL" sz="17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¿CUÁNDO SE HACE?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3698460" y="23068"/>
              <a:ext cx="2565938" cy="693251"/>
            </a:xfrm>
            <a:prstGeom prst="rect">
              <a:avLst/>
            </a:prstGeom>
            <a:solidFill>
              <a:srgbClr val="88354D"/>
            </a:solidFill>
            <a:ln>
              <a:noFill/>
            </a:ln>
          </p:spPr>
          <p:txBody>
            <a:bodyPr spcFirstLastPara="1" wrap="square" lIns="40000" tIns="26650" rIns="4000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s-CL" sz="21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PROCEDIMIENTOS ADMINSITRATIVOS</a:t>
              </a:r>
              <a:endParaRPr b="1" dirty="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958380" y="684735"/>
              <a:ext cx="171633" cy="8396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38100" cap="flat" cmpd="sng">
              <a:solidFill>
                <a:srgbClr val="88354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s-CL" dirty="0"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4118255" y="1035822"/>
              <a:ext cx="2229587" cy="100222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32375" tIns="21575" rIns="323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rPr lang="es-CL" sz="17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¿QUIÉN Y CÓMO COORDINA LA UTILIZACIÓN DE RECURSOS?</a:t>
              </a:r>
              <a:endParaRPr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6" name="Google Shape;17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608" y="2505711"/>
            <a:ext cx="3886200" cy="353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"/>
          <p:cNvSpPr/>
          <p:nvPr/>
        </p:nvSpPr>
        <p:spPr>
          <a:xfrm>
            <a:off x="1578772" y="2078517"/>
            <a:ext cx="2795056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4. Procedimiento</a:t>
            </a:r>
            <a:endParaRPr sz="1800" b="1" dirty="0">
              <a:solidFill>
                <a:srgbClr val="88354D"/>
              </a:solidFill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487882" y="6106868"/>
            <a:ext cx="506658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</a:t>
            </a:r>
            <a:r>
              <a:rPr lang="es-CL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Baldi, C. (2017). Mantenimiento Industrial. Gestión del Mantenimiento. (pp.20-30). Universidad Técnica Federico Santa María.</a:t>
            </a:r>
            <a:endParaRPr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PLAN DE MANTENIMIENTO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PASOS FUNDAMENTALES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" name="Google Shape;187;p7"/>
          <p:cNvGrpSpPr/>
          <p:nvPr/>
        </p:nvGrpSpPr>
        <p:grpSpPr>
          <a:xfrm>
            <a:off x="298077" y="2267514"/>
            <a:ext cx="11595843" cy="927667"/>
            <a:chOff x="1414" y="818809"/>
            <a:chExt cx="11595843" cy="927667"/>
          </a:xfrm>
        </p:grpSpPr>
        <p:sp>
          <p:nvSpPr>
            <p:cNvPr id="188" name="Google Shape;188;p7"/>
            <p:cNvSpPr/>
            <p:nvPr/>
          </p:nvSpPr>
          <p:spPr>
            <a:xfrm>
              <a:off x="1414" y="818809"/>
              <a:ext cx="2463783" cy="927667"/>
            </a:xfrm>
            <a:prstGeom prst="homePlate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1415" y="818809"/>
              <a:ext cx="2087251" cy="927667"/>
            </a:xfrm>
            <a:prstGeom prst="rect">
              <a:avLst/>
            </a:prstGeom>
            <a:solidFill>
              <a:srgbClr val="88354D"/>
            </a:solidFill>
            <a:ln>
              <a:noFill/>
            </a:ln>
          </p:spPr>
          <p:txBody>
            <a:bodyPr spcFirstLastPara="1" wrap="square" lIns="90675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Aprobar aviso</a:t>
              </a:r>
              <a:endParaRPr dirty="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1856750" y="818809"/>
              <a:ext cx="2319168" cy="927667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2320584" y="818809"/>
              <a:ext cx="1391501" cy="92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000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Seleccionar trabajos con base en riesgo</a:t>
              </a:r>
              <a:endParaRPr dirty="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712085" y="818809"/>
              <a:ext cx="2319168" cy="927667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4175919" y="818809"/>
              <a:ext cx="1391501" cy="92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000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Planear recursos necesarios</a:t>
              </a:r>
              <a:endParaRPr dirty="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567420" y="818809"/>
              <a:ext cx="2319168" cy="927667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6031254" y="818809"/>
              <a:ext cx="1391501" cy="92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000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Programar fecha de ejecución</a:t>
              </a:r>
              <a:endParaRPr dirty="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422754" y="818809"/>
              <a:ext cx="2319168" cy="927667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7886588" y="818809"/>
              <a:ext cx="1391501" cy="92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000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Ejecutar </a:t>
              </a:r>
              <a:endParaRPr dirty="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9278089" y="818809"/>
              <a:ext cx="2319168" cy="927667"/>
            </a:xfrm>
            <a:prstGeom prst="chevron">
              <a:avLst>
                <a:gd name="adj" fmla="val 50000"/>
              </a:avLst>
            </a:prstGeom>
            <a:solidFill>
              <a:srgbClr val="88354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9741923" y="818809"/>
              <a:ext cx="1391501" cy="9276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000" tIns="45325" rIns="22650" bIns="4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CL" sz="1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Evaluar desempeño</a:t>
              </a:r>
              <a:endParaRPr dirty="0"/>
            </a:p>
          </p:txBody>
        </p:sp>
      </p:grpSp>
      <p:sp>
        <p:nvSpPr>
          <p:cNvPr id="200" name="Google Shape;200;p7"/>
          <p:cNvSpPr/>
          <p:nvPr/>
        </p:nvSpPr>
        <p:spPr>
          <a:xfrm>
            <a:off x="296663" y="3591099"/>
            <a:ext cx="1856750" cy="29330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Notificar la necesidad de realizar el trabajo de mantenimiento, describiendo claramente la naturaleza del problema.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2323338" y="3614593"/>
            <a:ext cx="1717174" cy="29330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Seleccionar y priorizar trabajos con base en el riesgo laboral al realizar la mantención y fecha límite de culminación.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4192662" y="3590836"/>
            <a:ext cx="1795896" cy="29330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Planear detalladamente las actividades a realizar para ejecutar trabajos y asegurar los recursos humanos y materiales.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6096000" y="3612365"/>
            <a:ext cx="1808673" cy="29330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Confirmar nuevamente la disponibilidad de recursos, calendarizar órdenes de trabajo planeadas según la priorización.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8034906" y="3590836"/>
            <a:ext cx="1698056" cy="29330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Ejecutar trabajos programados y priorizar trabajos en caso de atrasos del día anterior o emergencias. 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9868662" y="3605914"/>
            <a:ext cx="1910648" cy="2933088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Analizar indicadores de evaluación de mantenimiento, dar retroalimentación y proponer mejoras.</a:t>
            </a:r>
            <a:r>
              <a:rPr lang="es-C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>
            <a:off x="4980497" y="3144548"/>
            <a:ext cx="266667" cy="4199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 w="12700" cap="flat" cmpd="sng">
            <a:solidFill>
              <a:srgbClr val="883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07;p7">
            <a:extLst>
              <a:ext uri="{FF2B5EF4-FFF2-40B4-BE49-F238E27FC236}">
                <a16:creationId xmlns:a16="http://schemas.microsoft.com/office/drawing/2014/main" id="{389F4567-4061-49B0-B134-75F157D0921E}"/>
              </a:ext>
            </a:extLst>
          </p:cNvPr>
          <p:cNvSpPr/>
          <p:nvPr/>
        </p:nvSpPr>
        <p:spPr>
          <a:xfrm>
            <a:off x="1122212" y="3135912"/>
            <a:ext cx="266667" cy="4199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 w="12700" cap="flat" cmpd="sng">
            <a:solidFill>
              <a:srgbClr val="883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7;p7">
            <a:extLst>
              <a:ext uri="{FF2B5EF4-FFF2-40B4-BE49-F238E27FC236}">
                <a16:creationId xmlns:a16="http://schemas.microsoft.com/office/drawing/2014/main" id="{338F737F-A3AE-4DE2-B394-4F23FF1ED6D5}"/>
              </a:ext>
            </a:extLst>
          </p:cNvPr>
          <p:cNvSpPr/>
          <p:nvPr/>
        </p:nvSpPr>
        <p:spPr>
          <a:xfrm>
            <a:off x="3015142" y="3161916"/>
            <a:ext cx="266667" cy="4199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 w="12700" cap="flat" cmpd="sng">
            <a:solidFill>
              <a:srgbClr val="883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07;p7">
            <a:extLst>
              <a:ext uri="{FF2B5EF4-FFF2-40B4-BE49-F238E27FC236}">
                <a16:creationId xmlns:a16="http://schemas.microsoft.com/office/drawing/2014/main" id="{4240CA35-D831-45EF-849D-2F9C9F3DF1CB}"/>
              </a:ext>
            </a:extLst>
          </p:cNvPr>
          <p:cNvSpPr/>
          <p:nvPr/>
        </p:nvSpPr>
        <p:spPr>
          <a:xfrm>
            <a:off x="6962277" y="3161916"/>
            <a:ext cx="266667" cy="4199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 w="12700" cap="flat" cmpd="sng">
            <a:solidFill>
              <a:srgbClr val="883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07;p7">
            <a:extLst>
              <a:ext uri="{FF2B5EF4-FFF2-40B4-BE49-F238E27FC236}">
                <a16:creationId xmlns:a16="http://schemas.microsoft.com/office/drawing/2014/main" id="{ADCAA198-67DA-4267-BF18-E5678F64AEB1}"/>
              </a:ext>
            </a:extLst>
          </p:cNvPr>
          <p:cNvSpPr/>
          <p:nvPr/>
        </p:nvSpPr>
        <p:spPr>
          <a:xfrm>
            <a:off x="8857571" y="3135912"/>
            <a:ext cx="266667" cy="4199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 w="12700" cap="flat" cmpd="sng">
            <a:solidFill>
              <a:srgbClr val="883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07;p7">
            <a:extLst>
              <a:ext uri="{FF2B5EF4-FFF2-40B4-BE49-F238E27FC236}">
                <a16:creationId xmlns:a16="http://schemas.microsoft.com/office/drawing/2014/main" id="{F4D8B1E6-5233-4A0A-A3F2-5743481A433D}"/>
              </a:ext>
            </a:extLst>
          </p:cNvPr>
          <p:cNvSpPr/>
          <p:nvPr/>
        </p:nvSpPr>
        <p:spPr>
          <a:xfrm>
            <a:off x="10596862" y="3145822"/>
            <a:ext cx="266667" cy="41994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8354D"/>
          </a:solidFill>
          <a:ln w="12700" cap="flat" cmpd="sng">
            <a:solidFill>
              <a:srgbClr val="883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5940"/>
              <a:buFont typeface="Calibri"/>
              <a:buNone/>
            </a:pPr>
            <a:r>
              <a:rPr lang="es-CL" sz="6600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TEMA N°3</a:t>
            </a:r>
            <a:br>
              <a:rPr lang="es-CL" sz="3959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PAUTA DE MANTENIMIENTO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6437680" y="6436307"/>
            <a:ext cx="540768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https://www.emprender-facil.com/tipos-de-mantenimiento-pyme/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4596" y="1688368"/>
            <a:ext cx="7127602" cy="474794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7187078" y="1233528"/>
            <a:ext cx="3356513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5. Construcción de pauta</a:t>
            </a:r>
            <a:endParaRPr sz="1800" b="1"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22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354D"/>
              </a:buClr>
              <a:buSzPts val="4400"/>
              <a:buFont typeface="Calibri"/>
              <a:buNone/>
            </a:pPr>
            <a:r>
              <a:rPr lang="es-CL" dirty="0">
                <a:solidFill>
                  <a:srgbClr val="88354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PAUTA DE</a:t>
            </a:r>
            <a:br>
              <a:rPr lang="es-CL" dirty="0"/>
            </a:br>
            <a:r>
              <a:rPr lang="es-CL" dirty="0">
                <a:solidFill>
                  <a:srgbClr val="A7A8A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MANTENIMIENTO</a:t>
            </a:r>
            <a:endParaRPr dirty="0">
              <a:solidFill>
                <a:srgbClr val="A7A8A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463" t="25113" r="54175" b="8532"/>
          <a:stretch/>
        </p:blipFill>
        <p:spPr>
          <a:xfrm>
            <a:off x="6958584" y="537160"/>
            <a:ext cx="4150339" cy="5406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7892716" y="5984850"/>
            <a:ext cx="344057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s-CL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7242399" y="182562"/>
            <a:ext cx="3569864" cy="3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u="none" strike="noStrike" cap="none" dirty="0">
                <a:solidFill>
                  <a:srgbClr val="88354D"/>
                </a:solidFill>
                <a:latin typeface="Calibri"/>
                <a:ea typeface="Calibri"/>
                <a:cs typeface="Calibri"/>
                <a:sym typeface="Calibri"/>
              </a:rPr>
              <a:t>Figura 6. Pauta de mantenimiento</a:t>
            </a:r>
            <a:endParaRPr sz="1800" b="1" dirty="0">
              <a:solidFill>
                <a:srgbClr val="88354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439</Words>
  <Application>Microsoft Office PowerPoint</Application>
  <PresentationFormat>Panorámica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Pauta de Mantenimiento</vt:lpstr>
      <vt:lpstr>TEMAS</vt:lpstr>
      <vt:lpstr>TEMA N°1 MANTENIMIENTO</vt:lpstr>
      <vt:lpstr>MANTENIMIENTO DE HERRAMIENTAS O MÁQUINAS</vt:lpstr>
      <vt:lpstr>TEMA N°2 PLAN DE MANTENIMIENTO</vt:lpstr>
      <vt:lpstr>PLAN DE MANTENIMIENTO PROCEDIMIENTOS</vt:lpstr>
      <vt:lpstr>PLAN DE MANTENIMIENTO PASOS FUNDAMENTALES</vt:lpstr>
      <vt:lpstr>TEMA N°3 PAUTA DE MANTENIMIENTO</vt:lpstr>
      <vt:lpstr>PAUTA DE MANTENIMIENTO</vt:lpstr>
      <vt:lpstr>CHECK LIST</vt:lpstr>
      <vt:lpstr>CHECK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Pauta de Mantenimiento</dc:title>
  <dc:creator>d.silvahidd@gmail.com</dc:creator>
  <cp:lastModifiedBy>Karina Uribe Mansilla</cp:lastModifiedBy>
  <cp:revision>7</cp:revision>
  <dcterms:created xsi:type="dcterms:W3CDTF">2020-08-12T18:32:33Z</dcterms:created>
  <dcterms:modified xsi:type="dcterms:W3CDTF">2021-02-17T19:47:15Z</dcterms:modified>
</cp:coreProperties>
</file>