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9" r:id="rId4"/>
    <p:sldId id="260" r:id="rId5"/>
    <p:sldId id="258" r:id="rId6"/>
    <p:sldId id="259" r:id="rId7"/>
    <p:sldId id="301" r:id="rId8"/>
    <p:sldId id="286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273" r:id="rId18"/>
    <p:sldId id="310" r:id="rId19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j6ho7Wgmz/U05Ubv55I2SHPNkWeA==" r:id="rId35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54D"/>
    <a:srgbClr val="EFEFEF"/>
    <a:srgbClr val="D7E3DC"/>
    <a:srgbClr val="C73E32"/>
    <a:srgbClr val="8EB99F"/>
    <a:srgbClr val="B99F2F"/>
    <a:srgbClr val="C4D7CD"/>
    <a:srgbClr val="741B47"/>
    <a:srgbClr val="FF0000"/>
    <a:srgbClr val="BA9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/>
    <p:restoredTop sz="94643"/>
  </p:normalViewPr>
  <p:slideViewPr>
    <p:cSldViewPr snapToGrid="0">
      <p:cViewPr varScale="1">
        <p:scale>
          <a:sx n="100" d="100"/>
          <a:sy n="100" d="100"/>
        </p:scale>
        <p:origin x="1602" y="84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12T13:21:52.104" idx="1">
    <p:pos x="5312" y="191"/>
    <p:text>Recordar cambiar el número de la actividad. El número verde no cambia.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p15="http://schemas.microsoft.com/office/powerpoint/2012/main" xmlns:go="http://customooxmlschemas.google.com/" commentPostId="AAAAHQMen-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5550" y="685800"/>
            <a:ext cx="44084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555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46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69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C4D7CD">
              <a:alpha val="6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4037"/>
            <a:ext cx="690406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51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localhost/Users/ivangonzalez/Desktop/IVAN%20G%202020/2020/DUOC/ARTES/OVNI-01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lang="en-US" sz="12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1;p13"/>
          <p:cNvSpPr txBox="1">
            <a:spLocks/>
          </p:cNvSpPr>
          <p:nvPr/>
        </p:nvSpPr>
        <p:spPr>
          <a:xfrm>
            <a:off x="365425" y="2451145"/>
            <a:ext cx="3948668" cy="2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AUTOMATIZACIÓN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SISTEMAS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ELÉCTRICOS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INDUSTRIALES		</a:t>
            </a:r>
            <a:endParaRPr lang="x-none" sz="3600" b="1" dirty="0">
              <a:solidFill>
                <a:srgbClr val="2975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835254F-3D86-0647-BE1C-75E4A430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70" y="2687071"/>
            <a:ext cx="5707068" cy="3725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Y ACTUADORES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375974" y="1761892"/>
            <a:ext cx="4056186" cy="641339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="" xmlns:a16="http://schemas.microsoft.com/office/drawing/2014/main" id="{3B0432AC-6BB7-B142-94D6-6A51334E95A8}"/>
              </a:ext>
            </a:extLst>
          </p:cNvPr>
          <p:cNvSpPr txBox="1"/>
          <p:nvPr/>
        </p:nvSpPr>
        <p:spPr>
          <a:xfrm>
            <a:off x="770891" y="1849360"/>
            <a:ext cx="3426808" cy="45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Sensor de Presión y sus características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375974" y="2661138"/>
            <a:ext cx="8873534" cy="388456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18;p12" descr="Cómo funciona un transmisor de presión? - Blog de WIKA">
            <a:extLst>
              <a:ext uri="{FF2B5EF4-FFF2-40B4-BE49-F238E27FC236}">
                <a16:creationId xmlns="" xmlns:a16="http://schemas.microsoft.com/office/drawing/2014/main" id="{86E22761-5898-7246-8456-443C65649B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2824" y="3406774"/>
            <a:ext cx="3631253" cy="25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9;p12" descr="Caleuche Tecnologías - Tecnología Microburbujas">
            <a:extLst>
              <a:ext uri="{FF2B5EF4-FFF2-40B4-BE49-F238E27FC236}">
                <a16:creationId xmlns="" xmlns:a16="http://schemas.microsoft.com/office/drawing/2014/main" id="{48EFFA50-D159-8845-A700-97796AE91B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083169"/>
            <a:ext cx="4389585" cy="3130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03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Y ACTUADORES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451982" y="2719754"/>
            <a:ext cx="8797526" cy="382595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3;p6">
            <a:extLst>
              <a:ext uri="{FF2B5EF4-FFF2-40B4-BE49-F238E27FC236}">
                <a16:creationId xmlns="" xmlns:a16="http://schemas.microsoft.com/office/drawing/2014/main" id="{AEA9AEE0-8387-E74F-BEE2-1A19838804B4}"/>
              </a:ext>
            </a:extLst>
          </p:cNvPr>
          <p:cNvSpPr/>
          <p:nvPr/>
        </p:nvSpPr>
        <p:spPr>
          <a:xfrm>
            <a:off x="375973" y="1761892"/>
            <a:ext cx="4618057" cy="641339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1;p4">
            <a:extLst>
              <a:ext uri="{FF2B5EF4-FFF2-40B4-BE49-F238E27FC236}">
                <a16:creationId xmlns="" xmlns:a16="http://schemas.microsoft.com/office/drawing/2014/main" id="{C243BD1B-827E-7D42-A699-D33ABDB95386}"/>
              </a:ext>
            </a:extLst>
          </p:cNvPr>
          <p:cNvSpPr txBox="1"/>
          <p:nvPr/>
        </p:nvSpPr>
        <p:spPr>
          <a:xfrm>
            <a:off x="770891" y="1849360"/>
            <a:ext cx="4089240" cy="45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¿Qué tipo de señal nos entrega en la salida?</a:t>
            </a:r>
          </a:p>
        </p:txBody>
      </p:sp>
      <p:pic>
        <p:nvPicPr>
          <p:cNvPr id="14" name="Google Shape;226;p13">
            <a:extLst>
              <a:ext uri="{FF2B5EF4-FFF2-40B4-BE49-F238E27FC236}">
                <a16:creationId xmlns="" xmlns:a16="http://schemas.microsoft.com/office/drawing/2014/main" id="{2702150F-08E2-5C4F-BDA7-2F6DC4B6D9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82" y="3051374"/>
            <a:ext cx="3134838" cy="287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27;p13">
            <a:extLst>
              <a:ext uri="{FF2B5EF4-FFF2-40B4-BE49-F238E27FC236}">
                <a16:creationId xmlns="" xmlns:a16="http://schemas.microsoft.com/office/drawing/2014/main" id="{88EC0E7D-485A-854F-BC9C-7FACE65E16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3659" y="3216351"/>
            <a:ext cx="3299022" cy="2875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40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Y ACTUADORES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451982" y="2719754"/>
            <a:ext cx="8797526" cy="382595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3;p6">
            <a:extLst>
              <a:ext uri="{FF2B5EF4-FFF2-40B4-BE49-F238E27FC236}">
                <a16:creationId xmlns="" xmlns:a16="http://schemas.microsoft.com/office/drawing/2014/main" id="{AEA9AEE0-8387-E74F-BEE2-1A19838804B4}"/>
              </a:ext>
            </a:extLst>
          </p:cNvPr>
          <p:cNvSpPr/>
          <p:nvPr/>
        </p:nvSpPr>
        <p:spPr>
          <a:xfrm>
            <a:off x="375973" y="1761892"/>
            <a:ext cx="4618057" cy="641339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1;p4">
            <a:extLst>
              <a:ext uri="{FF2B5EF4-FFF2-40B4-BE49-F238E27FC236}">
                <a16:creationId xmlns="" xmlns:a16="http://schemas.microsoft.com/office/drawing/2014/main" id="{C243BD1B-827E-7D42-A699-D33ABDB95386}"/>
              </a:ext>
            </a:extLst>
          </p:cNvPr>
          <p:cNvSpPr txBox="1"/>
          <p:nvPr/>
        </p:nvSpPr>
        <p:spPr>
          <a:xfrm>
            <a:off x="770891" y="1849360"/>
            <a:ext cx="4089240" cy="45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¿Qué elementos componen el diagrama?</a:t>
            </a:r>
          </a:p>
        </p:txBody>
      </p:sp>
      <p:pic>
        <p:nvPicPr>
          <p:cNvPr id="9" name="Google Shape;234;p14" descr="Instrumentación Hoy: INTERPRETAR UN P&amp;ID">
            <a:extLst>
              <a:ext uri="{FF2B5EF4-FFF2-40B4-BE49-F238E27FC236}">
                <a16:creationId xmlns="" xmlns:a16="http://schemas.microsoft.com/office/drawing/2014/main" id="{0DAEAC0C-6BEB-444E-A346-4E044690B4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0860" y="3000900"/>
            <a:ext cx="7235971" cy="3319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45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Y ACTUADORES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451982" y="3067551"/>
            <a:ext cx="8797526" cy="3602880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3;p6">
            <a:extLst>
              <a:ext uri="{FF2B5EF4-FFF2-40B4-BE49-F238E27FC236}">
                <a16:creationId xmlns="" xmlns:a16="http://schemas.microsoft.com/office/drawing/2014/main" id="{AEA9AEE0-8387-E74F-BEE2-1A19838804B4}"/>
              </a:ext>
            </a:extLst>
          </p:cNvPr>
          <p:cNvSpPr/>
          <p:nvPr/>
        </p:nvSpPr>
        <p:spPr>
          <a:xfrm>
            <a:off x="375973" y="1761891"/>
            <a:ext cx="8873535" cy="1098539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1;p4">
            <a:extLst>
              <a:ext uri="{FF2B5EF4-FFF2-40B4-BE49-F238E27FC236}">
                <a16:creationId xmlns="" xmlns:a16="http://schemas.microsoft.com/office/drawing/2014/main" id="{C243BD1B-827E-7D42-A699-D33ABDB95386}"/>
              </a:ext>
            </a:extLst>
          </p:cNvPr>
          <p:cNvSpPr txBox="1"/>
          <p:nvPr/>
        </p:nvSpPr>
        <p:spPr>
          <a:xfrm>
            <a:off x="749277" y="1969012"/>
            <a:ext cx="8126925" cy="65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Un actuador es un dispositivo capaz de transformar energía hidráulica, neumática o eléctrica en la activación de un proceso con la finalidad de generar un efecto sobre un proceso automatizado.</a:t>
            </a:r>
          </a:p>
        </p:txBody>
      </p:sp>
      <p:pic>
        <p:nvPicPr>
          <p:cNvPr id="10" name="Google Shape;241;p15" descr="Válvula de Bola 3 vías Actuador Neumático. | Cematic">
            <a:extLst>
              <a:ext uri="{FF2B5EF4-FFF2-40B4-BE49-F238E27FC236}">
                <a16:creationId xmlns="" xmlns:a16="http://schemas.microsoft.com/office/drawing/2014/main" id="{FA6B535A-B206-7944-AD9A-708BB0E24F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277" y="3392895"/>
            <a:ext cx="3430956" cy="292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42;p15" descr="placa de caracteristicas motor trifasico | Motor eléctrico, Motores, Motor  trifasico">
            <a:extLst>
              <a:ext uri="{FF2B5EF4-FFF2-40B4-BE49-F238E27FC236}">
                <a16:creationId xmlns="" xmlns:a16="http://schemas.microsoft.com/office/drawing/2014/main" id="{0455983C-9BE4-5F46-943E-BCCED1819E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6100" y="3529895"/>
            <a:ext cx="3857540" cy="285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82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Y ACTUADORES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1465384" y="2719754"/>
            <a:ext cx="6541477" cy="3962400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3;p6">
            <a:extLst>
              <a:ext uri="{FF2B5EF4-FFF2-40B4-BE49-F238E27FC236}">
                <a16:creationId xmlns="" xmlns:a16="http://schemas.microsoft.com/office/drawing/2014/main" id="{AEA9AEE0-8387-E74F-BEE2-1A19838804B4}"/>
              </a:ext>
            </a:extLst>
          </p:cNvPr>
          <p:cNvSpPr/>
          <p:nvPr/>
        </p:nvSpPr>
        <p:spPr>
          <a:xfrm>
            <a:off x="375973" y="1761892"/>
            <a:ext cx="3129227" cy="641339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1;p4">
            <a:extLst>
              <a:ext uri="{FF2B5EF4-FFF2-40B4-BE49-F238E27FC236}">
                <a16:creationId xmlns="" xmlns:a16="http://schemas.microsoft.com/office/drawing/2014/main" id="{C243BD1B-827E-7D42-A699-D33ABDB95386}"/>
              </a:ext>
            </a:extLst>
          </p:cNvPr>
          <p:cNvSpPr txBox="1"/>
          <p:nvPr/>
        </p:nvSpPr>
        <p:spPr>
          <a:xfrm>
            <a:off x="770891" y="1849360"/>
            <a:ext cx="2570186" cy="45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Un motor es un actuador.</a:t>
            </a:r>
          </a:p>
        </p:txBody>
      </p:sp>
      <p:pic>
        <p:nvPicPr>
          <p:cNvPr id="7" name="Google Shape;249;p16" descr="Motor Trifasico 100 Hp 1500 Rpm Marca Siemens Ref.dolar 63.5 | Mercado Libre">
            <a:extLst>
              <a:ext uri="{FF2B5EF4-FFF2-40B4-BE49-F238E27FC236}">
                <a16:creationId xmlns="" xmlns:a16="http://schemas.microsoft.com/office/drawing/2014/main" id="{4F087548-1304-C646-9F4E-70000F6336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5545" y="2983354"/>
            <a:ext cx="4481409" cy="339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54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Y ACTUADORES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1465384" y="2719754"/>
            <a:ext cx="6541477" cy="3962400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3;p6">
            <a:extLst>
              <a:ext uri="{FF2B5EF4-FFF2-40B4-BE49-F238E27FC236}">
                <a16:creationId xmlns="" xmlns:a16="http://schemas.microsoft.com/office/drawing/2014/main" id="{AEA9AEE0-8387-E74F-BEE2-1A19838804B4}"/>
              </a:ext>
            </a:extLst>
          </p:cNvPr>
          <p:cNvSpPr/>
          <p:nvPr/>
        </p:nvSpPr>
        <p:spPr>
          <a:xfrm>
            <a:off x="375973" y="1761892"/>
            <a:ext cx="3434027" cy="641339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1;p4">
            <a:extLst>
              <a:ext uri="{FF2B5EF4-FFF2-40B4-BE49-F238E27FC236}">
                <a16:creationId xmlns="" xmlns:a16="http://schemas.microsoft.com/office/drawing/2014/main" id="{C243BD1B-827E-7D42-A699-D33ABDB95386}"/>
              </a:ext>
            </a:extLst>
          </p:cNvPr>
          <p:cNvSpPr txBox="1"/>
          <p:nvPr/>
        </p:nvSpPr>
        <p:spPr>
          <a:xfrm>
            <a:off x="770890" y="1849360"/>
            <a:ext cx="2910155" cy="45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Las características de un motor.</a:t>
            </a:r>
          </a:p>
        </p:txBody>
      </p:sp>
      <p:pic>
        <p:nvPicPr>
          <p:cNvPr id="9" name="Google Shape;256;p17" descr="placa de caracteristicas motor trifasico | Motor eléctrico, Motores, Motor  trifasico">
            <a:extLst>
              <a:ext uri="{FF2B5EF4-FFF2-40B4-BE49-F238E27FC236}">
                <a16:creationId xmlns="" xmlns:a16="http://schemas.microsoft.com/office/drawing/2014/main" id="{C80F606C-A6AD-444E-934C-CE38518306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1986" y="3048000"/>
            <a:ext cx="5216334" cy="3463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66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Y ACTUADORES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CF7B8DC-A4A7-934B-8156-D13074F1CD81}"/>
              </a:ext>
            </a:extLst>
          </p:cNvPr>
          <p:cNvSpPr/>
          <p:nvPr/>
        </p:nvSpPr>
        <p:spPr>
          <a:xfrm>
            <a:off x="2157047" y="2387613"/>
            <a:ext cx="4238729" cy="376700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519147E2-C045-EF45-A36F-EF921E8C9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35" y="1836655"/>
            <a:ext cx="2497096" cy="4443362"/>
          </a:xfrm>
          <a:prstGeom prst="rect">
            <a:avLst/>
          </a:prstGeom>
        </p:spPr>
      </p:pic>
      <p:sp>
        <p:nvSpPr>
          <p:cNvPr id="10" name="Google Shape;131;p4">
            <a:extLst>
              <a:ext uri="{FF2B5EF4-FFF2-40B4-BE49-F238E27FC236}">
                <a16:creationId xmlns="" xmlns:a16="http://schemas.microsoft.com/office/drawing/2014/main" id="{1E296871-B708-484D-9FFB-92D0135C2D51}"/>
              </a:ext>
            </a:extLst>
          </p:cNvPr>
          <p:cNvSpPr txBox="1"/>
          <p:nvPr/>
        </p:nvSpPr>
        <p:spPr>
          <a:xfrm>
            <a:off x="2709864" y="2741242"/>
            <a:ext cx="3140685" cy="305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800" dirty="0">
                <a:latin typeface="Calibri"/>
                <a:ea typeface="Calibri"/>
                <a:cs typeface="Calibri"/>
                <a:sym typeface="Calibri"/>
              </a:rPr>
              <a:t>Para implementar un sistema automatizado el primer paso es conocer a profundidad qué tipos de sensores y actuadores se utilizan en la actualidad, cuáles son sus características eléctricas y en qué sistemas se utilizan.</a:t>
            </a:r>
          </a:p>
        </p:txBody>
      </p:sp>
    </p:spTree>
    <p:extLst>
      <p:ext uri="{BB962C8B-B14F-4D97-AF65-F5344CB8AC3E}">
        <p14:creationId xmlns:p14="http://schemas.microsoft.com/office/powerpoint/2010/main" val="149141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20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CLASIFICACIÓN DE SENSORES Y ACTUADORES</a:t>
              </a: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una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que resume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lo que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visto! </a:t>
              </a:r>
            </a:p>
            <a:p>
              <a:pPr lvl="0">
                <a:lnSpc>
                  <a:spcPct val="115000"/>
                </a:lnSpc>
              </a:pP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atentas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" y="2531975"/>
            <a:ext cx="3856770" cy="3654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56194"/>
            <a:ext cx="1806825" cy="13482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0;p21">
            <a:extLst>
              <a:ext uri="{FF2B5EF4-FFF2-40B4-BE49-F238E27FC236}">
                <a16:creationId xmlns="" xmlns:a16="http://schemas.microsoft.com/office/drawing/2014/main" id="{DAA8B00E-ED33-4549-B8A9-2119DCDEC688}"/>
              </a:ext>
            </a:extLst>
          </p:cNvPr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55;p21">
            <a:extLst>
              <a:ext uri="{FF2B5EF4-FFF2-40B4-BE49-F238E27FC236}">
                <a16:creationId xmlns="" xmlns:a16="http://schemas.microsoft.com/office/drawing/2014/main" id="{C413287E-72F0-564C-B0C9-C5599B5CDCDE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56;p21">
            <a:extLst>
              <a:ext uri="{FF2B5EF4-FFF2-40B4-BE49-F238E27FC236}">
                <a16:creationId xmlns="" xmlns:a16="http://schemas.microsoft.com/office/drawing/2014/main" id="{F9208149-5BDA-FD45-89F0-56E1C530360F}"/>
              </a:ext>
            </a:extLst>
          </p:cNvPr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45;p20">
            <a:extLst>
              <a:ext uri="{FF2B5EF4-FFF2-40B4-BE49-F238E27FC236}">
                <a16:creationId xmlns="" xmlns:a16="http://schemas.microsoft.com/office/drawing/2014/main" id="{AD40B341-81CF-304D-9D31-A8FE3E42F4C0}"/>
              </a:ext>
            </a:extLst>
          </p:cNvPr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CLASIFICACIÓN DE SENSORES Y ACTUADORES</a:t>
            </a:r>
            <a:endParaRPr lang="en-US" sz="2000" dirty="0">
              <a:solidFill>
                <a:srgbClr val="29754D"/>
              </a:solidFill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29754D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BB020C-6F95-BF4D-9DAD-22A6CE0ED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3" y="4157963"/>
            <a:ext cx="674379" cy="604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DBF2B52-DF55-9447-8BCB-6138D3008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18" y="3028336"/>
            <a:ext cx="2663305" cy="41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5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799"/>
            <a:ext cx="4809524" cy="34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en-US" sz="12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8 </a:t>
            </a:r>
            <a:r>
              <a:rPr lang="en-US" sz="12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AUTOMATIZACIÓN DE SISTEMAS ELÉCTRICOS INDUSTRIALES</a:t>
            </a: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;p13"/>
          <p:cNvSpPr txBox="1">
            <a:spLocks/>
          </p:cNvSpPr>
          <p:nvPr/>
        </p:nvSpPr>
        <p:spPr>
          <a:xfrm>
            <a:off x="365425" y="2323030"/>
            <a:ext cx="4354059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CLASIFICACIÓN DE SENSORES Y ACTUADORES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1E5F0C5-C306-6444-B62E-5A838AE90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20"/>
          <a:stretch/>
        </p:blipFill>
        <p:spPr>
          <a:xfrm>
            <a:off x="1746738" y="2428000"/>
            <a:ext cx="8079032" cy="49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4658371" y="1631343"/>
            <a:ext cx="2980513" cy="4227328"/>
            <a:chOff x="4727195" y="1631343"/>
            <a:chExt cx="2980513" cy="4227328"/>
          </a:xfrm>
        </p:grpSpPr>
        <p:sp>
          <p:nvSpPr>
            <p:cNvPr id="37" name="Google Shape;101;p3"/>
            <p:cNvSpPr/>
            <p:nvPr/>
          </p:nvSpPr>
          <p:spPr>
            <a:xfrm>
              <a:off x="4727195" y="2041576"/>
              <a:ext cx="2980513" cy="3817095"/>
            </a:xfrm>
            <a:prstGeom prst="roundRect">
              <a:avLst>
                <a:gd name="adj" fmla="val 5451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940" y="1631343"/>
              <a:ext cx="853288" cy="813600"/>
            </a:xfrm>
            <a:prstGeom prst="rect">
              <a:avLst/>
            </a:prstGeom>
          </p:spPr>
        </p:pic>
        <p:sp>
          <p:nvSpPr>
            <p:cNvPr id="4" name="Google Shape;96;p3"/>
            <p:cNvSpPr txBox="1"/>
            <p:nvPr/>
          </p:nvSpPr>
          <p:spPr>
            <a:xfrm>
              <a:off x="4832426" y="2619751"/>
              <a:ext cx="2768317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METODOLOGÍA SELECCIONADA</a:t>
              </a:r>
              <a:endParaRPr sz="18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99;p3"/>
            <p:cNvSpPr txBox="1"/>
            <p:nvPr/>
          </p:nvSpPr>
          <p:spPr>
            <a:xfrm>
              <a:off x="4865415" y="3336967"/>
              <a:ext cx="2714922" cy="1991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Texto Guía</a:t>
              </a:r>
            </a:p>
          </p:txBody>
        </p:sp>
      </p:grpSp>
      <p:sp>
        <p:nvSpPr>
          <p:cNvPr id="6" name="Google Shape;101;p3"/>
          <p:cNvSpPr/>
          <p:nvPr/>
        </p:nvSpPr>
        <p:spPr>
          <a:xfrm>
            <a:off x="1541397" y="2041576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9" y="1631343"/>
            <a:ext cx="853288" cy="8136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431" y="2619752"/>
            <a:ext cx="3223256" cy="3035128"/>
          </a:xfrm>
          <a:prstGeom prst="rect">
            <a:avLst/>
          </a:prstGeom>
        </p:spPr>
      </p:pic>
      <p:sp>
        <p:nvSpPr>
          <p:cNvPr id="7" name="Google Shape;99;p3"/>
          <p:cNvSpPr txBox="1"/>
          <p:nvPr/>
        </p:nvSpPr>
        <p:spPr>
          <a:xfrm>
            <a:off x="1681318" y="3395582"/>
            <a:ext cx="2840592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Maneja y ajusta los parámetros en los equipos y los sistemas eléctricos y electrónicos utilizados en el control de procesos, según los requerimientos operacionales </a:t>
            </a: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      del equipo o planta y la normativa eléctrica vigente.</a:t>
            </a:r>
          </a:p>
          <a:p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600"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Google Shape;96;p3"/>
          <p:cNvSpPr txBox="1"/>
          <p:nvPr/>
        </p:nvSpPr>
        <p:spPr>
          <a:xfrm>
            <a:off x="1833297" y="261975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36" y="2515210"/>
            <a:ext cx="3220334" cy="44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139384" y="2497015"/>
            <a:ext cx="4892151" cy="3688960"/>
          </a:xfrm>
          <a:prstGeom prst="roundRect">
            <a:avLst>
              <a:gd name="adj" fmla="val 74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413638" y="2231556"/>
            <a:ext cx="4566385" cy="379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de conocimientos previos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Inicial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Sensores y actuadores 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Cuánto Aprendimos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Ticket de Salida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015276" y="2889008"/>
            <a:ext cx="264902" cy="271662"/>
            <a:chOff x="4081630" y="2162411"/>
            <a:chExt cx="264902" cy="271662"/>
          </a:xfrm>
        </p:grpSpPr>
        <p:sp>
          <p:nvSpPr>
            <p:cNvPr id="160" name="Google Shape;160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4108353" y="216241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015276" y="3568422"/>
            <a:ext cx="264902" cy="271662"/>
            <a:chOff x="4076867" y="2826468"/>
            <a:chExt cx="264902" cy="271662"/>
          </a:xfrm>
        </p:grpSpPr>
        <p:sp>
          <p:nvSpPr>
            <p:cNvPr id="162" name="Google Shape;162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4103590" y="282646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015276" y="4202009"/>
            <a:ext cx="264902" cy="271662"/>
            <a:chOff x="4076867" y="3523386"/>
            <a:chExt cx="264902" cy="271662"/>
          </a:xfrm>
        </p:grpSpPr>
        <p:sp>
          <p:nvSpPr>
            <p:cNvPr id="164" name="Google Shape;164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4103590" y="352338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167;p5"/>
          <p:cNvSpPr txBox="1"/>
          <p:nvPr/>
        </p:nvSpPr>
        <p:spPr>
          <a:xfrm>
            <a:off x="4076867" y="1309036"/>
            <a:ext cx="489215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n-US" sz="20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CLASIFICACIÓN DE SENSORES Y ACTUADORES</a:t>
            </a: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7" y="2347898"/>
            <a:ext cx="3019065" cy="4406861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015276" y="4881423"/>
            <a:ext cx="264902" cy="271662"/>
            <a:chOff x="4127154" y="4083928"/>
            <a:chExt cx="264902" cy="271662"/>
          </a:xfrm>
        </p:grpSpPr>
        <p:sp>
          <p:nvSpPr>
            <p:cNvPr id="23" name="Google Shape;164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5;p5"/>
            <p:cNvSpPr txBox="1"/>
            <p:nvPr/>
          </p:nvSpPr>
          <p:spPr>
            <a:xfrm>
              <a:off x="4153877" y="408392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015276" y="5537391"/>
            <a:ext cx="264902" cy="271662"/>
            <a:chOff x="4187359" y="4727755"/>
            <a:chExt cx="264902" cy="271662"/>
          </a:xfrm>
        </p:grpSpPr>
        <p:sp>
          <p:nvSpPr>
            <p:cNvPr id="30" name="Google Shape;164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65;p5"/>
            <p:cNvSpPr txBox="1"/>
            <p:nvPr/>
          </p:nvSpPr>
          <p:spPr>
            <a:xfrm>
              <a:off x="4214082" y="4727755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19;p12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91;p18"/>
          <p:cNvSpPr txBox="1"/>
          <p:nvPr/>
        </p:nvSpPr>
        <p:spPr>
          <a:xfrm>
            <a:off x="816853" y="3218280"/>
            <a:ext cx="4491127" cy="152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CLASIFICACIÓN DE SENSORES</a:t>
            </a:r>
          </a:p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ACTUADORES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</a:p>
        </p:txBody>
      </p:sp>
      <p:sp>
        <p:nvSpPr>
          <p:cNvPr id="30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68;p5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OVNI-01.png" descr="/Users/ivangonzalez/Desktop/IVAN G 2020/2020/DUOC/ARTES/OVNI-01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16" y="3703533"/>
            <a:ext cx="3553362" cy="36621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ACTIVIDAD INICIAL</a:t>
            </a:r>
            <a:endParaRPr lang="en-US"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1;p4">
            <a:extLst>
              <a:ext uri="{FF2B5EF4-FFF2-40B4-BE49-F238E27FC236}">
                <a16:creationId xmlns="" xmlns:a16="http://schemas.microsoft.com/office/drawing/2014/main" id="{02BBFC50-B66C-D24A-B95A-73103E4337D1}"/>
              </a:ext>
            </a:extLst>
          </p:cNvPr>
          <p:cNvSpPr txBox="1"/>
          <p:nvPr/>
        </p:nvSpPr>
        <p:spPr>
          <a:xfrm>
            <a:off x="562551" y="2529272"/>
            <a:ext cx="5017634" cy="60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mecanismo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utilizarías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llenar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estanque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7" name="Google Shape;132;p4">
            <a:extLst>
              <a:ext uri="{FF2B5EF4-FFF2-40B4-BE49-F238E27FC236}">
                <a16:creationId xmlns="" xmlns:a16="http://schemas.microsoft.com/office/drawing/2014/main" id="{AE2815FB-87AD-2046-92E6-855C1DD20276}"/>
              </a:ext>
            </a:extLst>
          </p:cNvPr>
          <p:cNvSpPr/>
          <p:nvPr/>
        </p:nvSpPr>
        <p:spPr>
          <a:xfrm>
            <a:off x="375975" y="2393530"/>
            <a:ext cx="6092973" cy="4335515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B4C0E71-6169-FD47-9DE8-E7B37781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48" y="2164930"/>
            <a:ext cx="457200" cy="457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6D89532-1097-E74B-924F-5D8B505F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07" y="1404684"/>
            <a:ext cx="3464223" cy="5433730"/>
          </a:xfrm>
          <a:prstGeom prst="rect">
            <a:avLst/>
          </a:prstGeom>
        </p:spPr>
      </p:pic>
      <p:pic>
        <p:nvPicPr>
          <p:cNvPr id="10" name="Google Shape;188;p8">
            <a:extLst>
              <a:ext uri="{FF2B5EF4-FFF2-40B4-BE49-F238E27FC236}">
                <a16:creationId xmlns="" xmlns:a16="http://schemas.microsoft.com/office/drawing/2014/main" id="{DEEC5F8D-708C-9C47-ABA0-9E20EC6BC8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629" y="3272487"/>
            <a:ext cx="4801325" cy="3257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ACTIVIDAD INICIAL</a:t>
            </a:r>
            <a:endParaRPr lang="en-US"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1;p4">
            <a:extLst>
              <a:ext uri="{FF2B5EF4-FFF2-40B4-BE49-F238E27FC236}">
                <a16:creationId xmlns="" xmlns:a16="http://schemas.microsoft.com/office/drawing/2014/main" id="{02BBFC50-B66C-D24A-B95A-73103E4337D1}"/>
              </a:ext>
            </a:extLst>
          </p:cNvPr>
          <p:cNvSpPr txBox="1"/>
          <p:nvPr/>
        </p:nvSpPr>
        <p:spPr>
          <a:xfrm>
            <a:off x="562551" y="2529273"/>
            <a:ext cx="48013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actuadores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7" name="Google Shape;132;p4">
            <a:extLst>
              <a:ext uri="{FF2B5EF4-FFF2-40B4-BE49-F238E27FC236}">
                <a16:creationId xmlns="" xmlns:a16="http://schemas.microsoft.com/office/drawing/2014/main" id="{AE2815FB-87AD-2046-92E6-855C1DD20276}"/>
              </a:ext>
            </a:extLst>
          </p:cNvPr>
          <p:cNvSpPr/>
          <p:nvPr/>
        </p:nvSpPr>
        <p:spPr>
          <a:xfrm>
            <a:off x="375975" y="2393530"/>
            <a:ext cx="6092973" cy="4335515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B4C0E71-6169-FD47-9DE8-E7B37781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48" y="2164930"/>
            <a:ext cx="457200" cy="457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6D89532-1097-E74B-924F-5D8B505F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07" y="1404684"/>
            <a:ext cx="3464223" cy="5433730"/>
          </a:xfrm>
          <a:prstGeom prst="rect">
            <a:avLst/>
          </a:prstGeom>
        </p:spPr>
      </p:pic>
      <p:pic>
        <p:nvPicPr>
          <p:cNvPr id="11" name="Google Shape;188;p8">
            <a:extLst>
              <a:ext uri="{FF2B5EF4-FFF2-40B4-BE49-F238E27FC236}">
                <a16:creationId xmlns="" xmlns:a16="http://schemas.microsoft.com/office/drawing/2014/main" id="{34693C87-A0C6-1F42-9314-B2232B77E5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629" y="3178703"/>
            <a:ext cx="4801325" cy="3257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17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Y ACTUADORES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375975" y="1761892"/>
            <a:ext cx="8857235" cy="1063370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="" xmlns:a16="http://schemas.microsoft.com/office/drawing/2014/main" id="{3B0432AC-6BB7-B142-94D6-6A51334E95A8}"/>
              </a:ext>
            </a:extLst>
          </p:cNvPr>
          <p:cNvSpPr txBox="1"/>
          <p:nvPr/>
        </p:nvSpPr>
        <p:spPr>
          <a:xfrm>
            <a:off x="676269" y="1816827"/>
            <a:ext cx="8367724" cy="87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Un sensor es un dispositivo que capta magnitudes físicas (variaciones de luz, temperatura, sonido, etc.) u otras alteraciones de su entorno como por ejemplo:</a:t>
            </a:r>
          </a:p>
        </p:txBody>
      </p:sp>
      <p:pic>
        <p:nvPicPr>
          <p:cNvPr id="17" name="Google Shape;202;p10">
            <a:extLst>
              <a:ext uri="{FF2B5EF4-FFF2-40B4-BE49-F238E27FC236}">
                <a16:creationId xmlns="" xmlns:a16="http://schemas.microsoft.com/office/drawing/2014/main" id="{715D8A82-C0C0-CF4D-905E-D86DFDD26C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5944" y="3362979"/>
            <a:ext cx="3135010" cy="317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5111261" y="4091299"/>
            <a:ext cx="3029500" cy="142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Termocupla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PT100</a:t>
            </a:r>
          </a:p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Temperatura</a:t>
            </a:r>
            <a:endParaRPr lang="en-US" sz="18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1155637" y="3053954"/>
            <a:ext cx="7191194" cy="3651646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0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Y ACTUADORES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375975" y="1761892"/>
            <a:ext cx="8857235" cy="735124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="" xmlns:a16="http://schemas.microsoft.com/office/drawing/2014/main" id="{3B0432AC-6BB7-B142-94D6-6A51334E95A8}"/>
              </a:ext>
            </a:extLst>
          </p:cNvPr>
          <p:cNvSpPr txBox="1"/>
          <p:nvPr/>
        </p:nvSpPr>
        <p:spPr>
          <a:xfrm>
            <a:off x="676269" y="1816828"/>
            <a:ext cx="8373946" cy="68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Su funcionamiento, produce una variación de resistencia en la salida en función de la temperatura.</a:t>
            </a:r>
          </a:p>
        </p:txBody>
      </p:sp>
      <p:pic>
        <p:nvPicPr>
          <p:cNvPr id="17" name="Google Shape;202;p10">
            <a:extLst>
              <a:ext uri="{FF2B5EF4-FFF2-40B4-BE49-F238E27FC236}">
                <a16:creationId xmlns="" xmlns:a16="http://schemas.microsoft.com/office/drawing/2014/main" id="{715D8A82-C0C0-CF4D-905E-D86DFDD26C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049" y="3203084"/>
            <a:ext cx="3135010" cy="317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750277" y="2894059"/>
            <a:ext cx="8112370" cy="3651646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211;p11" descr="Sensor de temperatura Pt100 – lo que hay que saber">
            <a:extLst>
              <a:ext uri="{FF2B5EF4-FFF2-40B4-BE49-F238E27FC236}">
                <a16:creationId xmlns="" xmlns:a16="http://schemas.microsoft.com/office/drawing/2014/main" id="{DCF8EC1B-043B-0945-ADA7-5361F0851F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11" y="3203084"/>
            <a:ext cx="3773284" cy="308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3368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</TotalTime>
  <Words>463</Words>
  <Application>Microsoft Office PowerPoint</Application>
  <PresentationFormat>Personalizado</PresentationFormat>
  <Paragraphs>101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homy</cp:lastModifiedBy>
  <cp:revision>125</cp:revision>
  <dcterms:modified xsi:type="dcterms:W3CDTF">2021-02-11T00:08:44Z</dcterms:modified>
</cp:coreProperties>
</file>