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sldIdLst>
    <p:sldId id="256" r:id="rId2"/>
    <p:sldId id="277" r:id="rId3"/>
    <p:sldId id="279" r:id="rId4"/>
    <p:sldId id="260" r:id="rId5"/>
    <p:sldId id="286" r:id="rId6"/>
    <p:sldId id="258" r:id="rId7"/>
    <p:sldId id="261" r:id="rId8"/>
    <p:sldId id="287" r:id="rId9"/>
    <p:sldId id="288" r:id="rId10"/>
    <p:sldId id="289"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290" r:id="rId25"/>
    <p:sldId id="305" r:id="rId26"/>
    <p:sldId id="306" r:id="rId27"/>
    <p:sldId id="307" r:id="rId28"/>
    <p:sldId id="308" r:id="rId29"/>
    <p:sldId id="309" r:id="rId30"/>
    <p:sldId id="310" r:id="rId31"/>
    <p:sldId id="311" r:id="rId32"/>
    <p:sldId id="273"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276" r:id="rId54"/>
    <p:sldId id="332" r:id="rId55"/>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guide id="3" orient="horz" pos="757">
          <p15:clr>
            <a:srgbClr val="A4A3A4"/>
          </p15:clr>
        </p15:guide>
        <p15:guide id="4" pos="309">
          <p15:clr>
            <a:srgbClr val="A4A3A4"/>
          </p15:clr>
        </p15:guide>
        <p15:guide id="5" orient="horz" pos="2434">
          <p15:clr>
            <a:srgbClr val="A4A3A4"/>
          </p15:clr>
        </p15:guide>
      </p15:sldGuideLst>
    </p:ext>
    <p:ext uri="http://customooxmlschemas.google.com/">
      <go:slidesCustomData xmlns:go="http://customooxmlschemas.google.com/" xmlns:p15="http://schemas.microsoft.com/office/powerpoint/2012/main" xmlns="" roundtripDataSignature="AMtx7mj6ho7Wgmz/U05Ubv55I2SHPNkWeA==" r:id="rId58"/>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3E32"/>
    <a:srgbClr val="EFEFEF"/>
    <a:srgbClr val="29754D"/>
    <a:srgbClr val="D7E3DC"/>
    <a:srgbClr val="C4D7CD"/>
    <a:srgbClr val="8EB99F"/>
    <a:srgbClr val="B99F2F"/>
    <a:srgbClr val="741B47"/>
    <a:srgbClr val="FF0000"/>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9"/>
    <p:restoredTop sz="94640"/>
  </p:normalViewPr>
  <p:slideViewPr>
    <p:cSldViewPr snapToGrid="0">
      <p:cViewPr varScale="1">
        <p:scale>
          <a:sx n="97" d="100"/>
          <a:sy n="97" d="100"/>
        </p:scale>
        <p:origin x="1692" y="78"/>
      </p:cViewPr>
      <p:guideLst>
        <p:guide orient="horz" pos="2381"/>
        <p:guide pos="3061"/>
        <p:guide orient="horz" pos="757"/>
        <p:guide pos="309"/>
        <p:guide orient="horz" pos="24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58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515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11139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28236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49799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0168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68360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10754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74475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1346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6468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7234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0832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2442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08338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9438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857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16319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6611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374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0982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74098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1594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32602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5270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88884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72384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7020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98363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7060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0447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6010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94969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56789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24919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71037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469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20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188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6775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616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51900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70565" y="1747314"/>
            <a:ext cx="9346500" cy="5675922"/>
          </a:xfrm>
          <a:prstGeom prst="round1Rect">
            <a:avLst>
              <a:gd name="adj" fmla="val 15350"/>
            </a:avLst>
          </a:prstGeom>
          <a:solidFill>
            <a:srgbClr val="C4D7CD">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3;p23"/>
          <p:cNvSpPr/>
          <p:nvPr/>
        </p:nvSpPr>
        <p:spPr>
          <a:xfrm>
            <a:off x="436350" y="6464001"/>
            <a:ext cx="7891862" cy="680474"/>
          </a:xfrm>
          <a:prstGeom prst="roundRect">
            <a:avLst>
              <a:gd name="adj" fmla="val 19335"/>
            </a:avLst>
          </a:prstGeom>
          <a:solidFill>
            <a:srgbClr val="8EB99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 name="Imagen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4">
            <a:alphaModFix/>
          </a:blip>
          <a:srcRect/>
          <a:stretch/>
        </p:blipFill>
        <p:spPr>
          <a:xfrm>
            <a:off x="8521706" y="6387272"/>
            <a:ext cx="830659" cy="756000"/>
          </a:xfrm>
          <a:prstGeom prst="rect">
            <a:avLst/>
          </a:prstGeom>
          <a:noFill/>
          <a:ln>
            <a:noFill/>
          </a:ln>
        </p:spPr>
      </p:pic>
      <p:pic>
        <p:nvPicPr>
          <p:cNvPr id="15" name="Imagen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3443" y="419875"/>
            <a:ext cx="4210917" cy="680400"/>
          </a:xfrm>
          <a:prstGeom prst="rect">
            <a:avLst/>
          </a:prstGeom>
        </p:spPr>
      </p:pic>
      <p:pic>
        <p:nvPicPr>
          <p:cNvPr id="19" name="Imagen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3441" y="6464037"/>
            <a:ext cx="690406" cy="6804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7" name="Imagen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443" y="419875"/>
            <a:ext cx="4210917" cy="680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2"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1|</a:t>
            </a:r>
            <a:r>
              <a:rPr lang="en-US" sz="1600" b="0" i="0" u="none" strike="noStrike" cap="none" dirty="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5"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29754D"/>
                </a:solidFill>
                <a:latin typeface="Calibri"/>
                <a:ea typeface="Calibri"/>
                <a:cs typeface="Calibri"/>
                <a:sym typeface="Calibri"/>
              </a:rPr>
              <a:t> ELECTRICIDAD </a:t>
            </a:r>
            <a:r>
              <a:rPr lang="en-US" sz="1100" b="0" i="0" u="none" strike="noStrike" cap="none" dirty="0">
                <a:solidFill>
                  <a:srgbClr val="000000"/>
                </a:solidFill>
                <a:latin typeface="Calibri"/>
                <a:ea typeface="Calibri"/>
                <a:cs typeface="Calibri"/>
                <a:sym typeface="Calibri"/>
              </a:rPr>
              <a:t>| 3°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s-ES_tradnl" dirty="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1|</a:t>
            </a:r>
            <a:r>
              <a:rPr lang="en-US" sz="1600" b="0" i="0" u="none" strike="noStrike" cap="none" dirty="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4"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6"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29754D"/>
                </a:solidFill>
                <a:latin typeface="Calibri"/>
                <a:ea typeface="Calibri"/>
                <a:cs typeface="Calibri"/>
                <a:sym typeface="Calibri"/>
              </a:rPr>
              <a:t> ELECTRICIDAD </a:t>
            </a:r>
            <a:r>
              <a:rPr lang="en-US" sz="1100" b="0" i="0" u="none" strike="noStrike" cap="none" dirty="0">
                <a:solidFill>
                  <a:srgbClr val="000000"/>
                </a:solidFill>
                <a:latin typeface="Calibri"/>
                <a:ea typeface="Calibri"/>
                <a:cs typeface="Calibri"/>
                <a:sym typeface="Calibri"/>
              </a:rPr>
              <a:t>| 3°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s-ES_tradnl" dirty="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1|</a:t>
            </a:r>
            <a:r>
              <a:rPr lang="en-US" sz="1600" b="0" i="0" u="none" strike="noStrike" cap="none" dirty="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3"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29754D"/>
                </a:solidFill>
                <a:latin typeface="Calibri"/>
                <a:ea typeface="Calibri"/>
                <a:cs typeface="Calibri"/>
                <a:sym typeface="Calibri"/>
              </a:rPr>
              <a:t> ELECTRICIDAD </a:t>
            </a:r>
            <a:r>
              <a:rPr lang="en-US" sz="1100" b="0" i="0" u="none" strike="noStrike" cap="none" dirty="0">
                <a:solidFill>
                  <a:srgbClr val="000000"/>
                </a:solidFill>
                <a:latin typeface="Calibri"/>
                <a:ea typeface="Calibri"/>
                <a:cs typeface="Calibri"/>
                <a:sym typeface="Calibri"/>
              </a:rPr>
              <a:t>| 3°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4"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s-ES_tradnl" dirty="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SEGURIDAD-16.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MUJER%201_Mesa%20de%20trabajo%201.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MOTOR_Mesa%20de%20trabajo%201.pn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file://localhost/Users/ivangonzalez/Desktop/IVAN%20G%202020/2020/DUOC/ARTES/VIN%CC%83ETA%204-14.png" TargetMode="External"/><Relationship Id="rId5" Type="http://schemas.openxmlformats.org/officeDocument/2006/relationships/image" Target="../media/image32.png"/><Relationship Id="rId4" Type="http://schemas.openxmlformats.org/officeDocument/2006/relationships/image" Target="file://localhost/Users/ivangonzalez/Desktop/IVAN%20G%202020/2020/DUOC/ARTES/VIN%CC%83ETA%203-13.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hyperlink" Target="https://www.sec.cl/sitioweb/electricidad_norma4/norma4_completa.pdf"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s://www.cne.cl/wp-content/uploads/2015/06/Programa-de-Mantenimiento-Preventivo-Mayor.pdf" TargetMode="External"/><Relationship Id="rId5" Type="http://schemas.openxmlformats.org/officeDocument/2006/relationships/hyperlink" Target="https://www.cne.cl/wp-content/uploads/2019/06/Norma-Te%CC%81cnica-Netbilling-2019.pdf" TargetMode="External"/><Relationship Id="rId4" Type="http://schemas.openxmlformats.org/officeDocument/2006/relationships/hyperlink" Target="https://www.sec.cl/sitio-web/wp-content/uploads/2019/07/RGR_02_INSTRUCCION_TECNICAV5.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29754D"/>
                </a:solidFill>
                <a:latin typeface="Calibri"/>
                <a:ea typeface="Calibri"/>
                <a:cs typeface="Calibri"/>
                <a:sym typeface="Calibri"/>
              </a:rPr>
              <a:t>SECTOR ELECTRICIDAD </a:t>
            </a:r>
            <a:r>
              <a:rPr lang="en-US" sz="1200" b="0" i="0" u="none" strike="noStrike" cap="none" dirty="0">
                <a:solidFill>
                  <a:srgbClr val="29754D"/>
                </a:solidFill>
                <a:latin typeface="Calibri"/>
                <a:ea typeface="Calibri"/>
                <a:cs typeface="Calibri"/>
                <a:sym typeface="Calibri"/>
              </a:rPr>
              <a:t>| NIVEL 3° MEDIO</a:t>
            </a:r>
            <a:endParaRPr sz="1200" b="0" i="0" u="none" strike="noStrike" cap="none" dirty="0">
              <a:solidFill>
                <a:srgbClr val="29754D"/>
              </a:solidFill>
              <a:latin typeface="Calibri"/>
              <a:ea typeface="Calibri"/>
              <a:cs typeface="Calibri"/>
              <a:sym typeface="Calibri"/>
            </a:endParaRPr>
          </a:p>
        </p:txBody>
      </p:sp>
      <p:sp>
        <p:nvSpPr>
          <p:cNvPr id="8" name="Google Shape;76;p1"/>
          <p:cNvSpPr txBox="1"/>
          <p:nvPr/>
        </p:nvSpPr>
        <p:spPr>
          <a:xfrm>
            <a:off x="349550" y="21319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pic>
        <p:nvPicPr>
          <p:cNvPr id="9" name="Imagen 8" descr="Mono-Modulo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389" y="3420577"/>
            <a:ext cx="3915950" cy="2845668"/>
          </a:xfrm>
          <a:prstGeom prst="rect">
            <a:avLst/>
          </a:prstGeom>
        </p:spPr>
      </p:pic>
      <p:sp>
        <p:nvSpPr>
          <p:cNvPr id="10" name="Rectángulo 9"/>
          <p:cNvSpPr/>
          <p:nvPr/>
        </p:nvSpPr>
        <p:spPr>
          <a:xfrm>
            <a:off x="360362" y="2267506"/>
            <a:ext cx="8809037" cy="946926"/>
          </a:xfrm>
          <a:prstGeom prst="rect">
            <a:avLst/>
          </a:prstGeom>
        </p:spPr>
        <p:txBody>
          <a:bodyPr wrap="square">
            <a:spAutoFit/>
          </a:bodyPr>
          <a:lstStyle/>
          <a:p>
            <a:pPr lvl="0">
              <a:lnSpc>
                <a:spcPct val="80000"/>
              </a:lnSpc>
              <a:buSzPts val="3700"/>
            </a:pPr>
            <a:r>
              <a:rPr lang="es-ES_tradnl" sz="3400" b="1" dirty="0">
                <a:solidFill>
                  <a:srgbClr val="29754D"/>
                </a:solidFill>
                <a:latin typeface="Calibri"/>
                <a:cs typeface="Calibri"/>
              </a:rPr>
              <a:t>MANTENIMIENTO </a:t>
            </a:r>
            <a:r>
              <a:rPr lang="es-ES_tradnl" sz="3400" b="1" dirty="0" smtClean="0">
                <a:solidFill>
                  <a:srgbClr val="29754D"/>
                </a:solidFill>
                <a:latin typeface="Calibri"/>
                <a:cs typeface="Calibri"/>
              </a:rPr>
              <a:t>DE MÁQUINAS</a:t>
            </a:r>
            <a:r>
              <a:rPr lang="es-ES_tradnl" sz="3400" b="1" dirty="0">
                <a:solidFill>
                  <a:srgbClr val="29754D"/>
                </a:solidFill>
                <a:latin typeface="Calibri"/>
                <a:cs typeface="Calibri"/>
              </a:rPr>
              <a:t>, EQUIPOS </a:t>
            </a:r>
            <a:r>
              <a:rPr lang="es-ES_tradnl" sz="3400" b="1" dirty="0" smtClean="0">
                <a:solidFill>
                  <a:srgbClr val="29754D"/>
                </a:solidFill>
                <a:latin typeface="Calibri"/>
                <a:cs typeface="Calibri"/>
              </a:rPr>
              <a:t/>
            </a:r>
            <a:br>
              <a:rPr lang="es-ES_tradnl" sz="3400" b="1" dirty="0" smtClean="0">
                <a:solidFill>
                  <a:srgbClr val="29754D"/>
                </a:solidFill>
                <a:latin typeface="Calibri"/>
                <a:cs typeface="Calibri"/>
              </a:rPr>
            </a:br>
            <a:r>
              <a:rPr lang="es-ES_tradnl" sz="3400" b="1" dirty="0" smtClean="0">
                <a:solidFill>
                  <a:srgbClr val="29754D"/>
                </a:solidFill>
                <a:latin typeface="Calibri"/>
                <a:cs typeface="Calibri"/>
              </a:rPr>
              <a:t>Y SISTEMAS </a:t>
            </a:r>
            <a:r>
              <a:rPr lang="es-ES_tradnl" sz="3400" b="1" dirty="0">
                <a:solidFill>
                  <a:srgbClr val="29754D"/>
                </a:solidFill>
                <a:latin typeface="Calibri"/>
                <a:cs typeface="Calibri"/>
              </a:rPr>
              <a:t>ELÉCTRICOS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1;p6"/>
          <p:cNvSpPr txBox="1"/>
          <p:nvPr/>
        </p:nvSpPr>
        <p:spPr>
          <a:xfrm>
            <a:off x="439738" y="1779773"/>
            <a:ext cx="8348662" cy="2631450"/>
          </a:xfrm>
          <a:prstGeom prst="rect">
            <a:avLst/>
          </a:prstGeom>
          <a:noFill/>
          <a:ln>
            <a:noFill/>
          </a:ln>
        </p:spPr>
        <p:txBody>
          <a:bodyPr spcFirstLastPara="1" wrap="square" lIns="91425" tIns="45700" rIns="91425" bIns="45700" anchor="t" anchorCtr="0">
            <a:spAutoFit/>
          </a:bodyPr>
          <a:lstStyle/>
          <a:p>
            <a:pPr marR="0" lvl="0" rtl="0">
              <a:lnSpc>
                <a:spcPct val="110000"/>
              </a:lnSpc>
              <a:spcBef>
                <a:spcPts val="0"/>
              </a:spcBef>
              <a:spcAft>
                <a:spcPts val="0"/>
              </a:spcAft>
              <a:buClr>
                <a:schemeClr val="dk1"/>
              </a:buClr>
              <a:buSzPts val="2400"/>
            </a:pPr>
            <a:r>
              <a:rPr lang="es-CL" sz="2000" b="0" i="0" u="none" strike="noStrike" cap="none" dirty="0">
                <a:solidFill>
                  <a:schemeClr val="dk1"/>
                </a:solidFill>
                <a:latin typeface="Calibri"/>
                <a:cs typeface="Calibri"/>
                <a:sym typeface="Arial"/>
              </a:rPr>
              <a:t>El Mantenimiento Eléctrico permite detectar fallas que comienzan a gestarse </a:t>
            </a:r>
            <a:r>
              <a:rPr lang="es-CL" sz="2000" dirty="0">
                <a:solidFill>
                  <a:schemeClr val="dk1"/>
                </a:solidFill>
                <a:latin typeface="Calibri"/>
                <a:cs typeface="Calibri"/>
              </a:rPr>
              <a:t> </a:t>
            </a:r>
            <a:r>
              <a:rPr lang="es-CL" sz="2000" b="0" i="0" u="none" strike="noStrike" cap="none" dirty="0">
                <a:solidFill>
                  <a:schemeClr val="dk1"/>
                </a:solidFill>
                <a:latin typeface="Calibri"/>
                <a:cs typeface="Calibri"/>
                <a:sym typeface="Arial"/>
              </a:rPr>
              <a:t>y que pueden producir en el futuro cercano o a mediano plazo una parada de una planta y/o un siniestro afectando a personas e instalaciones. </a:t>
            </a:r>
            <a:endParaRPr sz="2000" b="0" i="0" u="none" strike="noStrike" cap="none" dirty="0">
              <a:solidFill>
                <a:srgbClr val="000000"/>
              </a:solidFill>
              <a:latin typeface="Calibri"/>
              <a:cs typeface="Calibri"/>
              <a:sym typeface="Arial"/>
            </a:endParaRPr>
          </a:p>
          <a:p>
            <a:pPr marR="0" lvl="0" algn="just" rtl="0">
              <a:lnSpc>
                <a:spcPct val="150000"/>
              </a:lnSpc>
              <a:spcBef>
                <a:spcPts val="0"/>
              </a:spcBef>
              <a:spcAft>
                <a:spcPts val="0"/>
              </a:spcAft>
              <a:buClr>
                <a:srgbClr val="000000"/>
              </a:buClr>
              <a:buSzPts val="2400"/>
            </a:pPr>
            <a:endParaRPr sz="1800" b="0" i="0" u="none" strike="noStrike" cap="none" dirty="0">
              <a:solidFill>
                <a:schemeClr val="dk1"/>
              </a:solidFill>
              <a:latin typeface="Calibri"/>
              <a:cs typeface="Calibri"/>
              <a:sym typeface="Arial"/>
            </a:endParaRPr>
          </a:p>
          <a:p>
            <a:pPr marR="0" lvl="0" algn="just" rtl="0">
              <a:lnSpc>
                <a:spcPct val="100000"/>
              </a:lnSpc>
              <a:spcBef>
                <a:spcPts val="0"/>
              </a:spcBef>
              <a:spcAft>
                <a:spcPts val="0"/>
              </a:spcAft>
              <a:buClr>
                <a:srgbClr val="000000"/>
              </a:buClr>
              <a:buSzPts val="2000"/>
            </a:pPr>
            <a:endParaRPr sz="18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p:txBody>
      </p:sp>
      <p:sp>
        <p:nvSpPr>
          <p:cNvPr id="4" name="Google Shape;178;p6"/>
          <p:cNvSpPr txBox="1"/>
          <p:nvPr/>
        </p:nvSpPr>
        <p:spPr>
          <a:xfrm>
            <a:off x="424917" y="1543347"/>
            <a:ext cx="7004583" cy="319500"/>
          </a:xfrm>
          <a:prstGeom prst="rect">
            <a:avLst/>
          </a:prstGeom>
          <a:noFill/>
          <a:ln>
            <a:noFill/>
          </a:ln>
        </p:spPr>
        <p:txBody>
          <a:bodyPr spcFirstLastPara="1" wrap="square" lIns="91425" tIns="91425" rIns="91425" bIns="91425" anchor="ctr" anchorCtr="0">
            <a:noAutofit/>
          </a:bodyPr>
          <a:lstStyle/>
          <a:p>
            <a:pPr lvl="0">
              <a:lnSpc>
                <a:spcPct val="90000"/>
              </a:lnSpc>
              <a:buSzPts val="3200"/>
            </a:pPr>
            <a:r>
              <a:rPr lang="fr-FR" sz="3000" b="1" dirty="0">
                <a:solidFill>
                  <a:srgbClr val="29754D"/>
                </a:solidFill>
                <a:latin typeface="Calibri"/>
                <a:ea typeface="Calibri"/>
                <a:cs typeface="Calibri"/>
                <a:sym typeface="Trebuchet MS"/>
              </a:rPr>
              <a:t>MANTENIMIENTO ELÉCTRICO</a:t>
            </a:r>
            <a:endParaRPr lang="fr-FR" sz="3000" b="1" dirty="0">
              <a:solidFill>
                <a:srgbClr val="29754D"/>
              </a:solidFill>
              <a:latin typeface="Calibri"/>
              <a:ea typeface="Calibri"/>
              <a:cs typeface="Calibri"/>
            </a:endParaRPr>
          </a:p>
          <a:p>
            <a:pPr>
              <a:lnSpc>
                <a:spcPct val="90000"/>
              </a:lnSpc>
            </a:pPr>
            <a:r>
              <a:rPr lang="es-CL" sz="2600" b="1" dirty="0">
                <a:solidFill>
                  <a:srgbClr val="29754D"/>
                </a:solidFill>
                <a:latin typeface="Calibri"/>
                <a:ea typeface="Calibri"/>
                <a:cs typeface="Calibri"/>
              </a:rPr>
              <a:t/>
            </a:r>
            <a:br>
              <a:rPr lang="es-CL" sz="2600" b="1" dirty="0">
                <a:solidFill>
                  <a:srgbClr val="29754D"/>
                </a:solidFill>
                <a:latin typeface="Calibri"/>
                <a:ea typeface="Calibri"/>
                <a:cs typeface="Calibri"/>
              </a:rPr>
            </a:br>
            <a:endParaRPr lang="es-CL" sz="2600" b="1" dirty="0">
              <a:solidFill>
                <a:srgbClr val="29754D"/>
              </a:solidFill>
              <a:latin typeface="Calibri"/>
              <a:ea typeface="Calibri"/>
              <a:cs typeface="Calibri"/>
            </a:endParaRPr>
          </a:p>
        </p:txBody>
      </p:sp>
      <p:sp>
        <p:nvSpPr>
          <p:cNvPr id="8" name="Google Shape;101;p3"/>
          <p:cNvSpPr/>
          <p:nvPr/>
        </p:nvSpPr>
        <p:spPr>
          <a:xfrm>
            <a:off x="514141" y="3205596"/>
            <a:ext cx="3168859" cy="1112404"/>
          </a:xfrm>
          <a:prstGeom prst="roundRect">
            <a:avLst>
              <a:gd name="adj" fmla="val 10157"/>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Triángulo isósceles 8"/>
          <p:cNvSpPr/>
          <p:nvPr/>
        </p:nvSpPr>
        <p:spPr>
          <a:xfrm rot="12851561">
            <a:off x="2261992" y="4067759"/>
            <a:ext cx="454789" cy="932244"/>
          </a:xfrm>
          <a:prstGeom prst="triangle">
            <a:avLst/>
          </a:prstGeom>
          <a:solidFill>
            <a:srgbClr val="D7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p:cNvSpPr/>
          <p:nvPr/>
        </p:nvSpPr>
        <p:spPr>
          <a:xfrm>
            <a:off x="523437" y="3409285"/>
            <a:ext cx="3378200" cy="679417"/>
          </a:xfrm>
          <a:prstGeom prst="rect">
            <a:avLst/>
          </a:prstGeom>
        </p:spPr>
        <p:txBody>
          <a:bodyPr wrap="square">
            <a:spAutoFit/>
          </a:bodyPr>
          <a:lstStyle/>
          <a:p>
            <a:pPr lvl="0">
              <a:lnSpc>
                <a:spcPct val="90000"/>
              </a:lnSpc>
              <a:buSzPts val="1920"/>
            </a:pPr>
            <a:r>
              <a:rPr lang="es-ES_tradnl" sz="2100" b="1" dirty="0">
                <a:latin typeface="Calibri"/>
                <a:cs typeface="Calibri"/>
              </a:rPr>
              <a:t>¿Sobre qué se aplican las tareas de mantenimiento? </a:t>
            </a:r>
          </a:p>
        </p:txBody>
      </p:sp>
      <p:sp>
        <p:nvSpPr>
          <p:cNvPr id="20" name="Google Shape;101;p3"/>
          <p:cNvSpPr/>
          <p:nvPr/>
        </p:nvSpPr>
        <p:spPr>
          <a:xfrm>
            <a:off x="3924300" y="3200400"/>
            <a:ext cx="4229100" cy="36576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9" name="Imagen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36400" y="4312530"/>
            <a:ext cx="2418477" cy="2538784"/>
          </a:xfrm>
          <a:prstGeom prst="rect">
            <a:avLst/>
          </a:prstGeom>
        </p:spPr>
      </p:pic>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434" y="3698613"/>
            <a:ext cx="1732714" cy="3083211"/>
          </a:xfrm>
          <a:prstGeom prst="rect">
            <a:avLst/>
          </a:prstGeom>
        </p:spPr>
      </p:pic>
      <p:sp>
        <p:nvSpPr>
          <p:cNvPr id="13" name="Rectángulo 12"/>
          <p:cNvSpPr/>
          <p:nvPr/>
        </p:nvSpPr>
        <p:spPr>
          <a:xfrm>
            <a:off x="4076700" y="3397731"/>
            <a:ext cx="4089400" cy="1631216"/>
          </a:xfrm>
          <a:prstGeom prst="rect">
            <a:avLst/>
          </a:prstGeom>
        </p:spPr>
        <p:txBody>
          <a:bodyPr wrap="square">
            <a:spAutoFit/>
          </a:bodyPr>
          <a:lstStyle/>
          <a:p>
            <a:pPr lvl="0">
              <a:buSzPts val="2400"/>
            </a:pPr>
            <a:r>
              <a:rPr lang="es-ES_tradnl" sz="2000" spc="-50" dirty="0">
                <a:solidFill>
                  <a:schemeClr val="dk1"/>
                </a:solidFill>
                <a:latin typeface="Calibri"/>
                <a:cs typeface="Calibri"/>
              </a:rPr>
              <a:t>Sobre las instalaciones fijas y móviles, sobre equipos y maquinarias, sobre edificios industriales, comerciales o de servicios específicos, sobre las mejoras introducidas al terreno.</a:t>
            </a:r>
          </a:p>
        </p:txBody>
      </p:sp>
      <p:sp>
        <p:nvSpPr>
          <p:cNvPr id="22" name="Google Shape;201;p7"/>
          <p:cNvSpPr txBox="1"/>
          <p:nvPr/>
        </p:nvSpPr>
        <p:spPr>
          <a:xfrm>
            <a:off x="4139691" y="5916872"/>
            <a:ext cx="3592809"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Arial"/>
              <a:buNone/>
            </a:pPr>
            <a:r>
              <a:rPr lang="es-CL" sz="2100" b="1" i="0" u="none" strike="noStrike" cap="none" dirty="0">
                <a:solidFill>
                  <a:schemeClr val="dk1"/>
                </a:solidFill>
                <a:latin typeface="Calibri"/>
                <a:ea typeface="Arial"/>
                <a:cs typeface="Calibri"/>
                <a:sym typeface="Arial"/>
              </a:rPr>
              <a:t>Sobre cualquier tipo de </a:t>
            </a:r>
            <a:br>
              <a:rPr lang="es-CL" sz="2100" b="1" i="0" u="none" strike="noStrike" cap="none" dirty="0">
                <a:solidFill>
                  <a:schemeClr val="dk1"/>
                </a:solidFill>
                <a:latin typeface="Calibri"/>
                <a:ea typeface="Arial"/>
                <a:cs typeface="Calibri"/>
                <a:sym typeface="Arial"/>
              </a:rPr>
            </a:br>
            <a:r>
              <a:rPr lang="es-CL" sz="2100" b="1" i="0" u="none" strike="noStrike" cap="none" dirty="0">
                <a:solidFill>
                  <a:schemeClr val="dk1"/>
                </a:solidFill>
                <a:latin typeface="Calibri"/>
                <a:ea typeface="Arial"/>
                <a:cs typeface="Calibri"/>
                <a:sym typeface="Arial"/>
              </a:rPr>
              <a:t>bien productivo.</a:t>
            </a:r>
            <a:endParaRPr sz="2100" b="0" i="0" u="none" strike="noStrike" cap="none" dirty="0">
              <a:solidFill>
                <a:schemeClr val="dk1"/>
              </a:solidFill>
              <a:latin typeface="Calibri"/>
              <a:ea typeface="Arial"/>
              <a:cs typeface="Calibri"/>
              <a:sym typeface="Arial"/>
            </a:endParaRPr>
          </a:p>
        </p:txBody>
      </p:sp>
      <p:sp>
        <p:nvSpPr>
          <p:cNvPr id="25" name="Flecha abajo 24"/>
          <p:cNvSpPr/>
          <p:nvPr/>
        </p:nvSpPr>
        <p:spPr>
          <a:xfrm>
            <a:off x="5588000" y="5156200"/>
            <a:ext cx="762000" cy="774700"/>
          </a:xfrm>
          <a:prstGeom prst="downArrow">
            <a:avLst/>
          </a:prstGeom>
          <a:solidFill>
            <a:srgbClr val="29754D">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4981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26" name="Google Shape;101;p3"/>
          <p:cNvSpPr/>
          <p:nvPr/>
        </p:nvSpPr>
        <p:spPr>
          <a:xfrm>
            <a:off x="469900" y="2915004"/>
            <a:ext cx="8293100" cy="359560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179;p5"/>
          <p:cNvSpPr/>
          <p:nvPr/>
        </p:nvSpPr>
        <p:spPr>
          <a:xfrm>
            <a:off x="746919" y="2915004"/>
            <a:ext cx="7739062" cy="3477835"/>
          </a:xfrm>
          <a:prstGeom prst="rect">
            <a:avLst/>
          </a:prstGeom>
          <a:noFill/>
          <a:ln>
            <a:noFill/>
          </a:ln>
        </p:spPr>
        <p:txBody>
          <a:bodyPr spcFirstLastPara="1" wrap="square" lIns="91425" tIns="45700" rIns="91425" bIns="45700" anchor="t" anchorCtr="0">
            <a:spAutoFit/>
          </a:bodyPr>
          <a:lstStyle/>
          <a:p>
            <a:pPr lvl="0">
              <a:spcBef>
                <a:spcPts val="300"/>
              </a:spcBef>
              <a:buClr>
                <a:srgbClr val="29754D"/>
              </a:buClr>
              <a:buSzPts val="2400"/>
            </a:pPr>
            <a:r>
              <a:rPr lang="es-CL" sz="2000" dirty="0">
                <a:solidFill>
                  <a:schemeClr val="dk1"/>
                </a:solidFill>
                <a:latin typeface="Calibri"/>
                <a:cs typeface="Calibri"/>
              </a:rPr>
              <a:t>Se busca:</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Evitar, reducir, y en su caso, reparar, las fallas sobre los bienes precitados.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Disminuir la gravedad de las fallas que no se lleguen a evitar</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Evitar detenciones inútiles o paros de máquinas.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Evitar accidentes.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Evitar incidentes y aumentar la seguridad para las personas.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Conservar los bienes productivos en condiciones seguras y preestablecidas  de operación.</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Alcanzar o prolongar la vida útil de los bienes.</a:t>
            </a:r>
          </a:p>
        </p:txBody>
      </p:sp>
      <p:sp>
        <p:nvSpPr>
          <p:cNvPr id="6" name="Google Shape;131;p4">
            <a:extLst>
              <a:ext uri="{FF2B5EF4-FFF2-40B4-BE49-F238E27FC236}">
                <a16:creationId xmlns="" xmlns:a16="http://schemas.microsoft.com/office/drawing/2014/main" id="{B23EB3AB-156E-2C4D-8A70-73AB436E4858}"/>
              </a:ext>
            </a:extLst>
          </p:cNvPr>
          <p:cNvSpPr txBox="1"/>
          <p:nvPr/>
        </p:nvSpPr>
        <p:spPr>
          <a:xfrm>
            <a:off x="592175" y="2261881"/>
            <a:ext cx="6540146" cy="535353"/>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n-US" sz="2000" b="1" dirty="0">
                <a:solidFill>
                  <a:srgbClr val="29754D"/>
                </a:solidFill>
                <a:latin typeface="Calibri"/>
                <a:ea typeface="Calibri"/>
                <a:cs typeface="Calibri"/>
                <a:sym typeface="Calibri"/>
              </a:rPr>
              <a:t>¿</a:t>
            </a:r>
            <a:r>
              <a:rPr lang="en-US" sz="2000" b="1" dirty="0" err="1">
                <a:solidFill>
                  <a:srgbClr val="29754D"/>
                </a:solidFill>
                <a:latin typeface="Calibri"/>
                <a:ea typeface="Calibri"/>
                <a:cs typeface="Calibri"/>
                <a:sym typeface="Calibri"/>
              </a:rPr>
              <a:t>Qué</a:t>
            </a:r>
            <a:r>
              <a:rPr lang="en-US" sz="2000" b="1" dirty="0">
                <a:solidFill>
                  <a:srgbClr val="29754D"/>
                </a:solidFill>
                <a:latin typeface="Calibri"/>
                <a:ea typeface="Calibri"/>
                <a:cs typeface="Calibri"/>
                <a:sym typeface="Calibri"/>
              </a:rPr>
              <a:t> se </a:t>
            </a:r>
            <a:r>
              <a:rPr lang="en-US" sz="2000" b="1" dirty="0" err="1">
                <a:solidFill>
                  <a:srgbClr val="29754D"/>
                </a:solidFill>
                <a:latin typeface="Calibri"/>
                <a:ea typeface="Calibri"/>
                <a:cs typeface="Calibri"/>
                <a:sym typeface="Calibri"/>
              </a:rPr>
              <a:t>busca</a:t>
            </a:r>
            <a:r>
              <a:rPr lang="en-US" sz="2000" b="1" dirty="0">
                <a:solidFill>
                  <a:srgbClr val="29754D"/>
                </a:solidFill>
                <a:latin typeface="Calibri"/>
                <a:ea typeface="Calibri"/>
                <a:cs typeface="Calibri"/>
                <a:sym typeface="Calibri"/>
              </a:rPr>
              <a:t> </a:t>
            </a:r>
            <a:r>
              <a:rPr lang="en-US" sz="2000" b="1" dirty="0" err="1">
                <a:solidFill>
                  <a:srgbClr val="29754D"/>
                </a:solidFill>
                <a:latin typeface="Calibri"/>
                <a:ea typeface="Calibri"/>
                <a:cs typeface="Calibri"/>
                <a:sym typeface="Calibri"/>
              </a:rPr>
              <a:t>obtener</a:t>
            </a:r>
            <a:r>
              <a:rPr lang="en-US" sz="2000" b="1" dirty="0">
                <a:solidFill>
                  <a:srgbClr val="29754D"/>
                </a:solidFill>
                <a:latin typeface="Calibri"/>
                <a:ea typeface="Calibri"/>
                <a:cs typeface="Calibri"/>
                <a:sym typeface="Calibri"/>
              </a:rPr>
              <a:t> con un </a:t>
            </a:r>
            <a:r>
              <a:rPr lang="en-US" sz="2000" b="1" dirty="0" err="1">
                <a:solidFill>
                  <a:srgbClr val="29754D"/>
                </a:solidFill>
                <a:latin typeface="Calibri"/>
                <a:ea typeface="Calibri"/>
                <a:cs typeface="Calibri"/>
                <a:sym typeface="Calibri"/>
              </a:rPr>
              <a:t>buen</a:t>
            </a:r>
            <a:r>
              <a:rPr lang="en-US" sz="2000" b="1" dirty="0">
                <a:solidFill>
                  <a:srgbClr val="29754D"/>
                </a:solidFill>
                <a:latin typeface="Calibri"/>
                <a:ea typeface="Calibri"/>
                <a:cs typeface="Calibri"/>
                <a:sym typeface="Calibri"/>
              </a:rPr>
              <a:t> </a:t>
            </a:r>
            <a:r>
              <a:rPr lang="en-US" sz="2000" b="1" dirty="0" err="1">
                <a:solidFill>
                  <a:srgbClr val="29754D"/>
                </a:solidFill>
                <a:latin typeface="Calibri"/>
                <a:ea typeface="Calibri"/>
                <a:cs typeface="Calibri"/>
                <a:sym typeface="Calibri"/>
              </a:rPr>
              <a:t>mantenimiento</a:t>
            </a:r>
            <a:r>
              <a:rPr lang="en-US" sz="2000" b="1" dirty="0">
                <a:solidFill>
                  <a:srgbClr val="29754D"/>
                </a:solidFill>
                <a:latin typeface="Calibri"/>
                <a:ea typeface="Calibri"/>
                <a:cs typeface="Calibri"/>
                <a:sym typeface="Calibri"/>
              </a:rPr>
              <a:t>?</a:t>
            </a:r>
          </a:p>
        </p:txBody>
      </p:sp>
    </p:spTree>
    <p:extLst>
      <p:ext uri="{BB962C8B-B14F-4D97-AF65-F5344CB8AC3E}">
        <p14:creationId xmlns:p14="http://schemas.microsoft.com/office/powerpoint/2010/main" val="136603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RIESGOS ELÉCTRICOS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01;p3">
            <a:extLst>
              <a:ext uri="{FF2B5EF4-FFF2-40B4-BE49-F238E27FC236}">
                <a16:creationId xmlns="" xmlns:a16="http://schemas.microsoft.com/office/drawing/2014/main" id="{641206BB-C098-F14E-8E47-C3F71A739992}"/>
              </a:ext>
            </a:extLst>
          </p:cNvPr>
          <p:cNvSpPr/>
          <p:nvPr/>
        </p:nvSpPr>
        <p:spPr>
          <a:xfrm>
            <a:off x="508000" y="2749257"/>
            <a:ext cx="7086600" cy="340248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 name="Imagen 7">
            <a:extLst>
              <a:ext uri="{FF2B5EF4-FFF2-40B4-BE49-F238E27FC236}">
                <a16:creationId xmlns="" xmlns:a16="http://schemas.microsoft.com/office/drawing/2014/main" id="{4E729A55-486E-B042-B1A0-07D70048E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236" y="2526756"/>
            <a:ext cx="3220334" cy="4419144"/>
          </a:xfrm>
          <a:prstGeom prst="rect">
            <a:avLst/>
          </a:prstGeom>
        </p:spPr>
      </p:pic>
      <p:sp>
        <p:nvSpPr>
          <p:cNvPr id="10" name="Google Shape;375;p20">
            <a:extLst>
              <a:ext uri="{FF2B5EF4-FFF2-40B4-BE49-F238E27FC236}">
                <a16:creationId xmlns="" xmlns:a16="http://schemas.microsoft.com/office/drawing/2014/main" id="{93805BB0-143C-ED42-8409-39C9F51C3F50}"/>
              </a:ext>
            </a:extLst>
          </p:cNvPr>
          <p:cNvSpPr txBox="1"/>
          <p:nvPr/>
        </p:nvSpPr>
        <p:spPr>
          <a:xfrm>
            <a:off x="731519" y="3074012"/>
            <a:ext cx="5872482" cy="3077725"/>
          </a:xfrm>
          <a:prstGeom prst="rect">
            <a:avLst/>
          </a:prstGeom>
          <a:noFill/>
          <a:ln>
            <a:noFill/>
          </a:ln>
        </p:spPr>
        <p:txBody>
          <a:bodyPr spcFirstLastPara="1" wrap="square" lIns="91425" tIns="45700" rIns="91425" bIns="45700" anchor="t" anchorCtr="0">
            <a:spAutoFit/>
          </a:bodyPr>
          <a:lstStyle/>
          <a:p>
            <a:pPr lvl="0">
              <a:lnSpc>
                <a:spcPct val="110000"/>
              </a:lnSpc>
              <a:buClr>
                <a:schemeClr val="dk1"/>
              </a:buClr>
              <a:buSzPts val="2400"/>
            </a:pPr>
            <a:r>
              <a:rPr lang="es-CL" sz="2000" dirty="0">
                <a:solidFill>
                  <a:schemeClr val="dk1"/>
                </a:solidFill>
                <a:latin typeface="Calibri"/>
                <a:ea typeface="Trebuchet MS"/>
                <a:cs typeface="Calibri"/>
                <a:sym typeface="Trebuchet MS"/>
              </a:rPr>
              <a:t>Antes de adentrarnos más en el mantenimiento eléctrico, ya sea preventivo o correctivo, es importante recordar que al realizar mantenimiento o cualquier otro tipo de manipulación  en máquinas o redes que funcionen con electricidad, debemos tener presente que existen riesgos eléctricos que debemos evitar para no incurrir en un accidente que pueda perjudicar nuestra salud.</a:t>
            </a:r>
            <a:endParaRPr sz="1800" b="0" i="0" u="none" strike="noStrike" cap="none" dirty="0">
              <a:solidFill>
                <a:schemeClr val="dk1"/>
              </a:solidFill>
              <a:latin typeface="Calibri"/>
              <a:ea typeface="Trebuchet MS"/>
              <a:cs typeface="Calibri"/>
              <a:sym typeface="Trebuchet MS"/>
            </a:endParaRPr>
          </a:p>
          <a:p>
            <a:pPr marL="0" marR="0" lvl="0" indent="0" rtl="0">
              <a:lnSpc>
                <a:spcPct val="100000"/>
              </a:lnSpc>
              <a:spcBef>
                <a:spcPts val="0"/>
              </a:spcBef>
              <a:spcAft>
                <a:spcPts val="0"/>
              </a:spcAft>
              <a:buClr>
                <a:srgbClr val="000000"/>
              </a:buClr>
              <a:buSzPts val="2000"/>
            </a:pPr>
            <a:r>
              <a:rPr lang="es-CL" sz="1800" b="0" i="0" u="none" strike="noStrike" cap="none" dirty="0">
                <a:solidFill>
                  <a:schemeClr val="dk1"/>
                </a:solidFill>
                <a:latin typeface="Calibri"/>
                <a:ea typeface="Trebuchet MS"/>
                <a:cs typeface="Calibri"/>
                <a:sym typeface="Trebuchet MS"/>
              </a:rPr>
              <a:t> </a:t>
            </a:r>
            <a:endParaRPr sz="1800" b="0" i="0" u="none" strike="noStrike" cap="none" dirty="0">
              <a:solidFill>
                <a:schemeClr val="dk1"/>
              </a:solidFill>
              <a:latin typeface="Calibri"/>
              <a:ea typeface="Trebuchet MS"/>
              <a:cs typeface="Calibri"/>
              <a:sym typeface="Trebuchet MS"/>
            </a:endParaRPr>
          </a:p>
        </p:txBody>
      </p:sp>
    </p:spTree>
    <p:extLst>
      <p:ext uri="{BB962C8B-B14F-4D97-AF65-F5344CB8AC3E}">
        <p14:creationId xmlns:p14="http://schemas.microsoft.com/office/powerpoint/2010/main" val="3424916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RIESGOS ELÉCTRICOS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9" name="Google Shape;408;p24">
            <a:extLst>
              <a:ext uri="{FF2B5EF4-FFF2-40B4-BE49-F238E27FC236}">
                <a16:creationId xmlns="" xmlns:a16="http://schemas.microsoft.com/office/drawing/2014/main" id="{0736FDA6-A89E-8647-9C77-F6F984DCE9CB}"/>
              </a:ext>
            </a:extLst>
          </p:cNvPr>
          <p:cNvSpPr txBox="1"/>
          <p:nvPr/>
        </p:nvSpPr>
        <p:spPr>
          <a:xfrm>
            <a:off x="499003" y="2365813"/>
            <a:ext cx="8934053" cy="1559361"/>
          </a:xfrm>
          <a:prstGeom prst="rect">
            <a:avLst/>
          </a:prstGeom>
          <a:noFill/>
          <a:ln>
            <a:noFill/>
          </a:ln>
        </p:spPr>
        <p:txBody>
          <a:bodyPr spcFirstLastPara="1" wrap="square" lIns="91425" tIns="45700" rIns="91425" bIns="45700" anchor="t" anchorCtr="0">
            <a:spAutoFit/>
          </a:bodyPr>
          <a:lstStyle/>
          <a:p>
            <a:pPr lvl="0" algn="ctr">
              <a:lnSpc>
                <a:spcPct val="120000"/>
              </a:lnSpc>
              <a:buClr>
                <a:schemeClr val="dk1"/>
              </a:buClr>
              <a:buSzPts val="2400"/>
            </a:pPr>
            <a:r>
              <a:rPr lang="es-CL" sz="2000" b="1" dirty="0">
                <a:latin typeface="Calibri"/>
                <a:ea typeface="Trebuchet MS"/>
                <a:cs typeface="Calibri"/>
                <a:sym typeface="Trebuchet MS"/>
              </a:rPr>
              <a:t>Para esto es importante siempre considerar:</a:t>
            </a:r>
          </a:p>
          <a:p>
            <a:pPr lvl="0" algn="ctr">
              <a:lnSpc>
                <a:spcPct val="120000"/>
              </a:lnSpc>
              <a:buClr>
                <a:schemeClr val="dk1"/>
              </a:buClr>
              <a:buSzPts val="2400"/>
            </a:pPr>
            <a:r>
              <a:rPr lang="es-CL" sz="2000" dirty="0">
                <a:latin typeface="Calibri"/>
                <a:ea typeface="Trebuchet MS"/>
                <a:cs typeface="Calibri"/>
                <a:sym typeface="Trebuchet MS"/>
              </a:rPr>
              <a:t>Usar siempre los Equipos de Protección Personal EPP (antiparras, guantes dieléctricos, zapatos dieléctricos, etc.)</a:t>
            </a:r>
          </a:p>
          <a:p>
            <a:pPr lvl="0" algn="ctr">
              <a:lnSpc>
                <a:spcPct val="120000"/>
              </a:lnSpc>
              <a:buClr>
                <a:schemeClr val="dk1"/>
              </a:buClr>
              <a:buSzPts val="2400"/>
            </a:pPr>
            <a:endParaRPr lang="es-CL" sz="2000" dirty="0">
              <a:latin typeface="Calibri"/>
              <a:ea typeface="Trebuchet MS"/>
              <a:cs typeface="Calibri"/>
              <a:sym typeface="Trebuchet MS"/>
            </a:endParaRPr>
          </a:p>
        </p:txBody>
      </p:sp>
      <p:sp>
        <p:nvSpPr>
          <p:cNvPr id="5" name="Rectángulo redondeado 4"/>
          <p:cNvSpPr/>
          <p:nvPr/>
        </p:nvSpPr>
        <p:spPr>
          <a:xfrm>
            <a:off x="1616436" y="4156524"/>
            <a:ext cx="1489430" cy="1489430"/>
          </a:xfrm>
          <a:prstGeom prst="roundRect">
            <a:avLst/>
          </a:prstGeom>
          <a:noFill/>
          <a:ln w="12700" cmpd="sng">
            <a:solidFill>
              <a:srgbClr val="2975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redondeado 9"/>
          <p:cNvSpPr/>
          <p:nvPr/>
        </p:nvSpPr>
        <p:spPr>
          <a:xfrm>
            <a:off x="3382969" y="4156524"/>
            <a:ext cx="1489430" cy="1489430"/>
          </a:xfrm>
          <a:prstGeom prst="roundRect">
            <a:avLst/>
          </a:prstGeom>
          <a:noFill/>
          <a:ln w="12700" cmpd="sng">
            <a:solidFill>
              <a:srgbClr val="2975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redondeado 11"/>
          <p:cNvSpPr/>
          <p:nvPr/>
        </p:nvSpPr>
        <p:spPr>
          <a:xfrm>
            <a:off x="5102596" y="4156524"/>
            <a:ext cx="1489430" cy="1489430"/>
          </a:xfrm>
          <a:prstGeom prst="roundRect">
            <a:avLst/>
          </a:prstGeom>
          <a:noFill/>
          <a:ln w="12700" cmpd="sng">
            <a:solidFill>
              <a:srgbClr val="2975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redondeado 12"/>
          <p:cNvSpPr/>
          <p:nvPr/>
        </p:nvSpPr>
        <p:spPr>
          <a:xfrm>
            <a:off x="6830788" y="4156524"/>
            <a:ext cx="1489430" cy="1489430"/>
          </a:xfrm>
          <a:prstGeom prst="roundRect">
            <a:avLst/>
          </a:prstGeom>
          <a:noFill/>
          <a:ln w="12700" cmpd="sng">
            <a:solidFill>
              <a:srgbClr val="2975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SEGURIDAD-16.png" descr="/Users/ivangonzalez/Desktop/IVAN G 2020/2020/DUOC/ARTES/SEGURIDAD-16.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865717" y="4373455"/>
            <a:ext cx="6291972" cy="995386"/>
          </a:xfrm>
          <a:prstGeom prst="rect">
            <a:avLst/>
          </a:prstGeom>
        </p:spPr>
      </p:pic>
    </p:spTree>
    <p:extLst>
      <p:ext uri="{BB962C8B-B14F-4D97-AF65-F5344CB8AC3E}">
        <p14:creationId xmlns:p14="http://schemas.microsoft.com/office/powerpoint/2010/main" val="470649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01;p3">
            <a:extLst>
              <a:ext uri="{FF2B5EF4-FFF2-40B4-BE49-F238E27FC236}">
                <a16:creationId xmlns="" xmlns:a16="http://schemas.microsoft.com/office/drawing/2014/main" id="{62956864-3C12-044D-B0EA-85DA2160F419}"/>
              </a:ext>
            </a:extLst>
          </p:cNvPr>
          <p:cNvSpPr/>
          <p:nvPr/>
        </p:nvSpPr>
        <p:spPr>
          <a:xfrm>
            <a:off x="4068939" y="3016219"/>
            <a:ext cx="5211849" cy="3792543"/>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RIESGOS ELÉCTRICOS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21" name="Google Shape;101;p3">
            <a:extLst>
              <a:ext uri="{FF2B5EF4-FFF2-40B4-BE49-F238E27FC236}">
                <a16:creationId xmlns="" xmlns:a16="http://schemas.microsoft.com/office/drawing/2014/main" id="{6C0CA631-B908-9F4A-9D10-730358D429E0}"/>
              </a:ext>
            </a:extLst>
          </p:cNvPr>
          <p:cNvSpPr/>
          <p:nvPr/>
        </p:nvSpPr>
        <p:spPr>
          <a:xfrm>
            <a:off x="439475" y="2494860"/>
            <a:ext cx="4315405" cy="3681638"/>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Google Shape;179;p5">
            <a:extLst>
              <a:ext uri="{FF2B5EF4-FFF2-40B4-BE49-F238E27FC236}">
                <a16:creationId xmlns="" xmlns:a16="http://schemas.microsoft.com/office/drawing/2014/main" id="{0F0D3066-D10F-2245-B2B0-4B229F1C6869}"/>
              </a:ext>
            </a:extLst>
          </p:cNvPr>
          <p:cNvSpPr/>
          <p:nvPr/>
        </p:nvSpPr>
        <p:spPr>
          <a:xfrm>
            <a:off x="523884" y="2746458"/>
            <a:ext cx="4131576" cy="3334042"/>
          </a:xfrm>
          <a:prstGeom prst="rect">
            <a:avLst/>
          </a:prstGeom>
          <a:noFill/>
          <a:ln>
            <a:noFill/>
          </a:ln>
        </p:spPr>
        <p:txBody>
          <a:bodyPr spcFirstLastPara="1" wrap="square" lIns="91425" tIns="45700" rIns="91425" bIns="45700" anchor="t" anchorCtr="0">
            <a:spAutoFit/>
          </a:bodyPr>
          <a:lstStyle/>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En lo posible se debe trabajar desenergizado y en caso de así serlo considerar candados de seguridad para interruptores.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Al trabajar energizado siempre evaluar las situaciones de riesgo y desistir de cualquier actividad si no se cuentan con la capacidad o las condiciones idóneas para su realización.</a:t>
            </a:r>
          </a:p>
        </p:txBody>
      </p:sp>
      <p:pic>
        <p:nvPicPr>
          <p:cNvPr id="8" name="Google Shape;228;p11">
            <a:extLst>
              <a:ext uri="{FF2B5EF4-FFF2-40B4-BE49-F238E27FC236}">
                <a16:creationId xmlns="" xmlns:a16="http://schemas.microsoft.com/office/drawing/2014/main" id="{A500EE9B-19B0-784B-BDE7-26AA4774BAEB}"/>
              </a:ext>
            </a:extLst>
          </p:cNvPr>
          <p:cNvPicPr preferRelativeResize="0"/>
          <p:nvPr/>
        </p:nvPicPr>
        <p:blipFill rotWithShape="1">
          <a:blip r:embed="rId3">
            <a:alphaModFix/>
          </a:blip>
          <a:srcRect/>
          <a:stretch/>
        </p:blipFill>
        <p:spPr>
          <a:xfrm>
            <a:off x="7139567" y="3266290"/>
            <a:ext cx="1974985" cy="1634819"/>
          </a:xfrm>
          <a:prstGeom prst="rect">
            <a:avLst/>
          </a:prstGeom>
          <a:noFill/>
          <a:ln>
            <a:noFill/>
          </a:ln>
        </p:spPr>
      </p:pic>
      <p:pic>
        <p:nvPicPr>
          <p:cNvPr id="10" name="Google Shape;229;p11">
            <a:extLst>
              <a:ext uri="{FF2B5EF4-FFF2-40B4-BE49-F238E27FC236}">
                <a16:creationId xmlns="" xmlns:a16="http://schemas.microsoft.com/office/drawing/2014/main" id="{04CCFB5B-F8B2-3C4B-B653-99B88CBA29D8}"/>
              </a:ext>
            </a:extLst>
          </p:cNvPr>
          <p:cNvPicPr preferRelativeResize="0"/>
          <p:nvPr/>
        </p:nvPicPr>
        <p:blipFill rotWithShape="1">
          <a:blip r:embed="rId4">
            <a:alphaModFix/>
          </a:blip>
          <a:srcRect/>
          <a:stretch/>
        </p:blipFill>
        <p:spPr>
          <a:xfrm>
            <a:off x="5024847" y="3266290"/>
            <a:ext cx="1883604" cy="1589810"/>
          </a:xfrm>
          <a:prstGeom prst="rect">
            <a:avLst/>
          </a:prstGeom>
          <a:noFill/>
          <a:ln>
            <a:noFill/>
          </a:ln>
        </p:spPr>
      </p:pic>
      <p:pic>
        <p:nvPicPr>
          <p:cNvPr id="11" name="Google Shape;230;p11">
            <a:extLst>
              <a:ext uri="{FF2B5EF4-FFF2-40B4-BE49-F238E27FC236}">
                <a16:creationId xmlns="" xmlns:a16="http://schemas.microsoft.com/office/drawing/2014/main" id="{1FAD3993-9384-D34C-B9C6-FF4833907C54}"/>
              </a:ext>
            </a:extLst>
          </p:cNvPr>
          <p:cNvPicPr preferRelativeResize="0"/>
          <p:nvPr/>
        </p:nvPicPr>
        <p:blipFill rotWithShape="1">
          <a:blip r:embed="rId5">
            <a:alphaModFix/>
          </a:blip>
          <a:srcRect/>
          <a:stretch/>
        </p:blipFill>
        <p:spPr>
          <a:xfrm>
            <a:off x="6862151" y="5082048"/>
            <a:ext cx="2002949" cy="1479530"/>
          </a:xfrm>
          <a:prstGeom prst="rect">
            <a:avLst/>
          </a:prstGeom>
          <a:noFill/>
          <a:ln>
            <a:noFill/>
          </a:ln>
        </p:spPr>
      </p:pic>
      <p:pic>
        <p:nvPicPr>
          <p:cNvPr id="12" name="Google Shape;231;p11">
            <a:extLst>
              <a:ext uri="{FF2B5EF4-FFF2-40B4-BE49-F238E27FC236}">
                <a16:creationId xmlns="" xmlns:a16="http://schemas.microsoft.com/office/drawing/2014/main" id="{0C1CF704-A898-6E4F-A582-74961D0D1B1B}"/>
              </a:ext>
            </a:extLst>
          </p:cNvPr>
          <p:cNvPicPr preferRelativeResize="0"/>
          <p:nvPr/>
        </p:nvPicPr>
        <p:blipFill rotWithShape="1">
          <a:blip r:embed="rId6">
            <a:alphaModFix/>
          </a:blip>
          <a:srcRect/>
          <a:stretch/>
        </p:blipFill>
        <p:spPr>
          <a:xfrm>
            <a:off x="5324558" y="5082048"/>
            <a:ext cx="1537593" cy="1479530"/>
          </a:xfrm>
          <a:prstGeom prst="rect">
            <a:avLst/>
          </a:prstGeom>
          <a:noFill/>
          <a:ln>
            <a:noFill/>
          </a:ln>
        </p:spPr>
      </p:pic>
    </p:spTree>
    <p:extLst>
      <p:ext uri="{BB962C8B-B14F-4D97-AF65-F5344CB8AC3E}">
        <p14:creationId xmlns:p14="http://schemas.microsoft.com/office/powerpoint/2010/main" val="934857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TIPOS DE FALLAS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15" name="Google Shape;101;p3">
            <a:extLst>
              <a:ext uri="{FF2B5EF4-FFF2-40B4-BE49-F238E27FC236}">
                <a16:creationId xmlns="" xmlns:a16="http://schemas.microsoft.com/office/drawing/2014/main" id="{9B7CBAD5-84A9-F04D-9FD6-909FB4471304}"/>
              </a:ext>
            </a:extLst>
          </p:cNvPr>
          <p:cNvSpPr/>
          <p:nvPr/>
        </p:nvSpPr>
        <p:spPr>
          <a:xfrm>
            <a:off x="439475" y="2604957"/>
            <a:ext cx="7257705" cy="385401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6" name="Imagen 15">
            <a:extLst>
              <a:ext uri="{FF2B5EF4-FFF2-40B4-BE49-F238E27FC236}">
                <a16:creationId xmlns="" xmlns:a16="http://schemas.microsoft.com/office/drawing/2014/main" id="{DDF3F755-5AED-0340-B682-A452D06FF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986" y="2401075"/>
            <a:ext cx="2165892" cy="3854014"/>
          </a:xfrm>
          <a:prstGeom prst="rect">
            <a:avLst/>
          </a:prstGeom>
        </p:spPr>
      </p:pic>
      <p:sp>
        <p:nvSpPr>
          <p:cNvPr id="18" name="Google Shape;179;p5">
            <a:extLst>
              <a:ext uri="{FF2B5EF4-FFF2-40B4-BE49-F238E27FC236}">
                <a16:creationId xmlns="" xmlns:a16="http://schemas.microsoft.com/office/drawing/2014/main" id="{49627223-0A02-7E49-953A-AADF4245C25C}"/>
              </a:ext>
            </a:extLst>
          </p:cNvPr>
          <p:cNvSpPr/>
          <p:nvPr/>
        </p:nvSpPr>
        <p:spPr>
          <a:xfrm>
            <a:off x="706767" y="2883520"/>
            <a:ext cx="6692842" cy="3631723"/>
          </a:xfrm>
          <a:prstGeom prst="rect">
            <a:avLst/>
          </a:prstGeom>
          <a:noFill/>
          <a:ln>
            <a:noFill/>
          </a:ln>
        </p:spPr>
        <p:txBody>
          <a:bodyPr spcFirstLastPara="1" wrap="square" lIns="91425" tIns="45700" rIns="91425" bIns="45700" anchor="t" anchorCtr="0">
            <a:spAutoFit/>
          </a:bodyPr>
          <a:lstStyle/>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El mantenimiento adecuado, tiende a prolongar la vida útil de los bienes, a obtener un rendimiento aceptable de los mismos durante más tiempo y a reducir el número de fallas.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Decimos que algo falla cuando deja de brindarnos el servicio que debía darnos o cuando aparecen efectos indeseables, según las especificaciones de diseño con las que fue construido o instalado el bien en cuestión.</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Según el momento de la vida útil en el que aparecen las fallas, podemos clasificarlas en:</a:t>
            </a:r>
          </a:p>
          <a:p>
            <a:pPr marL="342900" lvl="0" indent="-342900">
              <a:spcBef>
                <a:spcPts val="300"/>
              </a:spcBef>
              <a:buClr>
                <a:srgbClr val="29754D"/>
              </a:buClr>
              <a:buSzPts val="2400"/>
              <a:buFont typeface="Arial"/>
              <a:buChar char="•"/>
            </a:pPr>
            <a:endParaRPr lang="es-CL" sz="2000" dirty="0">
              <a:solidFill>
                <a:schemeClr val="dk1"/>
              </a:solidFill>
              <a:latin typeface="Calibri"/>
              <a:cs typeface="Calibri"/>
            </a:endParaRPr>
          </a:p>
        </p:txBody>
      </p:sp>
    </p:spTree>
    <p:extLst>
      <p:ext uri="{BB962C8B-B14F-4D97-AF65-F5344CB8AC3E}">
        <p14:creationId xmlns:p14="http://schemas.microsoft.com/office/powerpoint/2010/main" val="421697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TIPOS DE FALLAS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15" name="Google Shape;101;p3">
            <a:extLst>
              <a:ext uri="{FF2B5EF4-FFF2-40B4-BE49-F238E27FC236}">
                <a16:creationId xmlns="" xmlns:a16="http://schemas.microsoft.com/office/drawing/2014/main" id="{9B7CBAD5-84A9-F04D-9FD6-909FB4471304}"/>
              </a:ext>
            </a:extLst>
          </p:cNvPr>
          <p:cNvSpPr/>
          <p:nvPr/>
        </p:nvSpPr>
        <p:spPr>
          <a:xfrm>
            <a:off x="439475" y="2604957"/>
            <a:ext cx="8831134" cy="385401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244;p13">
            <a:extLst>
              <a:ext uri="{FF2B5EF4-FFF2-40B4-BE49-F238E27FC236}">
                <a16:creationId xmlns="" xmlns:a16="http://schemas.microsoft.com/office/drawing/2014/main" id="{4CAB1640-854B-EB40-835A-DEB7B7A85DFE}"/>
              </a:ext>
            </a:extLst>
          </p:cNvPr>
          <p:cNvSpPr/>
          <p:nvPr/>
        </p:nvSpPr>
        <p:spPr>
          <a:xfrm>
            <a:off x="1049299" y="3041134"/>
            <a:ext cx="2735217" cy="1094087"/>
          </a:xfrm>
          <a:prstGeom prst="chevron">
            <a:avLst>
              <a:gd name="adj" fmla="val 50000"/>
            </a:avLst>
          </a:prstGeom>
          <a:solidFill>
            <a:srgbClr val="29754D">
              <a:alpha val="65000"/>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245;p13">
            <a:extLst>
              <a:ext uri="{FF2B5EF4-FFF2-40B4-BE49-F238E27FC236}">
                <a16:creationId xmlns="" xmlns:a16="http://schemas.microsoft.com/office/drawing/2014/main" id="{0B4A3DC9-0398-2A40-9719-00FBA30382DE}"/>
              </a:ext>
            </a:extLst>
          </p:cNvPr>
          <p:cNvSpPr txBox="1"/>
          <p:nvPr/>
        </p:nvSpPr>
        <p:spPr>
          <a:xfrm>
            <a:off x="1596341" y="3041134"/>
            <a:ext cx="1779909" cy="1094087"/>
          </a:xfrm>
          <a:prstGeom prst="rect">
            <a:avLst/>
          </a:prstGeom>
          <a:noFill/>
          <a:ln>
            <a:noFill/>
          </a:ln>
        </p:spPr>
        <p:txBody>
          <a:bodyPr spcFirstLastPara="1" wrap="square" lIns="124000" tIns="41325" rIns="41325" bIns="41325" anchor="ctr" anchorCtr="0">
            <a:noAutofit/>
          </a:bodyPr>
          <a:lstStyle/>
          <a:p>
            <a:pPr marL="0" marR="0" lvl="0" indent="0" algn="ctr" rtl="0">
              <a:lnSpc>
                <a:spcPct val="90000"/>
              </a:lnSpc>
              <a:spcBef>
                <a:spcPts val="0"/>
              </a:spcBef>
              <a:spcAft>
                <a:spcPts val="0"/>
              </a:spcAft>
              <a:buClr>
                <a:schemeClr val="lt1"/>
              </a:buClr>
              <a:buSzPts val="3100"/>
              <a:buFont typeface="Trebuchet MS"/>
              <a:buNone/>
            </a:pPr>
            <a:r>
              <a:rPr lang="es-CL" sz="24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Fallas Tempranas</a:t>
            </a:r>
            <a:endParaRPr sz="24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endParaRPr>
          </a:p>
        </p:txBody>
      </p:sp>
      <p:pic>
        <p:nvPicPr>
          <p:cNvPr id="17" name="Google Shape;250;p13" descr="Imagen que contiene pastel, tabla, comida, motor&#10;&#10;Descripción generada con confianza muy alta">
            <a:extLst>
              <a:ext uri="{FF2B5EF4-FFF2-40B4-BE49-F238E27FC236}">
                <a16:creationId xmlns="" xmlns:a16="http://schemas.microsoft.com/office/drawing/2014/main" id="{1AB9CCE0-4DC9-7E4F-B3B1-E0562A9D4095}"/>
              </a:ext>
            </a:extLst>
          </p:cNvPr>
          <p:cNvPicPr preferRelativeResize="0"/>
          <p:nvPr/>
        </p:nvPicPr>
        <p:blipFill rotWithShape="1">
          <a:blip r:embed="rId3">
            <a:alphaModFix/>
          </a:blip>
          <a:srcRect/>
          <a:stretch/>
        </p:blipFill>
        <p:spPr>
          <a:xfrm>
            <a:off x="3540275" y="4351451"/>
            <a:ext cx="3958504" cy="1689569"/>
          </a:xfrm>
          <a:prstGeom prst="rect">
            <a:avLst/>
          </a:prstGeom>
          <a:noFill/>
          <a:ln>
            <a:noFill/>
          </a:ln>
        </p:spPr>
      </p:pic>
      <p:pic>
        <p:nvPicPr>
          <p:cNvPr id="19" name="Google Shape;251;p13" descr="Imagen que contiene luz&#10;&#10;Descripción generada con confianza muy alta">
            <a:extLst>
              <a:ext uri="{FF2B5EF4-FFF2-40B4-BE49-F238E27FC236}">
                <a16:creationId xmlns="" xmlns:a16="http://schemas.microsoft.com/office/drawing/2014/main" id="{30C2DDAE-5F23-FA48-9ED3-0121FC1FA30E}"/>
              </a:ext>
            </a:extLst>
          </p:cNvPr>
          <p:cNvPicPr preferRelativeResize="0"/>
          <p:nvPr/>
        </p:nvPicPr>
        <p:blipFill rotWithShape="1">
          <a:blip r:embed="rId4">
            <a:alphaModFix/>
          </a:blip>
          <a:srcRect l="24871" t="11699" r="26864" b="5771"/>
          <a:stretch/>
        </p:blipFill>
        <p:spPr>
          <a:xfrm>
            <a:off x="7853543" y="4443320"/>
            <a:ext cx="1322363" cy="1689569"/>
          </a:xfrm>
          <a:prstGeom prst="rect">
            <a:avLst/>
          </a:prstGeom>
          <a:noFill/>
          <a:ln>
            <a:noFill/>
          </a:ln>
        </p:spPr>
      </p:pic>
      <p:pic>
        <p:nvPicPr>
          <p:cNvPr id="20" name="Google Shape;252;p13" descr="Imagen que contiene persona, exterior, hombre, bicicleta&#10;&#10;Descripción generada con confianza muy alta">
            <a:extLst>
              <a:ext uri="{FF2B5EF4-FFF2-40B4-BE49-F238E27FC236}">
                <a16:creationId xmlns="" xmlns:a16="http://schemas.microsoft.com/office/drawing/2014/main" id="{AA822876-D8FF-C34D-9B1F-ACE5398A74F8}"/>
              </a:ext>
            </a:extLst>
          </p:cNvPr>
          <p:cNvPicPr preferRelativeResize="0"/>
          <p:nvPr/>
        </p:nvPicPr>
        <p:blipFill rotWithShape="1">
          <a:blip r:embed="rId5">
            <a:alphaModFix/>
          </a:blip>
          <a:srcRect/>
          <a:stretch/>
        </p:blipFill>
        <p:spPr>
          <a:xfrm>
            <a:off x="681970" y="4443320"/>
            <a:ext cx="2712271" cy="1562101"/>
          </a:xfrm>
          <a:prstGeom prst="rect">
            <a:avLst/>
          </a:prstGeom>
          <a:noFill/>
          <a:ln>
            <a:noFill/>
          </a:ln>
        </p:spPr>
      </p:pic>
      <p:sp>
        <p:nvSpPr>
          <p:cNvPr id="25" name="Google Shape;244;p13">
            <a:extLst>
              <a:ext uri="{FF2B5EF4-FFF2-40B4-BE49-F238E27FC236}">
                <a16:creationId xmlns="" xmlns:a16="http://schemas.microsoft.com/office/drawing/2014/main" id="{4CAB1640-854B-EB40-835A-DEB7B7A85DFE}"/>
              </a:ext>
            </a:extLst>
          </p:cNvPr>
          <p:cNvSpPr/>
          <p:nvPr/>
        </p:nvSpPr>
        <p:spPr>
          <a:xfrm>
            <a:off x="3522630" y="3041134"/>
            <a:ext cx="2735217" cy="1094087"/>
          </a:xfrm>
          <a:prstGeom prst="chevron">
            <a:avLst>
              <a:gd name="adj" fmla="val 50000"/>
            </a:avLst>
          </a:prstGeom>
          <a:solidFill>
            <a:srgbClr val="29754D">
              <a:alpha val="65000"/>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47;p13">
            <a:extLst>
              <a:ext uri="{FF2B5EF4-FFF2-40B4-BE49-F238E27FC236}">
                <a16:creationId xmlns="" xmlns:a16="http://schemas.microsoft.com/office/drawing/2014/main" id="{862E0353-DAAE-A340-BBFA-C2097A6FDA16}"/>
              </a:ext>
            </a:extLst>
          </p:cNvPr>
          <p:cNvSpPr txBox="1"/>
          <p:nvPr/>
        </p:nvSpPr>
        <p:spPr>
          <a:xfrm>
            <a:off x="4084695" y="3041134"/>
            <a:ext cx="1641130" cy="1094087"/>
          </a:xfrm>
          <a:prstGeom prst="rect">
            <a:avLst/>
          </a:prstGeom>
          <a:noFill/>
          <a:ln>
            <a:noFill/>
          </a:ln>
        </p:spPr>
        <p:txBody>
          <a:bodyPr spcFirstLastPara="1" wrap="square" lIns="124000" tIns="41325" rIns="41325" bIns="41325" anchor="ctr" anchorCtr="0">
            <a:noAutofit/>
          </a:bodyPr>
          <a:lstStyle/>
          <a:p>
            <a:pPr marL="0" marR="0" lvl="0" indent="0" algn="ctr" rtl="0">
              <a:lnSpc>
                <a:spcPct val="90000"/>
              </a:lnSpc>
              <a:spcBef>
                <a:spcPts val="0"/>
              </a:spcBef>
              <a:spcAft>
                <a:spcPts val="0"/>
              </a:spcAft>
              <a:buClr>
                <a:schemeClr val="lt1"/>
              </a:buClr>
              <a:buSzPts val="3100"/>
              <a:buFont typeface="Trebuchet MS"/>
              <a:buNone/>
            </a:pPr>
            <a:r>
              <a:rPr lang="es-CL" sz="24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Fallas Adultas</a:t>
            </a:r>
            <a:endParaRPr sz="24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endParaRPr>
          </a:p>
        </p:txBody>
      </p:sp>
      <p:sp>
        <p:nvSpPr>
          <p:cNvPr id="27" name="Google Shape;244;p13">
            <a:extLst>
              <a:ext uri="{FF2B5EF4-FFF2-40B4-BE49-F238E27FC236}">
                <a16:creationId xmlns="" xmlns:a16="http://schemas.microsoft.com/office/drawing/2014/main" id="{4CAB1640-854B-EB40-835A-DEB7B7A85DFE}"/>
              </a:ext>
            </a:extLst>
          </p:cNvPr>
          <p:cNvSpPr/>
          <p:nvPr/>
        </p:nvSpPr>
        <p:spPr>
          <a:xfrm>
            <a:off x="5995961" y="3028434"/>
            <a:ext cx="2735217" cy="1094087"/>
          </a:xfrm>
          <a:prstGeom prst="chevron">
            <a:avLst>
              <a:gd name="adj" fmla="val 50000"/>
            </a:avLst>
          </a:prstGeom>
          <a:solidFill>
            <a:srgbClr val="29754D">
              <a:alpha val="65000"/>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9;p13">
            <a:extLst>
              <a:ext uri="{FF2B5EF4-FFF2-40B4-BE49-F238E27FC236}">
                <a16:creationId xmlns="" xmlns:a16="http://schemas.microsoft.com/office/drawing/2014/main" id="{74CDF3E7-ACDE-B745-9C82-C61767B3FE4F}"/>
              </a:ext>
            </a:extLst>
          </p:cNvPr>
          <p:cNvSpPr txBox="1"/>
          <p:nvPr/>
        </p:nvSpPr>
        <p:spPr>
          <a:xfrm>
            <a:off x="6489873" y="3036588"/>
            <a:ext cx="1641130" cy="1094087"/>
          </a:xfrm>
          <a:prstGeom prst="rect">
            <a:avLst/>
          </a:prstGeom>
          <a:noFill/>
          <a:ln>
            <a:noFill/>
          </a:ln>
        </p:spPr>
        <p:txBody>
          <a:bodyPr spcFirstLastPara="1" wrap="square" lIns="124000" tIns="41325" rIns="41325" bIns="41325" anchor="ctr" anchorCtr="0">
            <a:noAutofit/>
          </a:bodyPr>
          <a:lstStyle/>
          <a:p>
            <a:pPr marL="0" marR="0" lvl="0" indent="0" algn="ctr" rtl="0">
              <a:lnSpc>
                <a:spcPct val="90000"/>
              </a:lnSpc>
              <a:spcBef>
                <a:spcPts val="0"/>
              </a:spcBef>
              <a:spcAft>
                <a:spcPts val="0"/>
              </a:spcAft>
              <a:buClr>
                <a:schemeClr val="lt1"/>
              </a:buClr>
              <a:buSzPts val="3100"/>
              <a:buFont typeface="Trebuchet MS"/>
              <a:buNone/>
            </a:pPr>
            <a:r>
              <a:rPr lang="es-CL" sz="24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Fallas Tardías</a:t>
            </a:r>
            <a:endParaRPr sz="24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endParaRPr>
          </a:p>
        </p:txBody>
      </p:sp>
    </p:spTree>
    <p:extLst>
      <p:ext uri="{BB962C8B-B14F-4D97-AF65-F5344CB8AC3E}">
        <p14:creationId xmlns:p14="http://schemas.microsoft.com/office/powerpoint/2010/main" val="478793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TIPOS DE FALLAS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graphicFrame>
        <p:nvGraphicFramePr>
          <p:cNvPr id="29" name="Google Shape;258;p14">
            <a:extLst>
              <a:ext uri="{FF2B5EF4-FFF2-40B4-BE49-F238E27FC236}">
                <a16:creationId xmlns="" xmlns:a16="http://schemas.microsoft.com/office/drawing/2014/main" id="{58C8E101-49AB-654D-8D9B-CF7843BE9C19}"/>
              </a:ext>
            </a:extLst>
          </p:cNvPr>
          <p:cNvGraphicFramePr/>
          <p:nvPr>
            <p:extLst>
              <p:ext uri="{D42A27DB-BD31-4B8C-83A1-F6EECF244321}">
                <p14:modId xmlns:p14="http://schemas.microsoft.com/office/powerpoint/2010/main" val="1980205520"/>
              </p:ext>
            </p:extLst>
          </p:nvPr>
        </p:nvGraphicFramePr>
        <p:xfrm>
          <a:off x="614363" y="2346577"/>
          <a:ext cx="8237538" cy="4149275"/>
        </p:xfrm>
        <a:graphic>
          <a:graphicData uri="http://schemas.openxmlformats.org/drawingml/2006/table">
            <a:tbl>
              <a:tblPr firstRow="1" bandRow="1">
                <a:noFill/>
              </a:tblPr>
              <a:tblGrid>
                <a:gridCol w="2745846">
                  <a:extLst>
                    <a:ext uri="{9D8B030D-6E8A-4147-A177-3AD203B41FA5}">
                      <a16:colId xmlns="" xmlns:a16="http://schemas.microsoft.com/office/drawing/2014/main" val="20000"/>
                    </a:ext>
                  </a:extLst>
                </a:gridCol>
                <a:gridCol w="2745846">
                  <a:extLst>
                    <a:ext uri="{9D8B030D-6E8A-4147-A177-3AD203B41FA5}">
                      <a16:colId xmlns="" xmlns:a16="http://schemas.microsoft.com/office/drawing/2014/main" val="20001"/>
                    </a:ext>
                  </a:extLst>
                </a:gridCol>
                <a:gridCol w="2745846">
                  <a:extLst>
                    <a:ext uri="{9D8B030D-6E8A-4147-A177-3AD203B41FA5}">
                      <a16:colId xmlns="" xmlns:a16="http://schemas.microsoft.com/office/drawing/2014/main" val="20002"/>
                    </a:ext>
                  </a:extLst>
                </a:gridCol>
              </a:tblGrid>
              <a:tr h="580271">
                <a:tc>
                  <a:txBody>
                    <a:bodyPr/>
                    <a:lstStyle/>
                    <a:p>
                      <a:pPr marL="0" marR="0" lvl="0" indent="0" algn="ctr" rtl="0">
                        <a:lnSpc>
                          <a:spcPct val="100000"/>
                        </a:lnSpc>
                        <a:spcBef>
                          <a:spcPts val="0"/>
                        </a:spcBef>
                        <a:spcAft>
                          <a:spcPts val="0"/>
                        </a:spcAft>
                        <a:buClr>
                          <a:srgbClr val="000000"/>
                        </a:buClr>
                        <a:buSzPts val="2400"/>
                        <a:buFont typeface="Arial"/>
                        <a:buNone/>
                      </a:pPr>
                      <a:r>
                        <a:rPr lang="es-CL" sz="1900" u="none" strike="noStrike" cap="none" dirty="0">
                          <a:solidFill>
                            <a:schemeClr val="bg1"/>
                          </a:solidFill>
                          <a:latin typeface="Calibri" panose="020F0502020204030204" pitchFamily="34" charset="0"/>
                          <a:ea typeface="Arial"/>
                          <a:cs typeface="Calibri" panose="020F0502020204030204" pitchFamily="34" charset="0"/>
                          <a:sym typeface="Arial"/>
                        </a:rPr>
                        <a:t>Fallas Tempranas</a:t>
                      </a:r>
                      <a:endParaRPr sz="1100" u="none" strike="noStrike" cap="none" dirty="0">
                        <a:solidFill>
                          <a:schemeClr val="bg1"/>
                        </a:solidFill>
                        <a:latin typeface="Calibri" panose="020F0502020204030204" pitchFamily="34" charset="0"/>
                        <a:cs typeface="Calibri" panose="020F0502020204030204" pitchFamily="34" charset="0"/>
                      </a:endParaRPr>
                    </a:p>
                  </a:txBody>
                  <a:tcPr marL="73343" marR="73343" marT="36672" marB="36672" anchor="ctr">
                    <a:solidFill>
                      <a:srgbClr val="29754D"/>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s-CL" sz="1900" u="none" strike="noStrike" cap="none" dirty="0">
                          <a:solidFill>
                            <a:schemeClr val="bg1"/>
                          </a:solidFill>
                          <a:latin typeface="Calibri" panose="020F0502020204030204" pitchFamily="34" charset="0"/>
                          <a:ea typeface="Arial"/>
                          <a:cs typeface="Calibri" panose="020F0502020204030204" pitchFamily="34" charset="0"/>
                          <a:sym typeface="Arial"/>
                        </a:rPr>
                        <a:t>Fallas Adultas</a:t>
                      </a:r>
                      <a:endParaRPr sz="1100" u="none" strike="noStrike" cap="none" dirty="0">
                        <a:solidFill>
                          <a:schemeClr val="bg1"/>
                        </a:solidFill>
                        <a:latin typeface="Calibri" panose="020F0502020204030204" pitchFamily="34" charset="0"/>
                        <a:cs typeface="Calibri" panose="020F0502020204030204" pitchFamily="34" charset="0"/>
                      </a:endParaRPr>
                    </a:p>
                  </a:txBody>
                  <a:tcPr marL="73343" marR="73343" marT="36672" marB="36672" anchor="ctr">
                    <a:solidFill>
                      <a:srgbClr val="29754D"/>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s-CL" sz="1900" u="none" strike="noStrike" cap="none" dirty="0">
                          <a:solidFill>
                            <a:schemeClr val="bg1"/>
                          </a:solidFill>
                          <a:latin typeface="Calibri" panose="020F0502020204030204" pitchFamily="34" charset="0"/>
                          <a:ea typeface="Arial"/>
                          <a:cs typeface="Calibri" panose="020F0502020204030204" pitchFamily="34" charset="0"/>
                          <a:sym typeface="Arial"/>
                        </a:rPr>
                        <a:t>Fallas Tardías</a:t>
                      </a:r>
                      <a:endParaRPr sz="1100" u="none" strike="noStrike" cap="none" dirty="0">
                        <a:solidFill>
                          <a:schemeClr val="bg1"/>
                        </a:solidFill>
                        <a:latin typeface="Calibri" panose="020F0502020204030204" pitchFamily="34" charset="0"/>
                        <a:cs typeface="Calibri" panose="020F0502020204030204" pitchFamily="34" charset="0"/>
                      </a:endParaRPr>
                    </a:p>
                  </a:txBody>
                  <a:tcPr marL="73343" marR="73343" marT="36672" marB="36672" anchor="ctr">
                    <a:solidFill>
                      <a:srgbClr val="29754D"/>
                    </a:solidFill>
                  </a:tcPr>
                </a:tc>
                <a:extLst>
                  <a:ext uri="{0D108BD9-81ED-4DB2-BD59-A6C34878D82A}">
                    <a16:rowId xmlns="" xmlns:a16="http://schemas.microsoft.com/office/drawing/2014/main" val="10000"/>
                  </a:ext>
                </a:extLst>
              </a:tr>
              <a:tr h="1540051">
                <a:tc>
                  <a:txBody>
                    <a:bodyPr/>
                    <a:lstStyle/>
                    <a:p>
                      <a:pPr marL="0" marR="0" lvl="0" indent="0" algn="l" rtl="0">
                        <a:lnSpc>
                          <a:spcPct val="100000"/>
                        </a:lnSpc>
                        <a:spcBef>
                          <a:spcPts val="0"/>
                        </a:spcBef>
                        <a:spcAft>
                          <a:spcPts val="0"/>
                        </a:spcAft>
                        <a:buClr>
                          <a:schemeClr val="dk1"/>
                        </a:buClr>
                        <a:buSzPts val="2000"/>
                        <a:buFont typeface="Arial"/>
                        <a:buNone/>
                      </a:pPr>
                      <a:r>
                        <a:rPr lang="es-CL" sz="1600" b="0" i="0" u="none" strike="noStrike" cap="none" dirty="0">
                          <a:solidFill>
                            <a:schemeClr val="dk1"/>
                          </a:solidFill>
                          <a:latin typeface="Calibri" panose="020F0502020204030204" pitchFamily="34" charset="0"/>
                          <a:ea typeface="Arial"/>
                          <a:cs typeface="Calibri" panose="020F0502020204030204" pitchFamily="34" charset="0"/>
                          <a:sym typeface="Arial"/>
                        </a:rPr>
                        <a:t>Sucede al principio de la vida útil del artefacto. </a:t>
                      </a:r>
                      <a:endParaRPr sz="1400" u="none" strike="noStrike" cap="none" dirty="0">
                        <a:solidFill>
                          <a:schemeClr val="dk1"/>
                        </a:solidFill>
                        <a:latin typeface="Calibri" panose="020F0502020204030204" pitchFamily="34" charset="0"/>
                        <a:ea typeface="Arial"/>
                        <a:cs typeface="Calibri" panose="020F0502020204030204" pitchFamily="34" charset="0"/>
                        <a:sym typeface="Arial"/>
                      </a:endParaRPr>
                    </a:p>
                  </a:txBody>
                  <a:tcPr marL="73343" marR="73343" marT="36672" marB="36672">
                    <a:solidFill>
                      <a:srgbClr val="D7E3DC"/>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s-CL" sz="1600" b="0" i="0" u="none" strike="noStrike" cap="none" dirty="0">
                          <a:latin typeface="Calibri" panose="020F0502020204030204" pitchFamily="34" charset="0"/>
                          <a:ea typeface="Arial"/>
                          <a:cs typeface="Calibri" panose="020F0502020204030204" pitchFamily="34" charset="0"/>
                          <a:sym typeface="Arial"/>
                        </a:rPr>
                        <a:t>Son derivadas de las condiciones de operación y se presentan más lentamente que las anteriores</a:t>
                      </a:r>
                      <a:endParaRPr sz="1600" b="0" i="0" u="none" strike="noStrike" cap="none" dirty="0">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2000"/>
                        <a:buFont typeface="Trebuchet MS"/>
                        <a:buNone/>
                      </a:pPr>
                      <a:endParaRPr sz="1600" u="none" strike="noStrike" cap="none" dirty="0">
                        <a:latin typeface="Calibri" panose="020F0502020204030204" pitchFamily="34" charset="0"/>
                        <a:ea typeface="Arial"/>
                        <a:cs typeface="Calibri" panose="020F0502020204030204" pitchFamily="34" charset="0"/>
                        <a:sym typeface="Arial"/>
                      </a:endParaRPr>
                    </a:p>
                  </a:txBody>
                  <a:tcPr marL="73343" marR="73343" marT="36672" marB="36672">
                    <a:solidFill>
                      <a:srgbClr val="D7E3DC"/>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s-CL" sz="1600" b="0" i="0" u="none" strike="noStrike" cap="none" dirty="0">
                          <a:latin typeface="Calibri" panose="020F0502020204030204" pitchFamily="34" charset="0"/>
                          <a:ea typeface="Arial"/>
                          <a:cs typeface="Calibri" panose="020F0502020204030204" pitchFamily="34" charset="0"/>
                          <a:sym typeface="Arial"/>
                        </a:rPr>
                        <a:t>Representan una pequeña fracción de las fallas totales.</a:t>
                      </a:r>
                      <a:endParaRPr sz="1600" u="none" strike="noStrike" cap="none" dirty="0">
                        <a:latin typeface="Calibri" panose="020F0502020204030204" pitchFamily="34" charset="0"/>
                        <a:ea typeface="Arial"/>
                        <a:cs typeface="Calibri" panose="020F0502020204030204" pitchFamily="34" charset="0"/>
                        <a:sym typeface="Arial"/>
                      </a:endParaRPr>
                    </a:p>
                  </a:txBody>
                  <a:tcPr marL="73343" marR="73343" marT="36672" marB="36672">
                    <a:solidFill>
                      <a:srgbClr val="D7E3DC"/>
                    </a:solidFill>
                  </a:tcPr>
                </a:tc>
                <a:extLst>
                  <a:ext uri="{0D108BD9-81ED-4DB2-BD59-A6C34878D82A}">
                    <a16:rowId xmlns="" xmlns:a16="http://schemas.microsoft.com/office/drawing/2014/main" val="10001"/>
                  </a:ext>
                </a:extLst>
              </a:tr>
              <a:tr h="2028953">
                <a:tc>
                  <a:txBody>
                    <a:bodyPr/>
                    <a:lstStyle/>
                    <a:p>
                      <a:pPr marL="0" marR="0" lvl="0" indent="0" algn="l" rtl="0">
                        <a:lnSpc>
                          <a:spcPct val="100000"/>
                        </a:lnSpc>
                        <a:spcBef>
                          <a:spcPts val="0"/>
                        </a:spcBef>
                        <a:spcAft>
                          <a:spcPts val="0"/>
                        </a:spcAft>
                        <a:buClr>
                          <a:schemeClr val="dk1"/>
                        </a:buClr>
                        <a:buSzPts val="2000"/>
                        <a:buFont typeface="Arial"/>
                        <a:buNone/>
                      </a:pPr>
                      <a:r>
                        <a:rPr lang="es-CL" sz="1600" b="0" i="0" u="none" strike="noStrike" cap="none">
                          <a:latin typeface="Calibri" panose="020F0502020204030204" pitchFamily="34" charset="0"/>
                          <a:ea typeface="Arial"/>
                          <a:cs typeface="Calibri" panose="020F0502020204030204" pitchFamily="34" charset="0"/>
                          <a:sym typeface="Arial"/>
                        </a:rPr>
                        <a:t>Circuitos electrónicos con soldaduras frías, pieza de sección resistente menor a la necesaria para soportar un esfuerzo, rueda de un automóvil nuevo sin las tuercas correspondientes, etc.</a:t>
                      </a:r>
                      <a:endParaRPr sz="1600" b="0" i="0" u="none" strike="noStrike" cap="none">
                        <a:latin typeface="Calibri" panose="020F0502020204030204" pitchFamily="34" charset="0"/>
                        <a:ea typeface="Arial"/>
                        <a:cs typeface="Calibri" panose="020F0502020204030204" pitchFamily="34" charset="0"/>
                        <a:sym typeface="Arial"/>
                      </a:endParaRPr>
                    </a:p>
                  </a:txBody>
                  <a:tcPr marL="73343" marR="73343" marT="36672" marB="36672">
                    <a:solidFill>
                      <a:srgbClr val="EFEFEF"/>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s-CL" sz="1600" b="0" i="0" u="none" strike="noStrike" cap="none" dirty="0">
                          <a:latin typeface="Calibri" panose="020F0502020204030204" pitchFamily="34" charset="0"/>
                          <a:ea typeface="Arial"/>
                          <a:cs typeface="Calibri" panose="020F0502020204030204" pitchFamily="34" charset="0"/>
                          <a:sym typeface="Arial"/>
                        </a:rPr>
                        <a:t>Suciedad en un filtro de aire, cambios de rodamientos de una máquina, etc.</a:t>
                      </a:r>
                      <a:endParaRPr sz="1600" u="none" strike="noStrike" cap="none" dirty="0">
                        <a:latin typeface="Calibri" panose="020F0502020204030204" pitchFamily="34" charset="0"/>
                        <a:ea typeface="Arial"/>
                        <a:cs typeface="Calibri" panose="020F0502020204030204" pitchFamily="34" charset="0"/>
                        <a:sym typeface="Arial"/>
                      </a:endParaRPr>
                    </a:p>
                  </a:txBody>
                  <a:tcPr marL="73343" marR="73343" marT="36672" marB="36672">
                    <a:solidFill>
                      <a:srgbClr val="EFEFEF"/>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s-CL" sz="1600" b="0" i="0" u="none" strike="noStrike" cap="none" dirty="0">
                          <a:latin typeface="Calibri" panose="020F0502020204030204" pitchFamily="34" charset="0"/>
                          <a:ea typeface="Arial"/>
                          <a:cs typeface="Calibri" panose="020F0502020204030204" pitchFamily="34" charset="0"/>
                          <a:sym typeface="Arial"/>
                        </a:rPr>
                        <a:t>Envejecimiento del aislamiento de un pequeño motor eléctrico, pérdida de flujo luminoso de una lámpara incandescente, etc.</a:t>
                      </a:r>
                      <a:endParaRPr sz="1100" u="none" strike="noStrike" cap="none"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2000"/>
                        <a:buFont typeface="Trebuchet MS"/>
                        <a:buNone/>
                      </a:pPr>
                      <a:endParaRPr sz="1600" b="0" i="0" u="none" strike="noStrike" cap="none" dirty="0">
                        <a:latin typeface="Calibri" panose="020F0502020204030204" pitchFamily="34" charset="0"/>
                        <a:ea typeface="Arial"/>
                        <a:cs typeface="Calibri" panose="020F0502020204030204" pitchFamily="34" charset="0"/>
                        <a:sym typeface="Arial"/>
                      </a:endParaRPr>
                    </a:p>
                  </a:txBody>
                  <a:tcPr marL="73343" marR="73343" marT="36672" marB="36672">
                    <a:solidFill>
                      <a:srgbClr val="EFEFEF"/>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247912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5" name="Google Shape;101;p3">
            <a:extLst>
              <a:ext uri="{FF2B5EF4-FFF2-40B4-BE49-F238E27FC236}">
                <a16:creationId xmlns="" xmlns:a16="http://schemas.microsoft.com/office/drawing/2014/main" id="{3A6CDAA4-1FE8-2941-9CD2-EBCB1BB79F10}"/>
              </a:ext>
            </a:extLst>
          </p:cNvPr>
          <p:cNvSpPr/>
          <p:nvPr/>
        </p:nvSpPr>
        <p:spPr>
          <a:xfrm>
            <a:off x="800100" y="2604957"/>
            <a:ext cx="6897080" cy="3854014"/>
          </a:xfrm>
          <a:prstGeom prst="roundRect">
            <a:avLst>
              <a:gd name="adj" fmla="val 5451"/>
            </a:avLst>
          </a:prstGeom>
          <a:solidFill>
            <a:srgbClr val="D7E3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101;p3">
            <a:extLst>
              <a:ext uri="{FF2B5EF4-FFF2-40B4-BE49-F238E27FC236}">
                <a16:creationId xmlns="" xmlns:a16="http://schemas.microsoft.com/office/drawing/2014/main" id="{6815170C-3476-A347-BB47-06EAC5777787}"/>
              </a:ext>
            </a:extLst>
          </p:cNvPr>
          <p:cNvSpPr/>
          <p:nvPr/>
        </p:nvSpPr>
        <p:spPr>
          <a:xfrm>
            <a:off x="4695030" y="3024057"/>
            <a:ext cx="4420657" cy="3112563"/>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TIPOS DE FALLAS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973724" y="2761520"/>
            <a:ext cx="3384002" cy="3901028"/>
          </a:xfrm>
          <a:prstGeom prst="rect">
            <a:avLst/>
          </a:prstGeom>
          <a:noFill/>
          <a:ln>
            <a:noFill/>
          </a:ln>
        </p:spPr>
        <p:txBody>
          <a:bodyPr spcFirstLastPara="1" wrap="square" lIns="91425" tIns="45700" rIns="91425" bIns="45700" anchor="t" anchorCtr="0">
            <a:spAutoFit/>
          </a:bodyPr>
          <a:lstStyle/>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Algunas fallas no avisan, o avisan poco antes de su producción, por ejemplo, al encender una lámpara incandescente ésta sufre la rotura del filamento y no se logra su encendido.</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Con tu grupo, identifica al menos 3 fallas y las correcciones necesarias para repararlas.</a:t>
            </a:r>
          </a:p>
          <a:p>
            <a:pPr marL="342900" lvl="0" indent="-342900">
              <a:spcBef>
                <a:spcPts val="300"/>
              </a:spcBef>
              <a:buClr>
                <a:srgbClr val="29754D"/>
              </a:buClr>
              <a:buSzPts val="2400"/>
              <a:buFont typeface="Arial"/>
              <a:buChar char="•"/>
            </a:pPr>
            <a:endParaRPr lang="es-CL" sz="2000" dirty="0">
              <a:solidFill>
                <a:schemeClr val="dk1"/>
              </a:solidFill>
              <a:latin typeface="Calibri"/>
              <a:cs typeface="Calibri"/>
            </a:endParaRPr>
          </a:p>
        </p:txBody>
      </p:sp>
      <p:pic>
        <p:nvPicPr>
          <p:cNvPr id="7" name="Google Shape;266;p15">
            <a:extLst>
              <a:ext uri="{FF2B5EF4-FFF2-40B4-BE49-F238E27FC236}">
                <a16:creationId xmlns="" xmlns:a16="http://schemas.microsoft.com/office/drawing/2014/main" id="{02D2F0FC-181E-5D41-8F4A-FA803CDE63A8}"/>
              </a:ext>
            </a:extLst>
          </p:cNvPr>
          <p:cNvPicPr preferRelativeResize="0"/>
          <p:nvPr/>
        </p:nvPicPr>
        <p:blipFill rotWithShape="1">
          <a:blip r:embed="rId3">
            <a:alphaModFix/>
          </a:blip>
          <a:srcRect/>
          <a:stretch/>
        </p:blipFill>
        <p:spPr>
          <a:xfrm>
            <a:off x="5170947" y="3399148"/>
            <a:ext cx="3505608" cy="2477120"/>
          </a:xfrm>
          <a:prstGeom prst="rect">
            <a:avLst/>
          </a:prstGeom>
          <a:noFill/>
          <a:ln>
            <a:noFill/>
          </a:ln>
        </p:spPr>
      </p:pic>
    </p:spTree>
    <p:extLst>
      <p:ext uri="{BB962C8B-B14F-4D97-AF65-F5344CB8AC3E}">
        <p14:creationId xmlns:p14="http://schemas.microsoft.com/office/powerpoint/2010/main" val="178743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2" name="Google Shape;101;p3">
            <a:extLst>
              <a:ext uri="{FF2B5EF4-FFF2-40B4-BE49-F238E27FC236}">
                <a16:creationId xmlns="" xmlns:a16="http://schemas.microsoft.com/office/drawing/2014/main" id="{F84D0FD2-535E-9D4A-8DF0-4E1FE2390345}"/>
              </a:ext>
            </a:extLst>
          </p:cNvPr>
          <p:cNvSpPr/>
          <p:nvPr/>
        </p:nvSpPr>
        <p:spPr>
          <a:xfrm>
            <a:off x="460906" y="2565400"/>
            <a:ext cx="8771994" cy="38354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TIPOS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668924" y="2869372"/>
            <a:ext cx="8121550" cy="1400343"/>
          </a:xfrm>
          <a:prstGeom prst="rect">
            <a:avLst/>
          </a:prstGeom>
          <a:noFill/>
          <a:ln>
            <a:noFill/>
          </a:ln>
        </p:spPr>
        <p:txBody>
          <a:bodyPr spcFirstLastPara="1" wrap="square" lIns="91425" tIns="45700" rIns="91425" bIns="45700" anchor="t" anchorCtr="0">
            <a:spAutoFit/>
          </a:bodyPr>
          <a:lstStyle/>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En la actualidad existen distintos tipos de mantenimiento, dependiendo del país reciben diferentes nombres, sin embargo, tradicionalmente uno puede al menos clasificar 3 tipos de mantenimientos:</a:t>
            </a:r>
          </a:p>
          <a:p>
            <a:pPr lvl="0">
              <a:spcBef>
                <a:spcPts val="300"/>
              </a:spcBef>
              <a:buClr>
                <a:srgbClr val="29754D"/>
              </a:buClr>
              <a:buSzPts val="2400"/>
            </a:pPr>
            <a:endParaRPr lang="es-CL" sz="2000" dirty="0">
              <a:solidFill>
                <a:schemeClr val="dk1"/>
              </a:solidFill>
              <a:latin typeface="Calibri"/>
              <a:cs typeface="Calibri"/>
            </a:endParaRPr>
          </a:p>
        </p:txBody>
      </p:sp>
      <p:grpSp>
        <p:nvGrpSpPr>
          <p:cNvPr id="9" name="Google Shape;281;p16">
            <a:extLst>
              <a:ext uri="{FF2B5EF4-FFF2-40B4-BE49-F238E27FC236}">
                <a16:creationId xmlns="" xmlns:a16="http://schemas.microsoft.com/office/drawing/2014/main" id="{0B897A18-8A33-694A-BF00-E7946ED03EC0}"/>
              </a:ext>
            </a:extLst>
          </p:cNvPr>
          <p:cNvGrpSpPr/>
          <p:nvPr/>
        </p:nvGrpSpPr>
        <p:grpSpPr>
          <a:xfrm>
            <a:off x="1012861" y="4269715"/>
            <a:ext cx="7433676" cy="1606985"/>
            <a:chOff x="3224" y="1289985"/>
            <a:chExt cx="8121550" cy="1755687"/>
          </a:xfrm>
        </p:grpSpPr>
        <p:sp>
          <p:nvSpPr>
            <p:cNvPr id="10" name="Google Shape;282;p16">
              <a:extLst>
                <a:ext uri="{FF2B5EF4-FFF2-40B4-BE49-F238E27FC236}">
                  <a16:creationId xmlns="" xmlns:a16="http://schemas.microsoft.com/office/drawing/2014/main" id="{F64F229C-9F19-394F-A733-31ED75F9D92E}"/>
                </a:ext>
              </a:extLst>
            </p:cNvPr>
            <p:cNvSpPr/>
            <p:nvPr/>
          </p:nvSpPr>
          <p:spPr>
            <a:xfrm>
              <a:off x="2391916" y="2167829"/>
              <a:ext cx="477738" cy="513568"/>
            </a:xfrm>
            <a:custGeom>
              <a:avLst/>
              <a:gdLst/>
              <a:ahLst/>
              <a:cxnLst/>
              <a:rect l="l" t="t" r="r" b="b"/>
              <a:pathLst>
                <a:path w="120000" h="120000" extrusionOk="0">
                  <a:moveTo>
                    <a:pt x="0" y="0"/>
                  </a:moveTo>
                  <a:lnTo>
                    <a:pt x="60000" y="0"/>
                  </a:lnTo>
                  <a:lnTo>
                    <a:pt x="60000" y="120000"/>
                  </a:lnTo>
                  <a:lnTo>
                    <a:pt x="120000" y="120000"/>
                  </a:lnTo>
                </a:path>
              </a:pathLst>
            </a:custGeom>
            <a:noFill/>
            <a:ln w="19050" cap="rnd" cmpd="sng">
              <a:solidFill>
                <a:srgbClr val="71991B"/>
              </a:solidFill>
              <a:prstDash val="solid"/>
              <a:round/>
              <a:headEnd type="none" w="sm" len="sm"/>
              <a:tailEnd type="none" w="sm" len="sm"/>
            </a:ln>
          </p:spPr>
        </p:sp>
        <p:sp>
          <p:nvSpPr>
            <p:cNvPr id="11" name="Google Shape;283;p16">
              <a:extLst>
                <a:ext uri="{FF2B5EF4-FFF2-40B4-BE49-F238E27FC236}">
                  <a16:creationId xmlns="" xmlns:a16="http://schemas.microsoft.com/office/drawing/2014/main" id="{216B5D54-983B-1E4A-94C4-BBFAFD9CD920}"/>
                </a:ext>
              </a:extLst>
            </p:cNvPr>
            <p:cNvSpPr/>
            <p:nvPr/>
          </p:nvSpPr>
          <p:spPr>
            <a:xfrm>
              <a:off x="5258345" y="1608540"/>
              <a:ext cx="477738" cy="91440"/>
            </a:xfrm>
            <a:custGeom>
              <a:avLst/>
              <a:gdLst/>
              <a:ahLst/>
              <a:cxnLst/>
              <a:rect l="l" t="t" r="r" b="b"/>
              <a:pathLst>
                <a:path w="120000" h="120000" extrusionOk="0">
                  <a:moveTo>
                    <a:pt x="0" y="60000"/>
                  </a:moveTo>
                  <a:lnTo>
                    <a:pt x="120000" y="60000"/>
                  </a:lnTo>
                </a:path>
              </a:pathLst>
            </a:custGeom>
            <a:noFill/>
            <a:ln w="19050" cap="rnd" cmpd="sng">
              <a:solidFill>
                <a:srgbClr val="81AF1F"/>
              </a:solidFill>
              <a:prstDash val="solid"/>
              <a:round/>
              <a:headEnd type="none" w="sm" len="sm"/>
              <a:tailEnd type="none" w="sm" len="sm"/>
            </a:ln>
          </p:spPr>
        </p:sp>
        <p:sp>
          <p:nvSpPr>
            <p:cNvPr id="12" name="Google Shape;284;p16">
              <a:extLst>
                <a:ext uri="{FF2B5EF4-FFF2-40B4-BE49-F238E27FC236}">
                  <a16:creationId xmlns="" xmlns:a16="http://schemas.microsoft.com/office/drawing/2014/main" id="{CC1A417D-C51F-8C43-95E8-3F5A33A7EE8E}"/>
                </a:ext>
              </a:extLst>
            </p:cNvPr>
            <p:cNvSpPr/>
            <p:nvPr/>
          </p:nvSpPr>
          <p:spPr>
            <a:xfrm>
              <a:off x="2391916" y="1654260"/>
              <a:ext cx="477738" cy="513568"/>
            </a:xfrm>
            <a:custGeom>
              <a:avLst/>
              <a:gdLst/>
              <a:ahLst/>
              <a:cxnLst/>
              <a:rect l="l" t="t" r="r" b="b"/>
              <a:pathLst>
                <a:path w="120000" h="120000" extrusionOk="0">
                  <a:moveTo>
                    <a:pt x="0" y="120000"/>
                  </a:moveTo>
                  <a:lnTo>
                    <a:pt x="60000" y="120000"/>
                  </a:lnTo>
                  <a:lnTo>
                    <a:pt x="60000" y="0"/>
                  </a:lnTo>
                  <a:lnTo>
                    <a:pt x="120000" y="0"/>
                  </a:lnTo>
                </a:path>
              </a:pathLst>
            </a:custGeom>
            <a:noFill/>
            <a:ln w="19050" cap="rnd" cmpd="sng">
              <a:solidFill>
                <a:srgbClr val="71991B"/>
              </a:solidFill>
              <a:prstDash val="solid"/>
              <a:round/>
              <a:headEnd type="none" w="sm" len="sm"/>
              <a:tailEnd type="none" w="sm" len="sm"/>
            </a:ln>
          </p:spPr>
        </p:sp>
        <p:sp>
          <p:nvSpPr>
            <p:cNvPr id="13" name="Google Shape;285;p16">
              <a:extLst>
                <a:ext uri="{FF2B5EF4-FFF2-40B4-BE49-F238E27FC236}">
                  <a16:creationId xmlns="" xmlns:a16="http://schemas.microsoft.com/office/drawing/2014/main" id="{B1003A78-FB61-4A46-B919-D2ADB1D7B30C}"/>
                </a:ext>
              </a:extLst>
            </p:cNvPr>
            <p:cNvSpPr/>
            <p:nvPr/>
          </p:nvSpPr>
          <p:spPr>
            <a:xfrm>
              <a:off x="3224" y="1803554"/>
              <a:ext cx="2388691" cy="728550"/>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286;p16">
              <a:extLst>
                <a:ext uri="{FF2B5EF4-FFF2-40B4-BE49-F238E27FC236}">
                  <a16:creationId xmlns="" xmlns:a16="http://schemas.microsoft.com/office/drawing/2014/main" id="{B0CEDFC0-3C58-A74A-BE4A-5865CA266A5B}"/>
                </a:ext>
              </a:extLst>
            </p:cNvPr>
            <p:cNvSpPr txBox="1"/>
            <p:nvPr/>
          </p:nvSpPr>
          <p:spPr>
            <a:xfrm>
              <a:off x="3224" y="1803554"/>
              <a:ext cx="2388691" cy="728550"/>
            </a:xfrm>
            <a:prstGeom prst="rect">
              <a:avLst/>
            </a:prstGeom>
            <a:solidFill>
              <a:srgbClr val="8EB99F"/>
            </a:solidFill>
            <a:ln>
              <a:noFill/>
            </a:ln>
          </p:spPr>
          <p:txBody>
            <a:bodyPr spcFirstLastPara="1" wrap="square" lIns="15875" tIns="15875" rIns="15875" bIns="15875" anchor="ctr" anchorCtr="0">
              <a:noAutofit/>
            </a:bodyPr>
            <a:lstStyle/>
            <a:p>
              <a:pPr marL="0" marR="0" lvl="0" indent="0" algn="ctr" rtl="0">
                <a:lnSpc>
                  <a:spcPct val="90000"/>
                </a:lnSpc>
                <a:spcBef>
                  <a:spcPts val="0"/>
                </a:spcBef>
                <a:spcAft>
                  <a:spcPts val="0"/>
                </a:spcAft>
                <a:buClr>
                  <a:schemeClr val="lt1"/>
                </a:buClr>
                <a:buSzPts val="2500"/>
                <a:buFont typeface="Trebuchet MS"/>
                <a:buNone/>
              </a:pPr>
              <a:r>
                <a:rPr lang="es-CL" sz="20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Tipos de mantenimientos</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6" name="Google Shape;287;p16">
              <a:extLst>
                <a:ext uri="{FF2B5EF4-FFF2-40B4-BE49-F238E27FC236}">
                  <a16:creationId xmlns="" xmlns:a16="http://schemas.microsoft.com/office/drawing/2014/main" id="{7705AAF2-9B98-3C46-91A6-36E4EC125A4D}"/>
                </a:ext>
              </a:extLst>
            </p:cNvPr>
            <p:cNvSpPr/>
            <p:nvPr/>
          </p:nvSpPr>
          <p:spPr>
            <a:xfrm>
              <a:off x="2869654" y="1289985"/>
              <a:ext cx="2388691" cy="728550"/>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88;p16">
              <a:extLst>
                <a:ext uri="{FF2B5EF4-FFF2-40B4-BE49-F238E27FC236}">
                  <a16:creationId xmlns="" xmlns:a16="http://schemas.microsoft.com/office/drawing/2014/main" id="{3A5392CD-B216-9A4E-9691-E7B7331B4A33}"/>
                </a:ext>
              </a:extLst>
            </p:cNvPr>
            <p:cNvSpPr txBox="1"/>
            <p:nvPr/>
          </p:nvSpPr>
          <p:spPr>
            <a:xfrm>
              <a:off x="2869654" y="1289985"/>
              <a:ext cx="2388691" cy="728550"/>
            </a:xfrm>
            <a:prstGeom prst="rect">
              <a:avLst/>
            </a:prstGeom>
            <a:solidFill>
              <a:srgbClr val="8EB99F"/>
            </a:solidFill>
            <a:ln>
              <a:noFill/>
            </a:ln>
          </p:spPr>
          <p:txBody>
            <a:bodyPr spcFirstLastPara="1" wrap="square" lIns="15875" tIns="15875" rIns="15875" bIns="15875" anchor="ctr" anchorCtr="0">
              <a:noAutofit/>
            </a:bodyPr>
            <a:lstStyle/>
            <a:p>
              <a:pPr marL="0" marR="0" lvl="0" indent="0" algn="ctr" rtl="0">
                <a:lnSpc>
                  <a:spcPct val="90000"/>
                </a:lnSpc>
                <a:spcBef>
                  <a:spcPts val="0"/>
                </a:spcBef>
                <a:spcAft>
                  <a:spcPts val="0"/>
                </a:spcAft>
                <a:buClr>
                  <a:schemeClr val="lt1"/>
                </a:buClr>
                <a:buSzPts val="2500"/>
                <a:buFont typeface="Trebuchet MS"/>
                <a:buNone/>
              </a:pPr>
              <a:r>
                <a:rPr lang="es-CL" sz="20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Mantenimiento Preventivo</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8" name="Google Shape;289;p16">
              <a:extLst>
                <a:ext uri="{FF2B5EF4-FFF2-40B4-BE49-F238E27FC236}">
                  <a16:creationId xmlns="" xmlns:a16="http://schemas.microsoft.com/office/drawing/2014/main" id="{35E3D970-B3D5-6541-A249-09744700F0B7}"/>
                </a:ext>
              </a:extLst>
            </p:cNvPr>
            <p:cNvSpPr/>
            <p:nvPr/>
          </p:nvSpPr>
          <p:spPr>
            <a:xfrm>
              <a:off x="5736083" y="1289985"/>
              <a:ext cx="2388691" cy="728550"/>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90;p16">
              <a:extLst>
                <a:ext uri="{FF2B5EF4-FFF2-40B4-BE49-F238E27FC236}">
                  <a16:creationId xmlns="" xmlns:a16="http://schemas.microsoft.com/office/drawing/2014/main" id="{94E75FC8-0CC3-BF4B-A2F3-9A275A55070D}"/>
                </a:ext>
              </a:extLst>
            </p:cNvPr>
            <p:cNvSpPr txBox="1"/>
            <p:nvPr/>
          </p:nvSpPr>
          <p:spPr>
            <a:xfrm>
              <a:off x="5736083" y="1289985"/>
              <a:ext cx="2388691" cy="728550"/>
            </a:xfrm>
            <a:prstGeom prst="rect">
              <a:avLst/>
            </a:prstGeom>
            <a:solidFill>
              <a:srgbClr val="8EB99F"/>
            </a:solidFill>
            <a:ln>
              <a:noFill/>
            </a:ln>
          </p:spPr>
          <p:txBody>
            <a:bodyPr spcFirstLastPara="1" wrap="square" lIns="15875" tIns="15875" rIns="15875" bIns="15875" anchor="ctr" anchorCtr="0">
              <a:noAutofit/>
            </a:bodyPr>
            <a:lstStyle/>
            <a:p>
              <a:pPr marL="0" marR="0" lvl="0" indent="0" algn="ctr" rtl="0">
                <a:lnSpc>
                  <a:spcPct val="90000"/>
                </a:lnSpc>
                <a:spcBef>
                  <a:spcPts val="0"/>
                </a:spcBef>
                <a:spcAft>
                  <a:spcPts val="0"/>
                </a:spcAft>
                <a:buClr>
                  <a:schemeClr val="lt1"/>
                </a:buClr>
                <a:buSzPts val="2500"/>
                <a:buFont typeface="Trebuchet MS"/>
                <a:buNone/>
              </a:pPr>
              <a:r>
                <a:rPr lang="es-CL" sz="20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Mantenimiento predictivo</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0" name="Google Shape;291;p16">
              <a:extLst>
                <a:ext uri="{FF2B5EF4-FFF2-40B4-BE49-F238E27FC236}">
                  <a16:creationId xmlns="" xmlns:a16="http://schemas.microsoft.com/office/drawing/2014/main" id="{965AB44B-2E7C-8A47-B741-DD139CD33BDE}"/>
                </a:ext>
              </a:extLst>
            </p:cNvPr>
            <p:cNvSpPr/>
            <p:nvPr/>
          </p:nvSpPr>
          <p:spPr>
            <a:xfrm>
              <a:off x="2869654" y="2317122"/>
              <a:ext cx="2388691" cy="728550"/>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92;p16">
              <a:extLst>
                <a:ext uri="{FF2B5EF4-FFF2-40B4-BE49-F238E27FC236}">
                  <a16:creationId xmlns="" xmlns:a16="http://schemas.microsoft.com/office/drawing/2014/main" id="{4DD48C91-502D-8D49-93D6-E1997D755E2F}"/>
                </a:ext>
              </a:extLst>
            </p:cNvPr>
            <p:cNvSpPr txBox="1"/>
            <p:nvPr/>
          </p:nvSpPr>
          <p:spPr>
            <a:xfrm>
              <a:off x="2869654" y="2317122"/>
              <a:ext cx="2388691" cy="728550"/>
            </a:xfrm>
            <a:prstGeom prst="rect">
              <a:avLst/>
            </a:prstGeom>
            <a:solidFill>
              <a:srgbClr val="8EB99F"/>
            </a:solidFill>
            <a:ln>
              <a:noFill/>
            </a:ln>
          </p:spPr>
          <p:txBody>
            <a:bodyPr spcFirstLastPara="1" wrap="square" lIns="15875" tIns="15875" rIns="15875" bIns="15875" anchor="ctr" anchorCtr="0">
              <a:noAutofit/>
            </a:bodyPr>
            <a:lstStyle/>
            <a:p>
              <a:pPr marL="0" marR="0" lvl="0" indent="0" algn="ctr" rtl="0">
                <a:lnSpc>
                  <a:spcPct val="90000"/>
                </a:lnSpc>
                <a:spcBef>
                  <a:spcPts val="0"/>
                </a:spcBef>
                <a:spcAft>
                  <a:spcPts val="0"/>
                </a:spcAft>
                <a:buClr>
                  <a:schemeClr val="lt1"/>
                </a:buClr>
                <a:buSzPts val="2500"/>
                <a:buFont typeface="Trebuchet MS"/>
                <a:buNone/>
              </a:pPr>
              <a:r>
                <a:rPr lang="es-CL" sz="20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Mantenimiento correctivo</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87999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099" y="834800"/>
            <a:ext cx="5965085" cy="431292"/>
          </a:xfrm>
          <a:prstGeom prst="rect">
            <a:avLst/>
          </a:prstGeom>
          <a:noFill/>
          <a:ln>
            <a:noFill/>
          </a:ln>
        </p:spPr>
        <p:txBody>
          <a:bodyPr spcFirstLastPara="1" wrap="square" lIns="91425" tIns="91425" rIns="91425" bIns="91425" anchor="t" anchorCtr="0">
            <a:noAutofit/>
          </a:bodyPr>
          <a:lstStyle/>
          <a:p>
            <a:pPr lvl="0">
              <a:buSzPts val="1200"/>
            </a:pPr>
            <a:r>
              <a:rPr lang="en-US" sz="1200" b="1" i="0" u="none" strike="noStrike" cap="none" dirty="0">
                <a:solidFill>
                  <a:srgbClr val="29754D"/>
                </a:solidFill>
                <a:latin typeface="Calibri"/>
                <a:ea typeface="Calibri"/>
                <a:cs typeface="Calibri"/>
                <a:sym typeface="Calibri"/>
              </a:rPr>
              <a:t>MÓDULO </a:t>
            </a:r>
            <a:r>
              <a:rPr lang="en-US" sz="1200" b="1" i="0" u="none" strike="noStrike" cap="none" dirty="0" smtClean="0">
                <a:solidFill>
                  <a:srgbClr val="29754D"/>
                </a:solidFill>
                <a:latin typeface="Calibri"/>
                <a:ea typeface="Calibri"/>
                <a:cs typeface="Calibri"/>
                <a:sym typeface="Calibri"/>
              </a:rPr>
              <a:t>4 </a:t>
            </a:r>
            <a:r>
              <a:rPr lang="en-US" sz="1200" b="0" i="0" u="none" strike="noStrike" cap="none" dirty="0">
                <a:solidFill>
                  <a:srgbClr val="29754D"/>
                </a:solidFill>
                <a:latin typeface="Calibri"/>
                <a:ea typeface="Calibri"/>
                <a:cs typeface="Calibri"/>
                <a:sym typeface="Calibri"/>
              </a:rPr>
              <a:t>| </a:t>
            </a:r>
            <a:r>
              <a:rPr lang="en-US" sz="1200" dirty="0">
                <a:solidFill>
                  <a:srgbClr val="29754D"/>
                </a:solidFill>
                <a:latin typeface="Calibri"/>
                <a:ea typeface="Calibri"/>
                <a:cs typeface="Calibri"/>
                <a:sym typeface="Calibri"/>
              </a:rPr>
              <a:t>MANTENIMIENTO DE  MÁQUINAS, EQUIPOS  Y SISTEMAS ELÉCTRICOS</a:t>
            </a:r>
          </a:p>
        </p:txBody>
      </p:sp>
      <p:sp>
        <p:nvSpPr>
          <p:cNvPr id="6"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i="0" u="none" strike="noStrike" cap="none" dirty="0" smtClean="0">
                <a:solidFill>
                  <a:srgbClr val="000000"/>
                </a:solidFill>
                <a:latin typeface="Calibri"/>
                <a:ea typeface="Calibri"/>
                <a:cs typeface="Calibri"/>
                <a:sym typeface="Calibri"/>
              </a:rPr>
              <a:t>1</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8" name="Google Shape;61;p13"/>
          <p:cNvSpPr txBox="1">
            <a:spLocks/>
          </p:cNvSpPr>
          <p:nvPr/>
        </p:nvSpPr>
        <p:spPr>
          <a:xfrm>
            <a:off x="365425" y="2510374"/>
            <a:ext cx="4354059"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B050"/>
              </a:buClr>
              <a:buSzPts val="4400"/>
              <a:buFont typeface="Trebuchet MS"/>
              <a:buNone/>
            </a:pPr>
            <a:r>
              <a:rPr lang="es-ES_tradnl" sz="3600" b="1" dirty="0">
                <a:solidFill>
                  <a:srgbClr val="29754D"/>
                </a:solidFill>
                <a:latin typeface="Calibri"/>
                <a:ea typeface="Roboto"/>
                <a:cs typeface="Calibri"/>
              </a:rPr>
              <a:t>INTRODUCCIÓN AL MANTENIMIENTO </a:t>
            </a:r>
            <a:r>
              <a:rPr lang="es-ES_tradnl" sz="3600" b="1" dirty="0" smtClean="0">
                <a:solidFill>
                  <a:srgbClr val="29754D"/>
                </a:solidFill>
                <a:latin typeface="Calibri"/>
                <a:ea typeface="Roboto"/>
                <a:cs typeface="Calibri"/>
              </a:rPr>
              <a:t/>
            </a:r>
            <a:br>
              <a:rPr lang="es-ES_tradnl" sz="3600" b="1" dirty="0" smtClean="0">
                <a:solidFill>
                  <a:srgbClr val="29754D"/>
                </a:solidFill>
                <a:latin typeface="Calibri"/>
                <a:ea typeface="Roboto"/>
                <a:cs typeface="Calibri"/>
              </a:rPr>
            </a:br>
            <a:r>
              <a:rPr lang="es-ES_tradnl" sz="3600" b="1" dirty="0" smtClean="0">
                <a:solidFill>
                  <a:srgbClr val="29754D"/>
                </a:solidFill>
                <a:latin typeface="Calibri"/>
                <a:ea typeface="Roboto"/>
                <a:cs typeface="Calibri"/>
              </a:rPr>
              <a:t>Y </a:t>
            </a:r>
            <a:r>
              <a:rPr lang="es-ES_tradnl" sz="3600" b="1" dirty="0">
                <a:solidFill>
                  <a:srgbClr val="29754D"/>
                </a:solidFill>
                <a:latin typeface="Calibri"/>
                <a:ea typeface="Roboto"/>
                <a:cs typeface="Calibri"/>
              </a:rPr>
              <a:t>NORMATIVA</a:t>
            </a:r>
            <a:r>
              <a:rPr lang="es-ES_tradnl" sz="3600" dirty="0">
                <a:latin typeface="Calibri"/>
                <a:cs typeface="Calibri"/>
              </a:rPr>
              <a:t> </a:t>
            </a:r>
          </a:p>
          <a:p>
            <a:pPr>
              <a:lnSpc>
                <a:spcPct val="90000"/>
              </a:lnSpc>
            </a:pPr>
            <a:endParaRPr lang="x-none" sz="3600" b="1" dirty="0">
              <a:solidFill>
                <a:srgbClr val="29754D"/>
              </a:solidFill>
              <a:latin typeface="Calibri" panose="020F0502020204030204" pitchFamily="34" charset="0"/>
              <a:ea typeface="Roboto"/>
              <a:cs typeface="Calibri" panose="020F0502020204030204" pitchFamily="34" charset="0"/>
              <a:sym typeface="Roboto"/>
            </a:endParaRPr>
          </a:p>
        </p:txBody>
      </p:sp>
      <p:pic>
        <p:nvPicPr>
          <p:cNvPr id="9" name="Imagen 8" descr="Mono-Acti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299" y="2381270"/>
            <a:ext cx="6310659" cy="4820295"/>
          </a:xfrm>
          <a:prstGeom prst="rect">
            <a:avLst/>
          </a:prstGeom>
        </p:spPr>
      </p:pic>
    </p:spTree>
    <p:extLst>
      <p:ext uri="{BB962C8B-B14F-4D97-AF65-F5344CB8AC3E}">
        <p14:creationId xmlns:p14="http://schemas.microsoft.com/office/powerpoint/2010/main" val="2105109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1729727" y="2908301"/>
            <a:ext cx="6261100" cy="2897322"/>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TIPOS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1981186" y="3621177"/>
            <a:ext cx="5557287" cy="2285201"/>
          </a:xfrm>
          <a:prstGeom prst="rect">
            <a:avLst/>
          </a:prstGeom>
          <a:noFill/>
          <a:ln>
            <a:noFill/>
          </a:ln>
        </p:spPr>
        <p:txBody>
          <a:bodyPr spcFirstLastPara="1" wrap="square" lIns="91425" tIns="45700" rIns="91425" bIns="45700" anchor="t" anchorCtr="0">
            <a:spAutoFit/>
          </a:bodyPr>
          <a:lstStyle/>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Para fines de este curso, hablaremos de 2 tipos de mantenimientos: el mantenimiento Preventivo y el mantenimiento Correctivo. Con respecto al mantenimiento predictivo lo abordaremos como parte del mantenimiento preventivo.</a:t>
            </a:r>
          </a:p>
          <a:p>
            <a:pPr lvl="0">
              <a:spcBef>
                <a:spcPts val="300"/>
              </a:spcBef>
              <a:buClr>
                <a:srgbClr val="29754D"/>
              </a:buClr>
              <a:buSzPts val="2400"/>
            </a:pPr>
            <a:endParaRPr lang="es-CL" sz="2000" dirty="0">
              <a:solidFill>
                <a:schemeClr val="dk1"/>
              </a:solidFill>
              <a:latin typeface="Calibri"/>
              <a:cs typeface="Calibri"/>
            </a:endParaRPr>
          </a:p>
        </p:txBody>
      </p:sp>
      <p:pic>
        <p:nvPicPr>
          <p:cNvPr id="4" name="MUJER 1_Mesa de trabajo 1.png" descr="/Users/ivangonzalez/Desktop/IVAN G 2020/2020/DUOC/ARTES/MUJER 1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039304" y="1270102"/>
            <a:ext cx="2788920" cy="2578608"/>
          </a:xfrm>
          <a:prstGeom prst="rect">
            <a:avLst/>
          </a:prstGeom>
        </p:spPr>
      </p:pic>
    </p:spTree>
    <p:extLst>
      <p:ext uri="{BB962C8B-B14F-4D97-AF65-F5344CB8AC3E}">
        <p14:creationId xmlns:p14="http://schemas.microsoft.com/office/powerpoint/2010/main" val="4108814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977900" y="2458176"/>
            <a:ext cx="5981700" cy="349812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ELÉCTRICO - DEFINICIONES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1358900" y="2724049"/>
            <a:ext cx="5130800" cy="2939226"/>
          </a:xfrm>
          <a:prstGeom prst="rect">
            <a:avLst/>
          </a:prstGeom>
          <a:noFill/>
          <a:ln>
            <a:noFill/>
          </a:ln>
        </p:spPr>
        <p:txBody>
          <a:bodyPr spcFirstLastPara="1" wrap="square" lIns="91425" tIns="45700" rIns="91425" bIns="45700" anchor="t" anchorCtr="0">
            <a:spAutoFit/>
          </a:bodyPr>
          <a:lstStyle/>
          <a:p>
            <a:pPr lvl="0">
              <a:spcBef>
                <a:spcPts val="300"/>
              </a:spcBef>
              <a:buClr>
                <a:srgbClr val="29754D"/>
              </a:buClr>
              <a:buSzPts val="2400"/>
            </a:pPr>
            <a:r>
              <a:rPr lang="es-CL" sz="2000" b="1" dirty="0">
                <a:solidFill>
                  <a:srgbClr val="29754D"/>
                </a:solidFill>
                <a:latin typeface="Calibri"/>
                <a:cs typeface="Calibri"/>
              </a:rPr>
              <a:t>Mantenimiento Preventivo: </a:t>
            </a:r>
          </a:p>
          <a:p>
            <a:pPr lvl="0">
              <a:spcBef>
                <a:spcPts val="300"/>
              </a:spcBef>
              <a:buClr>
                <a:srgbClr val="29754D"/>
              </a:buClr>
              <a:buSzPts val="2400"/>
            </a:pPr>
            <a:r>
              <a:rPr lang="es-CL" sz="2000" dirty="0">
                <a:solidFill>
                  <a:schemeClr val="dk1"/>
                </a:solidFill>
                <a:latin typeface="Calibri"/>
                <a:cs typeface="Calibri"/>
              </a:rPr>
              <a:t>Es el mantenimiento que tiene por misión mantener un nivel de servicio determinado en los equipos, programando las intervenciones de sus puntos vulnerables en el momento más oportuno. Suele tener un carácter sistemático, es decir, se interviene aunque el equipo no haya dado ningún síntoma de tener un problema.</a:t>
            </a:r>
          </a:p>
        </p:txBody>
      </p:sp>
      <p:pic>
        <p:nvPicPr>
          <p:cNvPr id="12" name="Imagen 11">
            <a:extLst>
              <a:ext uri="{FF2B5EF4-FFF2-40B4-BE49-F238E27FC236}">
                <a16:creationId xmlns="" xmlns:a16="http://schemas.microsoft.com/office/drawing/2014/main" id="{5823C1E6-027E-5F4C-9073-8D9AB1D3D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134950"/>
            <a:ext cx="3041448" cy="3392849"/>
          </a:xfrm>
          <a:prstGeom prst="rect">
            <a:avLst/>
          </a:prstGeom>
        </p:spPr>
      </p:pic>
    </p:spTree>
    <p:extLst>
      <p:ext uri="{BB962C8B-B14F-4D97-AF65-F5344CB8AC3E}">
        <p14:creationId xmlns:p14="http://schemas.microsoft.com/office/powerpoint/2010/main" val="13997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1473200" y="3111500"/>
            <a:ext cx="5486400" cy="3136900"/>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ELÉCTRICO - DEFINICIONES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1915571" y="3515446"/>
            <a:ext cx="4660900" cy="2323673"/>
          </a:xfrm>
          <a:prstGeom prst="rect">
            <a:avLst/>
          </a:prstGeom>
          <a:noFill/>
          <a:ln>
            <a:noFill/>
          </a:ln>
        </p:spPr>
        <p:txBody>
          <a:bodyPr spcFirstLastPara="1" wrap="square" lIns="91425" tIns="45700" rIns="91425" bIns="45700" anchor="t" anchorCtr="0">
            <a:spAutoFit/>
          </a:bodyPr>
          <a:lstStyle/>
          <a:p>
            <a:pPr lvl="0">
              <a:spcBef>
                <a:spcPts val="300"/>
              </a:spcBef>
              <a:buClr>
                <a:srgbClr val="29754D"/>
              </a:buClr>
              <a:buSzPts val="2400"/>
            </a:pPr>
            <a:r>
              <a:rPr lang="es-CL" sz="2000" b="1" dirty="0">
                <a:solidFill>
                  <a:srgbClr val="29754D"/>
                </a:solidFill>
                <a:latin typeface="Calibri"/>
                <a:cs typeface="Calibri"/>
              </a:rPr>
              <a:t>Mantenimiento Predictivo: </a:t>
            </a:r>
          </a:p>
          <a:p>
            <a:pPr lvl="0">
              <a:spcBef>
                <a:spcPts val="300"/>
              </a:spcBef>
              <a:buClr>
                <a:srgbClr val="29754D"/>
              </a:buClr>
              <a:buSzPts val="2400"/>
            </a:pPr>
            <a:r>
              <a:rPr lang="es-CL" sz="2000" dirty="0">
                <a:solidFill>
                  <a:schemeClr val="dk1"/>
                </a:solidFill>
                <a:latin typeface="Calibri"/>
                <a:cs typeface="Calibri"/>
              </a:rPr>
              <a:t>Es el que persigue conocer e informar permanentemente el estado y operatividad de las instalaciones mediante el conocimiento de los valores de determinadas variables, representativas de tal estado y operatividad. </a:t>
            </a:r>
          </a:p>
        </p:txBody>
      </p:sp>
      <p:pic>
        <p:nvPicPr>
          <p:cNvPr id="7" name="Imagen 6">
            <a:extLst>
              <a:ext uri="{FF2B5EF4-FFF2-40B4-BE49-F238E27FC236}">
                <a16:creationId xmlns="" xmlns:a16="http://schemas.microsoft.com/office/drawing/2014/main" id="{A499F42D-FE89-1645-8BA4-1004B0D1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871" y="2378217"/>
            <a:ext cx="2165892" cy="3854014"/>
          </a:xfrm>
          <a:prstGeom prst="rect">
            <a:avLst/>
          </a:prstGeom>
        </p:spPr>
      </p:pic>
    </p:spTree>
    <p:extLst>
      <p:ext uri="{BB962C8B-B14F-4D97-AF65-F5344CB8AC3E}">
        <p14:creationId xmlns:p14="http://schemas.microsoft.com/office/powerpoint/2010/main" val="3361118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1473200" y="3035300"/>
            <a:ext cx="5486400" cy="3136900"/>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ELÉCTRICO - DEFINICIONES</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1915571" y="3439246"/>
            <a:ext cx="4660900" cy="2323673"/>
          </a:xfrm>
          <a:prstGeom prst="rect">
            <a:avLst/>
          </a:prstGeom>
          <a:noFill/>
          <a:ln>
            <a:noFill/>
          </a:ln>
        </p:spPr>
        <p:txBody>
          <a:bodyPr spcFirstLastPara="1" wrap="square" lIns="91425" tIns="45700" rIns="91425" bIns="45700" anchor="t" anchorCtr="0">
            <a:spAutoFit/>
          </a:bodyPr>
          <a:lstStyle/>
          <a:p>
            <a:pPr lvl="0">
              <a:spcBef>
                <a:spcPts val="300"/>
              </a:spcBef>
              <a:buClr>
                <a:srgbClr val="29754D"/>
              </a:buClr>
              <a:buSzPts val="2400"/>
            </a:pPr>
            <a:r>
              <a:rPr lang="es-CL" sz="2000" b="1" dirty="0">
                <a:solidFill>
                  <a:srgbClr val="29754D"/>
                </a:solidFill>
                <a:latin typeface="Calibri"/>
                <a:cs typeface="Calibri"/>
              </a:rPr>
              <a:t>Mantenimiento Correctivo: </a:t>
            </a:r>
          </a:p>
          <a:p>
            <a:pPr lvl="0">
              <a:spcBef>
                <a:spcPts val="300"/>
              </a:spcBef>
              <a:buClr>
                <a:srgbClr val="29754D"/>
              </a:buClr>
              <a:buSzPts val="2400"/>
            </a:pPr>
            <a:r>
              <a:rPr lang="es-CL" sz="2000" dirty="0">
                <a:solidFill>
                  <a:schemeClr val="dk1"/>
                </a:solidFill>
                <a:latin typeface="Calibri"/>
                <a:cs typeface="Calibri"/>
              </a:rPr>
              <a:t>Es el conjunto de tareas destinadas a corregir los defectos que se van presentando en los distintos equipos y que son comunicados al departamento de mantenimiento por los usuarios de los mismos.</a:t>
            </a:r>
          </a:p>
        </p:txBody>
      </p:sp>
      <p:pic>
        <p:nvPicPr>
          <p:cNvPr id="8" name="Imagen 7">
            <a:extLst>
              <a:ext uri="{FF2B5EF4-FFF2-40B4-BE49-F238E27FC236}">
                <a16:creationId xmlns="" xmlns:a16="http://schemas.microsoft.com/office/drawing/2014/main" id="{BEE38947-F033-7F4A-BC66-2481F580F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267" y="3941063"/>
            <a:ext cx="2692496" cy="3694812"/>
          </a:xfrm>
          <a:prstGeom prst="rect">
            <a:avLst/>
          </a:prstGeom>
        </p:spPr>
      </p:pic>
    </p:spTree>
    <p:extLst>
      <p:ext uri="{BB962C8B-B14F-4D97-AF65-F5344CB8AC3E}">
        <p14:creationId xmlns:p14="http://schemas.microsoft.com/office/powerpoint/2010/main" val="284862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 xmlns:a16="http://schemas.microsoft.com/office/drawing/2014/main" id="{39FE0C73-BBA5-164A-AFE6-017930BA3262}"/>
              </a:ext>
            </a:extLst>
          </p:cNvPr>
          <p:cNvGrpSpPr/>
          <p:nvPr/>
        </p:nvGrpSpPr>
        <p:grpSpPr>
          <a:xfrm>
            <a:off x="2719878" y="1495400"/>
            <a:ext cx="6066264" cy="2551588"/>
            <a:chOff x="4190131" y="2843142"/>
            <a:chExt cx="3750740" cy="2567589"/>
          </a:xfrm>
          <a:solidFill>
            <a:schemeClr val="bg1"/>
          </a:solidFill>
        </p:grpSpPr>
        <p:sp>
          <p:nvSpPr>
            <p:cNvPr id="6" name="Google Shape;101;p3">
              <a:extLst>
                <a:ext uri="{FF2B5EF4-FFF2-40B4-BE49-F238E27FC236}">
                  <a16:creationId xmlns="" xmlns:a16="http://schemas.microsoft.com/office/drawing/2014/main" id="{D7C22E86-0E2F-ED45-AF03-BC66E0F4EA33}"/>
                </a:ext>
              </a:extLst>
            </p:cNvPr>
            <p:cNvSpPr/>
            <p:nvPr/>
          </p:nvSpPr>
          <p:spPr>
            <a:xfrm>
              <a:off x="4506820" y="2843142"/>
              <a:ext cx="3434051" cy="2567589"/>
            </a:xfrm>
            <a:prstGeom prst="roundRect">
              <a:avLst>
                <a:gd name="adj" fmla="val 10157"/>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Triángulo isósceles 32">
              <a:extLst>
                <a:ext uri="{FF2B5EF4-FFF2-40B4-BE49-F238E27FC236}">
                  <a16:creationId xmlns="" xmlns:a16="http://schemas.microsoft.com/office/drawing/2014/main" id="{E1212F14-6867-094E-8FBA-66C4FBBD94CA}"/>
                </a:ext>
              </a:extLst>
            </p:cNvPr>
            <p:cNvSpPr/>
            <p:nvPr/>
          </p:nvSpPr>
          <p:spPr>
            <a:xfrm rot="14571043">
              <a:off x="4275762" y="4545758"/>
              <a:ext cx="460381" cy="631644"/>
            </a:xfrm>
            <a:prstGeom prst="triangle">
              <a:avLst>
                <a:gd name="adj" fmla="val 5018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pic>
        <p:nvPicPr>
          <p:cNvPr id="8" name="Imagen 7">
            <a:extLst>
              <a:ext uri="{FF2B5EF4-FFF2-40B4-BE49-F238E27FC236}">
                <a16:creationId xmlns="" xmlns:a16="http://schemas.microsoft.com/office/drawing/2014/main" id="{5511D375-B5E5-A145-BAB7-40C04F8DA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0148" y="3166563"/>
            <a:ext cx="3231478" cy="3392228"/>
          </a:xfrm>
          <a:prstGeom prst="rect">
            <a:avLst/>
          </a:prstGeom>
        </p:spPr>
      </p:pic>
      <p:sp>
        <p:nvSpPr>
          <p:cNvPr id="2" name="Google Shape;178;p6">
            <a:extLst>
              <a:ext uri="{FF2B5EF4-FFF2-40B4-BE49-F238E27FC236}">
                <a16:creationId xmlns="" xmlns:a16="http://schemas.microsoft.com/office/drawing/2014/main" id="{826C9E22-8985-A247-BF70-5A564E6AB2FF}"/>
              </a:ext>
            </a:extLst>
          </p:cNvPr>
          <p:cNvSpPr txBox="1"/>
          <p:nvPr/>
        </p:nvSpPr>
        <p:spPr>
          <a:xfrm>
            <a:off x="3461200" y="1909717"/>
            <a:ext cx="5248215" cy="1621354"/>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3000" b="1" dirty="0">
                <a:solidFill>
                  <a:srgbClr val="29754D"/>
                </a:solidFill>
                <a:latin typeface="Calibri"/>
                <a:ea typeface="Trebuchet MS"/>
                <a:cs typeface="Calibri"/>
                <a:sym typeface="Trebuchet MS"/>
              </a:rPr>
              <a:t>VENTAJAS, INCONVENIENTES </a:t>
            </a:r>
            <a:endParaRPr lang="es-ES_tradnl" sz="3000" b="1" dirty="0" smtClean="0">
              <a:solidFill>
                <a:srgbClr val="29754D"/>
              </a:solidFill>
              <a:latin typeface="Calibri"/>
              <a:ea typeface="Trebuchet MS"/>
              <a:cs typeface="Calibri"/>
              <a:sym typeface="Trebuchet MS"/>
            </a:endParaRPr>
          </a:p>
          <a:p>
            <a:pPr lvl="0">
              <a:lnSpc>
                <a:spcPct val="90000"/>
              </a:lnSpc>
              <a:buSzPts val="2800"/>
            </a:pPr>
            <a:r>
              <a:rPr lang="es-ES_tradnl" sz="3000" b="1" dirty="0" smtClean="0">
                <a:solidFill>
                  <a:srgbClr val="29754D"/>
                </a:solidFill>
                <a:latin typeface="Calibri"/>
                <a:ea typeface="Trebuchet MS"/>
                <a:cs typeface="Calibri"/>
                <a:sym typeface="Trebuchet MS"/>
              </a:rPr>
              <a:t>Y </a:t>
            </a:r>
            <a:r>
              <a:rPr lang="es-ES_tradnl" sz="3000" b="1" dirty="0">
                <a:solidFill>
                  <a:srgbClr val="29754D"/>
                </a:solidFill>
                <a:latin typeface="Calibri"/>
                <a:ea typeface="Trebuchet MS"/>
                <a:cs typeface="Calibri"/>
                <a:sym typeface="Trebuchet MS"/>
              </a:rPr>
              <a:t>APLICACIONES DE CADA TIPO DE MANTENIMIENTO</a:t>
            </a:r>
          </a:p>
        </p:txBody>
      </p:sp>
    </p:spTree>
    <p:extLst>
      <p:ext uri="{BB962C8B-B14F-4D97-AF65-F5344CB8AC3E}">
        <p14:creationId xmlns:p14="http://schemas.microsoft.com/office/powerpoint/2010/main" val="546532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916781" y="2727031"/>
            <a:ext cx="7886699" cy="3581400"/>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PREVENTIVO </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79;p5">
            <a:extLst>
              <a:ext uri="{FF2B5EF4-FFF2-40B4-BE49-F238E27FC236}">
                <a16:creationId xmlns="" xmlns:a16="http://schemas.microsoft.com/office/drawing/2014/main" id="{46FA80CB-EFEE-7A47-AAF1-C5E5A25BD5FB}"/>
              </a:ext>
            </a:extLst>
          </p:cNvPr>
          <p:cNvSpPr/>
          <p:nvPr/>
        </p:nvSpPr>
        <p:spPr>
          <a:xfrm>
            <a:off x="1200943" y="2865904"/>
            <a:ext cx="7602537" cy="3131586"/>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Ventajas: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Importante reducción de paradas imprevistas en equipos.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Solo es adecuado cuando, por la naturaleza del equipo, existe una cierta relación entre probabilidad de fallos y duración de vida.</a:t>
            </a:r>
          </a:p>
          <a:p>
            <a:pPr marL="342900" lvl="0" indent="-342900">
              <a:spcBef>
                <a:spcPts val="300"/>
              </a:spcBef>
              <a:buClr>
                <a:srgbClr val="29754D"/>
              </a:buClr>
              <a:buSzPts val="2400"/>
              <a:buFont typeface="Arial"/>
              <a:buChar char="•"/>
            </a:pPr>
            <a:endParaRPr lang="es-CL" sz="2000" dirty="0">
              <a:solidFill>
                <a:schemeClr val="dk1"/>
              </a:solidFill>
              <a:latin typeface="Calibri"/>
              <a:cs typeface="Calibri"/>
            </a:endParaRPr>
          </a:p>
          <a:p>
            <a:pPr>
              <a:spcBef>
                <a:spcPts val="300"/>
              </a:spcBef>
              <a:buClr>
                <a:srgbClr val="29754D"/>
              </a:buClr>
              <a:buSzPts val="2400"/>
            </a:pPr>
            <a:r>
              <a:rPr lang="es-CL" sz="2000" b="1" dirty="0">
                <a:solidFill>
                  <a:srgbClr val="29754D"/>
                </a:solidFill>
                <a:latin typeface="Calibri"/>
                <a:cs typeface="Calibri"/>
              </a:rPr>
              <a:t>Inconvenientes: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 No se aprovecha la vida útil completa del equipo.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Aumenta el gasto y disminuye la disponibilidad si no se elige convenientemente la frecuencia de las acciones preventivas.  </a:t>
            </a:r>
          </a:p>
        </p:txBody>
      </p:sp>
    </p:spTree>
    <p:extLst>
      <p:ext uri="{BB962C8B-B14F-4D97-AF65-F5344CB8AC3E}">
        <p14:creationId xmlns:p14="http://schemas.microsoft.com/office/powerpoint/2010/main" val="458729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787400" y="2311400"/>
            <a:ext cx="8127999" cy="429081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CORRECTIVO </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79;p5">
            <a:extLst>
              <a:ext uri="{FF2B5EF4-FFF2-40B4-BE49-F238E27FC236}">
                <a16:creationId xmlns="" xmlns:a16="http://schemas.microsoft.com/office/drawing/2014/main" id="{46FA80CB-EFEE-7A47-AAF1-C5E5A25BD5FB}"/>
              </a:ext>
            </a:extLst>
          </p:cNvPr>
          <p:cNvSpPr/>
          <p:nvPr/>
        </p:nvSpPr>
        <p:spPr>
          <a:xfrm>
            <a:off x="1162843" y="2397413"/>
            <a:ext cx="7602537" cy="4093388"/>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Ventajas: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No se requiere una gran infraestructura técnica ni elevada capacidad de análisis.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Máximo aprovechamiento de la vida útil de los equipos. </a:t>
            </a:r>
          </a:p>
          <a:p>
            <a:pPr lvl="0">
              <a:spcBef>
                <a:spcPts val="300"/>
              </a:spcBef>
              <a:buClr>
                <a:srgbClr val="29754D"/>
              </a:buClr>
              <a:buSzPts val="2400"/>
            </a:pPr>
            <a:endParaRPr lang="es-CL" sz="2000" dirty="0">
              <a:solidFill>
                <a:schemeClr val="dk1"/>
              </a:solidFill>
              <a:latin typeface="Calibri"/>
              <a:cs typeface="Calibri"/>
            </a:endParaRPr>
          </a:p>
          <a:p>
            <a:pPr>
              <a:spcBef>
                <a:spcPts val="300"/>
              </a:spcBef>
              <a:buClr>
                <a:srgbClr val="29754D"/>
              </a:buClr>
              <a:buSzPts val="2400"/>
            </a:pPr>
            <a:r>
              <a:rPr lang="es-CL" sz="2000" b="1" dirty="0">
                <a:solidFill>
                  <a:srgbClr val="29754D"/>
                </a:solidFill>
                <a:latin typeface="Calibri"/>
                <a:cs typeface="Calibri"/>
              </a:rPr>
              <a:t>Inconvenientes: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Las averías se presentan de forma imprevista lo que origina trastornos a la producción.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Riesgo de fallos de elementos difíciles de adquirir, lo que implica la necesidad de un “stock” de repuestos importante.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Baja calidad del mantenimiento como consecuencia del poco tiempo disponible para reparar.  </a:t>
            </a:r>
          </a:p>
        </p:txBody>
      </p:sp>
    </p:spTree>
    <p:extLst>
      <p:ext uri="{BB962C8B-B14F-4D97-AF65-F5344CB8AC3E}">
        <p14:creationId xmlns:p14="http://schemas.microsoft.com/office/powerpoint/2010/main" val="4233598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787400" y="2628900"/>
            <a:ext cx="8127999" cy="3294543"/>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CORRECTIVO </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79;p5">
            <a:extLst>
              <a:ext uri="{FF2B5EF4-FFF2-40B4-BE49-F238E27FC236}">
                <a16:creationId xmlns="" xmlns:a16="http://schemas.microsoft.com/office/drawing/2014/main" id="{46FA80CB-EFEE-7A47-AAF1-C5E5A25BD5FB}"/>
              </a:ext>
            </a:extLst>
          </p:cNvPr>
          <p:cNvSpPr/>
          <p:nvPr/>
        </p:nvSpPr>
        <p:spPr>
          <a:xfrm>
            <a:off x="1162843" y="2714913"/>
            <a:ext cx="7602537" cy="3208530"/>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Aplicaciones:</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Cuando el coste total de las paradas ocasionadas sea menor que el coste total de las acciones preventivas. </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Esto sólo se da en sistemas secundarios cuya avería no afectan de forma importante a la producción. </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Estadísticamente resulta ser el aplicado en mayor proporción en la mayoría de las industrias. </a:t>
            </a:r>
          </a:p>
          <a:p>
            <a:pPr marL="342900" lvl="0" indent="-342900">
              <a:spcBef>
                <a:spcPts val="300"/>
              </a:spcBef>
              <a:buClr>
                <a:srgbClr val="29754D"/>
              </a:buClr>
              <a:buSzPts val="2400"/>
              <a:buFont typeface="Arial"/>
              <a:buChar char="•"/>
            </a:pPr>
            <a:endParaRPr lang="es-CL" sz="2000" dirty="0">
              <a:solidFill>
                <a:schemeClr val="dk1"/>
              </a:solidFill>
              <a:latin typeface="Calibri"/>
              <a:cs typeface="Calibri"/>
            </a:endParaRPr>
          </a:p>
        </p:txBody>
      </p:sp>
    </p:spTree>
    <p:extLst>
      <p:ext uri="{BB962C8B-B14F-4D97-AF65-F5344CB8AC3E}">
        <p14:creationId xmlns:p14="http://schemas.microsoft.com/office/powerpoint/2010/main" val="2422630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858569" y="2794001"/>
            <a:ext cx="6141442" cy="302259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PREDICTIVO </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79;p5">
            <a:extLst>
              <a:ext uri="{FF2B5EF4-FFF2-40B4-BE49-F238E27FC236}">
                <a16:creationId xmlns="" xmlns:a16="http://schemas.microsoft.com/office/drawing/2014/main" id="{46FA80CB-EFEE-7A47-AAF1-C5E5A25BD5FB}"/>
              </a:ext>
            </a:extLst>
          </p:cNvPr>
          <p:cNvSpPr/>
          <p:nvPr/>
        </p:nvSpPr>
        <p:spPr>
          <a:xfrm>
            <a:off x="1462613" y="3007013"/>
            <a:ext cx="3040857" cy="2439089"/>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Aplicaciones:</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Maquinaria rotativa </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Motores eléctricos </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Equipos estáticos </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Instrumentación </a:t>
            </a:r>
          </a:p>
        </p:txBody>
      </p:sp>
      <p:sp>
        <p:nvSpPr>
          <p:cNvPr id="4" name="Elipse 3"/>
          <p:cNvSpPr/>
          <p:nvPr/>
        </p:nvSpPr>
        <p:spPr>
          <a:xfrm>
            <a:off x="5537019" y="2935992"/>
            <a:ext cx="2712631" cy="2712631"/>
          </a:xfrm>
          <a:prstGeom prst="ellipse">
            <a:avLst/>
          </a:prstGeom>
          <a:solidFill>
            <a:srgbClr val="EFEFEF"/>
          </a:solidFill>
          <a:ln w="38100" cmpd="sng">
            <a:solidFill>
              <a:srgbClr val="2975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MOTOR_Mesa de trabajo 1.png" descr="/Users/ivangonzalez/Desktop/IVAN G 2020/2020/DUOC/ARTES/MOTOR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984837" y="3330658"/>
            <a:ext cx="1904828" cy="1779392"/>
          </a:xfrm>
          <a:prstGeom prst="rect">
            <a:avLst/>
          </a:prstGeom>
        </p:spPr>
      </p:pic>
    </p:spTree>
    <p:extLst>
      <p:ext uri="{BB962C8B-B14F-4D97-AF65-F5344CB8AC3E}">
        <p14:creationId xmlns:p14="http://schemas.microsoft.com/office/powerpoint/2010/main" val="308977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266700" y="2311400"/>
            <a:ext cx="9220200" cy="429081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MANTENIMIENTO PREDICTIVO </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79;p5">
            <a:extLst>
              <a:ext uri="{FF2B5EF4-FFF2-40B4-BE49-F238E27FC236}">
                <a16:creationId xmlns="" xmlns:a16="http://schemas.microsoft.com/office/drawing/2014/main" id="{46FA80CB-EFEE-7A47-AAF1-C5E5A25BD5FB}"/>
              </a:ext>
            </a:extLst>
          </p:cNvPr>
          <p:cNvSpPr/>
          <p:nvPr/>
        </p:nvSpPr>
        <p:spPr>
          <a:xfrm>
            <a:off x="631825" y="2397413"/>
            <a:ext cx="8686800" cy="4093388"/>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Ventajas: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Determinación óptima del tiempo para realizar el mantenimiento preventivo.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Ejecución sin interrumpir el funcionamiento normal de equipos e instalaciones.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Mejora el conocimiento y el control del estado de los equipos. </a:t>
            </a:r>
          </a:p>
          <a:p>
            <a:pPr>
              <a:spcBef>
                <a:spcPts val="300"/>
              </a:spcBef>
              <a:buClr>
                <a:srgbClr val="29754D"/>
              </a:buClr>
              <a:buSzPts val="2400"/>
            </a:pPr>
            <a:r>
              <a:rPr lang="es-CL" sz="2000" b="1" dirty="0">
                <a:solidFill>
                  <a:srgbClr val="29754D"/>
                </a:solidFill>
                <a:latin typeface="Calibri"/>
                <a:cs typeface="Calibri"/>
              </a:rPr>
              <a:t>Inconvenientes:</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Requiere personal mejor formado e instrumentación de análisis costosa.</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No es viable una monitorización de todos los parámetros funcionales significativos, por lo que pueden presentarse averías no detectadas por el programa de vigilancia. </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Se pueden presentar averías en el intervalo de tiempo comprendido entre dos medidas consecutivas. </a:t>
            </a:r>
          </a:p>
        </p:txBody>
      </p:sp>
    </p:spTree>
    <p:extLst>
      <p:ext uri="{BB962C8B-B14F-4D97-AF65-F5344CB8AC3E}">
        <p14:creationId xmlns:p14="http://schemas.microsoft.com/office/powerpoint/2010/main" val="169288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83;p38"/>
          <p:cNvSpPr/>
          <p:nvPr/>
        </p:nvSpPr>
        <p:spPr>
          <a:xfrm>
            <a:off x="4745393" y="1561253"/>
            <a:ext cx="3429153" cy="5054545"/>
          </a:xfrm>
          <a:prstGeom prst="roundRect">
            <a:avLst>
              <a:gd name="adj" fmla="val 5451"/>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84;p38"/>
          <p:cNvSpPr/>
          <p:nvPr/>
        </p:nvSpPr>
        <p:spPr>
          <a:xfrm>
            <a:off x="1628419" y="1561253"/>
            <a:ext cx="2782141" cy="5054545"/>
          </a:xfrm>
          <a:prstGeom prst="roundRect">
            <a:avLst>
              <a:gd name="adj" fmla="val 5451"/>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8" name="Google Shape;85;p38"/>
          <p:cNvPicPr preferRelativeResize="0"/>
          <p:nvPr/>
        </p:nvPicPr>
        <p:blipFill rotWithShape="1">
          <a:blip r:embed="rId2">
            <a:alphaModFix/>
          </a:blip>
          <a:srcRect/>
          <a:stretch/>
        </p:blipFill>
        <p:spPr>
          <a:xfrm>
            <a:off x="2757285" y="1195853"/>
            <a:ext cx="765041" cy="729458"/>
          </a:xfrm>
          <a:prstGeom prst="rect">
            <a:avLst/>
          </a:prstGeom>
          <a:noFill/>
          <a:ln>
            <a:noFill/>
          </a:ln>
        </p:spPr>
      </p:pic>
      <p:pic>
        <p:nvPicPr>
          <p:cNvPr id="29" name="Google Shape;86;p38"/>
          <p:cNvPicPr preferRelativeResize="0"/>
          <p:nvPr/>
        </p:nvPicPr>
        <p:blipFill rotWithShape="1">
          <a:blip r:embed="rId3">
            <a:alphaModFix/>
          </a:blip>
          <a:srcRect/>
          <a:stretch/>
        </p:blipFill>
        <p:spPr>
          <a:xfrm>
            <a:off x="6059938" y="1473009"/>
            <a:ext cx="3223256" cy="3035128"/>
          </a:xfrm>
          <a:prstGeom prst="rect">
            <a:avLst/>
          </a:prstGeom>
          <a:noFill/>
          <a:ln>
            <a:noFill/>
          </a:ln>
        </p:spPr>
      </p:pic>
      <p:sp>
        <p:nvSpPr>
          <p:cNvPr id="33" name="Google Shape;87;p38"/>
          <p:cNvSpPr txBox="1"/>
          <p:nvPr/>
        </p:nvSpPr>
        <p:spPr>
          <a:xfrm>
            <a:off x="4879573" y="2722415"/>
            <a:ext cx="2971686" cy="1341070"/>
          </a:xfrm>
          <a:prstGeom prst="rect">
            <a:avLst/>
          </a:prstGeom>
          <a:noFill/>
          <a:ln>
            <a:noFill/>
          </a:ln>
        </p:spPr>
        <p:txBody>
          <a:bodyPr spcFirstLastPara="1" wrap="square" lIns="91425" tIns="91425" rIns="91425" bIns="91425" anchor="t" anchorCtr="0">
            <a:noAutofit/>
          </a:bodyPr>
          <a:lstStyle/>
          <a:p>
            <a:pPr marL="140400" lvl="0" indent="-140400">
              <a:lnSpc>
                <a:spcPct val="110000"/>
              </a:lnSpc>
              <a:spcBef>
                <a:spcPts val="600"/>
              </a:spcBef>
              <a:buClr>
                <a:schemeClr val="dk1"/>
              </a:buClr>
              <a:buSzPct val="90000"/>
              <a:buFont typeface="Arial"/>
              <a:buChar char="•"/>
            </a:pPr>
            <a:r>
              <a:rPr lang="es-ES_tradnl" sz="1500" dirty="0">
                <a:latin typeface="Calibri"/>
                <a:cs typeface="Calibri"/>
              </a:rPr>
              <a:t>Realiza mantenimiento </a:t>
            </a:r>
            <a:r>
              <a:rPr lang="es-ES_tradnl" sz="1500" b="1" dirty="0">
                <a:latin typeface="Calibri"/>
                <a:cs typeface="Calibri"/>
              </a:rPr>
              <a:t>preventivo</a:t>
            </a:r>
            <a:r>
              <a:rPr lang="es-ES_tradnl" sz="1500" dirty="0">
                <a:latin typeface="Calibri"/>
                <a:cs typeface="Calibri"/>
              </a:rPr>
              <a:t> de equipos, máquinas y sistemas eléctricos para prevenir fallas y dar continuidad a los servicios, considerando la normativa vigente.</a:t>
            </a:r>
          </a:p>
          <a:p>
            <a:pPr marL="140400" lvl="0" indent="-140400">
              <a:lnSpc>
                <a:spcPct val="110000"/>
              </a:lnSpc>
              <a:spcBef>
                <a:spcPts val="600"/>
              </a:spcBef>
              <a:buClr>
                <a:schemeClr val="dk1"/>
              </a:buClr>
              <a:buSzPct val="90000"/>
              <a:buFont typeface="Arial"/>
              <a:buChar char="•"/>
            </a:pPr>
            <a:r>
              <a:rPr lang="es-ES_tradnl" sz="1500" dirty="0">
                <a:latin typeface="Calibri"/>
                <a:cs typeface="Calibri"/>
              </a:rPr>
              <a:t>Realiza mantenimiento </a:t>
            </a:r>
            <a:r>
              <a:rPr lang="es-ES_tradnl" sz="1500" b="1" dirty="0">
                <a:latin typeface="Calibri"/>
                <a:cs typeface="Calibri"/>
              </a:rPr>
              <a:t>correctivo</a:t>
            </a:r>
            <a:r>
              <a:rPr lang="es-ES_tradnl" sz="1500" dirty="0">
                <a:latin typeface="Calibri"/>
                <a:cs typeface="Calibri"/>
              </a:rPr>
              <a:t> de equipos y sistemas eléctricos para restablecer o </a:t>
            </a:r>
            <a:r>
              <a:rPr lang="es-ES_tradnl" sz="1500" dirty="0" smtClean="0">
                <a:latin typeface="Calibri"/>
                <a:cs typeface="Calibri"/>
              </a:rPr>
              <a:t>mejorar </a:t>
            </a:r>
            <a:r>
              <a:rPr lang="es-ES_tradnl" sz="1500" dirty="0">
                <a:latin typeface="Calibri"/>
                <a:cs typeface="Calibri"/>
              </a:rPr>
              <a:t>su funcionamiento, de acuerdo a los informes de falla o a las pautas de mantenimiento, a la normativa vigente y a las normas de seguridad.   </a:t>
            </a:r>
          </a:p>
          <a:p>
            <a:pPr>
              <a:lnSpc>
                <a:spcPct val="110000"/>
              </a:lnSpc>
            </a:pPr>
            <a:r>
              <a:rPr lang="es-ES_tradnl" dirty="0">
                <a:latin typeface="Calibri"/>
                <a:cs typeface="Calibri"/>
              </a:rPr>
              <a:t/>
            </a:r>
            <a:br>
              <a:rPr lang="es-ES_tradnl" dirty="0">
                <a:latin typeface="Calibri"/>
                <a:cs typeface="Calibri"/>
              </a:rPr>
            </a:br>
            <a:endParaRPr lang="es-ES_tradnl" b="1" dirty="0">
              <a:solidFill>
                <a:srgbClr val="76384D"/>
              </a:solidFill>
              <a:latin typeface="Calibri"/>
              <a:ea typeface="Calibri"/>
              <a:cs typeface="Calibri"/>
              <a:sym typeface="Calibri"/>
            </a:endParaRPr>
          </a:p>
        </p:txBody>
      </p:sp>
      <p:sp>
        <p:nvSpPr>
          <p:cNvPr id="35" name="Google Shape;88;p38"/>
          <p:cNvSpPr txBox="1"/>
          <p:nvPr/>
        </p:nvSpPr>
        <p:spPr>
          <a:xfrm>
            <a:off x="5057556" y="2149260"/>
            <a:ext cx="2396712"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29754D"/>
                </a:solidFill>
                <a:latin typeface="Calibri"/>
                <a:ea typeface="Calibri"/>
                <a:cs typeface="Calibri"/>
                <a:sym typeface="Calibri"/>
              </a:rPr>
              <a:t>APRENDIZAJE ESPERADO</a:t>
            </a:r>
            <a:endParaRPr sz="1800" b="0" i="0" u="none" strike="noStrike" cap="none">
              <a:solidFill>
                <a:srgbClr val="29754D"/>
              </a:solidFill>
              <a:latin typeface="Calibri"/>
              <a:ea typeface="Calibri"/>
              <a:cs typeface="Calibri"/>
              <a:sym typeface="Calibri"/>
            </a:endParaRPr>
          </a:p>
        </p:txBody>
      </p:sp>
      <p:pic>
        <p:nvPicPr>
          <p:cNvPr id="36" name="Google Shape;89;p38"/>
          <p:cNvPicPr preferRelativeResize="0"/>
          <p:nvPr/>
        </p:nvPicPr>
        <p:blipFill rotWithShape="1">
          <a:blip r:embed="rId4">
            <a:alphaModFix/>
          </a:blip>
          <a:srcRect/>
          <a:stretch/>
        </p:blipFill>
        <p:spPr>
          <a:xfrm flipH="1">
            <a:off x="-340870" y="1883791"/>
            <a:ext cx="3054031" cy="4190933"/>
          </a:xfrm>
          <a:prstGeom prst="rect">
            <a:avLst/>
          </a:prstGeom>
          <a:noFill/>
          <a:ln>
            <a:noFill/>
          </a:ln>
        </p:spPr>
      </p:pic>
      <p:sp>
        <p:nvSpPr>
          <p:cNvPr id="37" name="Google Shape;90;p38"/>
          <p:cNvSpPr txBox="1"/>
          <p:nvPr/>
        </p:nvSpPr>
        <p:spPr>
          <a:xfrm>
            <a:off x="1755646" y="2149260"/>
            <a:ext cx="2768317"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29754D"/>
                </a:solidFill>
                <a:latin typeface="Calibri"/>
                <a:ea typeface="Calibri"/>
                <a:cs typeface="Calibri"/>
                <a:sym typeface="Calibri"/>
              </a:rPr>
              <a:t>METODOLOGÍA SELECCIONADA</a:t>
            </a:r>
            <a:endParaRPr sz="1800" b="0" i="0" u="none" strike="noStrike" cap="none" dirty="0">
              <a:solidFill>
                <a:srgbClr val="29754D"/>
              </a:solidFill>
              <a:latin typeface="Calibri"/>
              <a:ea typeface="Calibri"/>
              <a:cs typeface="Calibri"/>
              <a:sym typeface="Calibri"/>
            </a:endParaRPr>
          </a:p>
        </p:txBody>
      </p:sp>
      <p:sp>
        <p:nvSpPr>
          <p:cNvPr id="38" name="Google Shape;91;p38"/>
          <p:cNvSpPr txBox="1"/>
          <p:nvPr/>
        </p:nvSpPr>
        <p:spPr>
          <a:xfrm>
            <a:off x="1814810" y="2722415"/>
            <a:ext cx="2714922" cy="1991491"/>
          </a:xfrm>
          <a:prstGeom prst="rect">
            <a:avLst/>
          </a:prstGeom>
          <a:noFill/>
          <a:ln>
            <a:noFill/>
          </a:ln>
        </p:spPr>
        <p:txBody>
          <a:bodyPr spcFirstLastPara="1" wrap="square" lIns="91425" tIns="91425" rIns="91425" bIns="91425" anchor="t" anchorCtr="0">
            <a:noAutofit/>
          </a:bodyPr>
          <a:lstStyle/>
          <a:p>
            <a:pPr lvl="0" algn="ctr">
              <a:spcAft>
                <a:spcPts val="2100"/>
              </a:spcAft>
              <a:buSzPts val="2400"/>
            </a:pPr>
            <a:r>
              <a:rPr lang="es-ES_tradnl" sz="1600" dirty="0">
                <a:latin typeface="Calibri"/>
                <a:cs typeface="Calibri"/>
              </a:rPr>
              <a:t>Estaciones </a:t>
            </a:r>
            <a:br>
              <a:rPr lang="es-ES_tradnl" sz="1600" dirty="0">
                <a:latin typeface="Calibri"/>
                <a:cs typeface="Calibri"/>
              </a:rPr>
            </a:br>
            <a:r>
              <a:rPr lang="es-ES_tradnl" sz="1600" dirty="0">
                <a:latin typeface="Calibri"/>
                <a:cs typeface="Calibri"/>
              </a:rPr>
              <a:t>de trabajo       </a:t>
            </a:r>
          </a:p>
        </p:txBody>
      </p:sp>
      <p:pic>
        <p:nvPicPr>
          <p:cNvPr id="39" name="Google Shape;92;p38"/>
          <p:cNvPicPr preferRelativeResize="0"/>
          <p:nvPr/>
        </p:nvPicPr>
        <p:blipFill rotWithShape="1">
          <a:blip r:embed="rId5">
            <a:alphaModFix/>
          </a:blip>
          <a:srcRect/>
          <a:stretch/>
        </p:blipFill>
        <p:spPr>
          <a:xfrm>
            <a:off x="5873555" y="1195853"/>
            <a:ext cx="766449" cy="730800"/>
          </a:xfrm>
          <a:prstGeom prst="rect">
            <a:avLst/>
          </a:prstGeom>
          <a:noFill/>
          <a:ln>
            <a:noFill/>
          </a:ln>
        </p:spPr>
      </p:pic>
    </p:spTree>
    <p:extLst>
      <p:ext uri="{BB962C8B-B14F-4D97-AF65-F5344CB8AC3E}">
        <p14:creationId xmlns:p14="http://schemas.microsoft.com/office/powerpoint/2010/main" val="38672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EFECTIVIDAD DEL MANTENIMIENTO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16" name="Google Shape;179;p5">
            <a:extLst>
              <a:ext uri="{FF2B5EF4-FFF2-40B4-BE49-F238E27FC236}">
                <a16:creationId xmlns="" xmlns:a16="http://schemas.microsoft.com/office/drawing/2014/main" id="{46FA80CB-EFEE-7A47-AAF1-C5E5A25BD5FB}"/>
              </a:ext>
            </a:extLst>
          </p:cNvPr>
          <p:cNvSpPr/>
          <p:nvPr/>
        </p:nvSpPr>
        <p:spPr>
          <a:xfrm>
            <a:off x="690699" y="4725915"/>
            <a:ext cx="3835321" cy="1485777"/>
          </a:xfrm>
          <a:prstGeom prst="rect">
            <a:avLst/>
          </a:prstGeom>
          <a:noFill/>
          <a:ln>
            <a:noFill/>
          </a:ln>
        </p:spPr>
        <p:txBody>
          <a:bodyPr spcFirstLastPara="1" wrap="square" lIns="91425" tIns="45700" rIns="91425" bIns="45700" anchor="t" anchorCtr="0">
            <a:spAutoFit/>
          </a:bodyPr>
          <a:lstStyle/>
          <a:p>
            <a:pPr lvl="1">
              <a:spcBef>
                <a:spcPts val="300"/>
              </a:spcBef>
              <a:buClr>
                <a:srgbClr val="29754D"/>
              </a:buClr>
              <a:buSzPts val="2400"/>
            </a:pPr>
            <a:r>
              <a:rPr lang="es-CL" sz="2000" dirty="0" smtClean="0">
                <a:solidFill>
                  <a:schemeClr val="dk1"/>
                </a:solidFill>
                <a:latin typeface="Calibri"/>
                <a:cs typeface="Calibri"/>
              </a:rPr>
              <a:t>Así </a:t>
            </a:r>
            <a:r>
              <a:rPr lang="es-CL" sz="2000" dirty="0">
                <a:solidFill>
                  <a:schemeClr val="dk1"/>
                </a:solidFill>
                <a:latin typeface="Calibri"/>
                <a:cs typeface="Calibri"/>
              </a:rPr>
              <a:t>podemos discriminar entre:</a:t>
            </a:r>
          </a:p>
          <a:p>
            <a:pPr marL="342900" lvl="1" indent="-342900">
              <a:spcBef>
                <a:spcPts val="300"/>
              </a:spcBef>
              <a:buClr>
                <a:srgbClr val="29754D"/>
              </a:buClr>
              <a:buSzPts val="2400"/>
              <a:buFont typeface="Arial"/>
              <a:buChar char="•"/>
            </a:pPr>
            <a:r>
              <a:rPr lang="es-CL" sz="2000" dirty="0">
                <a:solidFill>
                  <a:schemeClr val="dk1"/>
                </a:solidFill>
                <a:latin typeface="Calibri"/>
                <a:cs typeface="Calibri"/>
              </a:rPr>
              <a:t>Críticos</a:t>
            </a:r>
          </a:p>
          <a:p>
            <a:pPr marL="342900" lvl="1" indent="-342900">
              <a:spcBef>
                <a:spcPts val="300"/>
              </a:spcBef>
              <a:buClr>
                <a:srgbClr val="29754D"/>
              </a:buClr>
              <a:buSzPts val="2400"/>
              <a:buFont typeface="Arial"/>
              <a:buChar char="•"/>
            </a:pPr>
            <a:r>
              <a:rPr lang="es-CL" sz="2000" dirty="0" smtClean="0">
                <a:solidFill>
                  <a:schemeClr val="dk1"/>
                </a:solidFill>
                <a:latin typeface="Calibri"/>
                <a:cs typeface="Calibri"/>
              </a:rPr>
              <a:t>ImportantesV</a:t>
            </a:r>
          </a:p>
          <a:p>
            <a:pPr marL="342900" lvl="1" indent="-342900">
              <a:spcBef>
                <a:spcPts val="300"/>
              </a:spcBef>
              <a:buClr>
                <a:srgbClr val="29754D"/>
              </a:buClr>
              <a:buSzPts val="2400"/>
              <a:buFont typeface="Arial"/>
              <a:buChar char="•"/>
            </a:pPr>
            <a:r>
              <a:rPr lang="es-CL" sz="2000" dirty="0" smtClean="0">
                <a:solidFill>
                  <a:schemeClr val="dk1"/>
                </a:solidFill>
                <a:latin typeface="Calibri"/>
                <a:cs typeface="Calibri"/>
              </a:rPr>
              <a:t>Comunes  o sin Importancia</a:t>
            </a:r>
            <a:endParaRPr lang="es-CL" sz="2000" dirty="0">
              <a:solidFill>
                <a:schemeClr val="dk1"/>
              </a:solidFill>
              <a:latin typeface="Calibri"/>
              <a:cs typeface="Calibri"/>
            </a:endParaRPr>
          </a:p>
        </p:txBody>
      </p:sp>
      <p:pic>
        <p:nvPicPr>
          <p:cNvPr id="27" name="VIÑETA 3-13.png" descr="/Users/ivangonzalez/Desktop/IVAN G 2020/2020/DUOC/ARTES/VIÑETA 3-13.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91476" y="2332270"/>
            <a:ext cx="3497715" cy="2413093"/>
          </a:xfrm>
          <a:prstGeom prst="rect">
            <a:avLst/>
          </a:prstGeom>
        </p:spPr>
      </p:pic>
      <p:sp>
        <p:nvSpPr>
          <p:cNvPr id="28" name="Google Shape;179;p5">
            <a:extLst>
              <a:ext uri="{FF2B5EF4-FFF2-40B4-BE49-F238E27FC236}">
                <a16:creationId xmlns="" xmlns:a16="http://schemas.microsoft.com/office/drawing/2014/main" id="{34D481AA-301F-1A4B-9AA6-F938389C0905}"/>
              </a:ext>
            </a:extLst>
          </p:cNvPr>
          <p:cNvSpPr/>
          <p:nvPr/>
        </p:nvSpPr>
        <p:spPr>
          <a:xfrm>
            <a:off x="913715" y="2434591"/>
            <a:ext cx="3240628" cy="1015622"/>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smtClean="0">
                <a:solidFill>
                  <a:schemeClr val="bg1"/>
                </a:solidFill>
                <a:latin typeface="Calibri"/>
                <a:cs typeface="Calibri"/>
              </a:rPr>
              <a:t>Como resulta evidente, no todos los bienes a mantener son del mismo tipo:</a:t>
            </a:r>
            <a:endParaRPr lang="es-CL" sz="2000" b="1" dirty="0">
              <a:solidFill>
                <a:schemeClr val="bg1"/>
              </a:solidFill>
              <a:latin typeface="Calibri"/>
              <a:cs typeface="Calibri"/>
            </a:endParaRPr>
          </a:p>
        </p:txBody>
      </p:sp>
      <p:pic>
        <p:nvPicPr>
          <p:cNvPr id="29" name="VIÑETA 4-14.png" descr="/Users/ivangonzalez/Desktop/IVAN G 2020/2020/DUOC/ARTES/VIÑETA 4-14.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5692163" y="2651933"/>
            <a:ext cx="3549522" cy="3590498"/>
          </a:xfrm>
          <a:prstGeom prst="rect">
            <a:avLst/>
          </a:prstGeom>
        </p:spPr>
      </p:pic>
      <p:sp>
        <p:nvSpPr>
          <p:cNvPr id="30" name="Google Shape;179;p5">
            <a:extLst>
              <a:ext uri="{FF2B5EF4-FFF2-40B4-BE49-F238E27FC236}">
                <a16:creationId xmlns="" xmlns:a16="http://schemas.microsoft.com/office/drawing/2014/main" id="{34D481AA-301F-1A4B-9AA6-F938389C0905}"/>
              </a:ext>
            </a:extLst>
          </p:cNvPr>
          <p:cNvSpPr/>
          <p:nvPr/>
        </p:nvSpPr>
        <p:spPr>
          <a:xfrm>
            <a:off x="5772038" y="2856908"/>
            <a:ext cx="2079448" cy="3170058"/>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Esta clasificación está basada principalmente en las consecuencias que pueden acarrear las fallas que se produzcan sobre cada uno de ellos</a:t>
            </a:r>
          </a:p>
        </p:txBody>
      </p:sp>
    </p:spTree>
    <p:extLst>
      <p:ext uri="{BB962C8B-B14F-4D97-AF65-F5344CB8AC3E}">
        <p14:creationId xmlns:p14="http://schemas.microsoft.com/office/powerpoint/2010/main" val="1679789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535353"/>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LA EFECTIVIDAD DEL MANTENIMIENTO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9" name="Google Shape;131;p4">
            <a:extLst>
              <a:ext uri="{FF2B5EF4-FFF2-40B4-BE49-F238E27FC236}">
                <a16:creationId xmlns="" xmlns:a16="http://schemas.microsoft.com/office/drawing/2014/main" id="{4677DFCE-33CB-DF40-BF86-6E2490DF9B51}"/>
              </a:ext>
            </a:extLst>
          </p:cNvPr>
          <p:cNvSpPr txBox="1"/>
          <p:nvPr/>
        </p:nvSpPr>
        <p:spPr>
          <a:xfrm>
            <a:off x="901427" y="2546843"/>
            <a:ext cx="5567521" cy="3472957"/>
          </a:xfrm>
          <a:prstGeom prst="rect">
            <a:avLst/>
          </a:prstGeom>
          <a:noFill/>
          <a:ln>
            <a:noFill/>
          </a:ln>
        </p:spPr>
        <p:txBody>
          <a:bodyPr spcFirstLastPara="1" wrap="square" lIns="91425" tIns="91425" rIns="91425" bIns="91425" anchor="ctr" anchorCtr="0">
            <a:noAutofit/>
          </a:bodyPr>
          <a:lstStyle/>
          <a:p>
            <a:pPr lvl="0">
              <a:lnSpc>
                <a:spcPct val="115000"/>
              </a:lnSpc>
              <a:spcBef>
                <a:spcPts val="1200"/>
              </a:spcBef>
              <a:buSzPts val="1800"/>
            </a:pPr>
            <a:r>
              <a:rPr lang="en-US" sz="1800" b="1" dirty="0">
                <a:solidFill>
                  <a:srgbClr val="29754D"/>
                </a:solidFill>
                <a:latin typeface="Calibri"/>
                <a:ea typeface="Calibri"/>
                <a:cs typeface="Calibri"/>
                <a:sym typeface="Calibri"/>
              </a:rPr>
              <a:t>¿</a:t>
            </a:r>
            <a:r>
              <a:rPr lang="en-US" sz="1800" b="1" dirty="0" err="1">
                <a:solidFill>
                  <a:srgbClr val="29754D"/>
                </a:solidFill>
                <a:latin typeface="Calibri"/>
                <a:ea typeface="Calibri"/>
                <a:cs typeface="Calibri"/>
                <a:sym typeface="Calibri"/>
              </a:rPr>
              <a:t>Cómo</a:t>
            </a:r>
            <a:r>
              <a:rPr lang="en-US" sz="1800" b="1" dirty="0">
                <a:solidFill>
                  <a:srgbClr val="29754D"/>
                </a:solidFill>
                <a:latin typeface="Calibri"/>
                <a:ea typeface="Calibri"/>
                <a:cs typeface="Calibri"/>
                <a:sym typeface="Calibri"/>
              </a:rPr>
              <a:t> </a:t>
            </a:r>
            <a:r>
              <a:rPr lang="en-US" sz="1800" b="1" dirty="0" err="1">
                <a:solidFill>
                  <a:srgbClr val="29754D"/>
                </a:solidFill>
                <a:latin typeface="Calibri"/>
                <a:ea typeface="Calibri"/>
                <a:cs typeface="Calibri"/>
                <a:sym typeface="Calibri"/>
              </a:rPr>
              <a:t>nos</a:t>
            </a:r>
            <a:r>
              <a:rPr lang="en-US" sz="1800" b="1" dirty="0">
                <a:solidFill>
                  <a:srgbClr val="29754D"/>
                </a:solidFill>
                <a:latin typeface="Calibri"/>
                <a:ea typeface="Calibri"/>
                <a:cs typeface="Calibri"/>
                <a:sym typeface="Calibri"/>
              </a:rPr>
              <a:t> </a:t>
            </a:r>
            <a:r>
              <a:rPr lang="en-US" sz="1800" b="1" dirty="0" err="1">
                <a:solidFill>
                  <a:srgbClr val="29754D"/>
                </a:solidFill>
                <a:latin typeface="Calibri"/>
                <a:ea typeface="Calibri"/>
                <a:cs typeface="Calibri"/>
                <a:sym typeface="Calibri"/>
              </a:rPr>
              <a:t>damos</a:t>
            </a:r>
            <a:r>
              <a:rPr lang="en-US" sz="1800" b="1" dirty="0">
                <a:solidFill>
                  <a:srgbClr val="29754D"/>
                </a:solidFill>
                <a:latin typeface="Calibri"/>
                <a:ea typeface="Calibri"/>
                <a:cs typeface="Calibri"/>
                <a:sym typeface="Calibri"/>
              </a:rPr>
              <a:t> </a:t>
            </a:r>
            <a:r>
              <a:rPr lang="en-US" sz="1800" b="1" dirty="0" err="1">
                <a:solidFill>
                  <a:srgbClr val="29754D"/>
                </a:solidFill>
                <a:latin typeface="Calibri"/>
                <a:ea typeface="Calibri"/>
                <a:cs typeface="Calibri"/>
                <a:sym typeface="Calibri"/>
              </a:rPr>
              <a:t>cuenta</a:t>
            </a:r>
            <a:r>
              <a:rPr lang="en-US" sz="1800" b="1" dirty="0">
                <a:solidFill>
                  <a:srgbClr val="29754D"/>
                </a:solidFill>
                <a:latin typeface="Calibri"/>
                <a:ea typeface="Calibri"/>
                <a:cs typeface="Calibri"/>
                <a:sym typeface="Calibri"/>
              </a:rPr>
              <a:t> que </a:t>
            </a:r>
            <a:r>
              <a:rPr lang="en-US" sz="1800" b="1" dirty="0" err="1">
                <a:solidFill>
                  <a:srgbClr val="29754D"/>
                </a:solidFill>
                <a:latin typeface="Calibri"/>
                <a:ea typeface="Calibri"/>
                <a:cs typeface="Calibri"/>
                <a:sym typeface="Calibri"/>
              </a:rPr>
              <a:t>estamos</a:t>
            </a:r>
            <a:r>
              <a:rPr lang="en-US" sz="1800" b="1" dirty="0">
                <a:solidFill>
                  <a:srgbClr val="29754D"/>
                </a:solidFill>
                <a:latin typeface="Calibri"/>
                <a:ea typeface="Calibri"/>
                <a:cs typeface="Calibri"/>
                <a:sym typeface="Calibri"/>
              </a:rPr>
              <a:t> </a:t>
            </a:r>
            <a:r>
              <a:rPr lang="en-US" sz="1800" b="1" dirty="0" err="1">
                <a:solidFill>
                  <a:srgbClr val="29754D"/>
                </a:solidFill>
                <a:latin typeface="Calibri"/>
                <a:ea typeface="Calibri"/>
                <a:cs typeface="Calibri"/>
                <a:sym typeface="Calibri"/>
              </a:rPr>
              <a:t>próximos</a:t>
            </a:r>
            <a:r>
              <a:rPr lang="en-US" sz="1800" b="1" dirty="0">
                <a:solidFill>
                  <a:srgbClr val="29754D"/>
                </a:solidFill>
                <a:latin typeface="Calibri"/>
                <a:ea typeface="Calibri"/>
                <a:cs typeface="Calibri"/>
                <a:sym typeface="Calibri"/>
              </a:rPr>
              <a:t> al </a:t>
            </a:r>
            <a:r>
              <a:rPr lang="en-US" sz="1800" b="1" dirty="0" err="1">
                <a:solidFill>
                  <a:srgbClr val="29754D"/>
                </a:solidFill>
                <a:latin typeface="Calibri"/>
                <a:ea typeface="Calibri"/>
                <a:cs typeface="Calibri"/>
                <a:sym typeface="Calibri"/>
              </a:rPr>
              <a:t>desencadenamiento</a:t>
            </a:r>
            <a:r>
              <a:rPr lang="en-US" sz="1800" b="1" dirty="0">
                <a:solidFill>
                  <a:srgbClr val="29754D"/>
                </a:solidFill>
                <a:latin typeface="Calibri"/>
                <a:ea typeface="Calibri"/>
                <a:cs typeface="Calibri"/>
                <a:sym typeface="Calibri"/>
              </a:rPr>
              <a:t> de una </a:t>
            </a:r>
            <a:r>
              <a:rPr lang="en-US" sz="1800" b="1" dirty="0" err="1">
                <a:solidFill>
                  <a:srgbClr val="29754D"/>
                </a:solidFill>
                <a:latin typeface="Calibri"/>
                <a:ea typeface="Calibri"/>
                <a:cs typeface="Calibri"/>
                <a:sym typeface="Calibri"/>
              </a:rPr>
              <a:t>falla</a:t>
            </a:r>
            <a:r>
              <a:rPr lang="en-US" sz="1800" b="1" dirty="0">
                <a:solidFill>
                  <a:srgbClr val="29754D"/>
                </a:solidFill>
                <a:latin typeface="Calibri"/>
                <a:ea typeface="Calibri"/>
                <a:cs typeface="Calibri"/>
                <a:sym typeface="Calibri"/>
              </a:rPr>
              <a:t>?</a:t>
            </a:r>
          </a:p>
          <a:p>
            <a:pPr lvl="0">
              <a:lnSpc>
                <a:spcPct val="115000"/>
              </a:lnSpc>
              <a:spcBef>
                <a:spcPts val="1200"/>
              </a:spcBef>
              <a:buSzPts val="1800"/>
            </a:pPr>
            <a:r>
              <a:rPr lang="es-CL" sz="1600" dirty="0">
                <a:latin typeface="Calibri"/>
                <a:ea typeface="Calibri"/>
                <a:cs typeface="Calibri"/>
                <a:sym typeface="Calibri"/>
              </a:rPr>
              <a:t>Si bien ésta es tarea para especialistas, podemos decir que, previo a la producción de una falla, la característica seguida se dispara de la evolución que venía llevando hasta ese momento. </a:t>
            </a:r>
          </a:p>
          <a:p>
            <a:pPr lvl="0">
              <a:lnSpc>
                <a:spcPct val="115000"/>
              </a:lnSpc>
              <a:spcBef>
                <a:spcPts val="1200"/>
              </a:spcBef>
              <a:buSzPts val="1800"/>
            </a:pPr>
            <a:r>
              <a:rPr lang="es-CL" sz="1600" dirty="0">
                <a:latin typeface="Calibri"/>
                <a:ea typeface="Calibri"/>
                <a:cs typeface="Calibri"/>
                <a:sym typeface="Calibri"/>
              </a:rPr>
              <a:t>Como inconveniente, debemos citar que se necesita constancia, ingenio, capacitación y conocimientos, aparatos de medición y un adecuado registro de todos los antecedentes para formar un historial.</a:t>
            </a:r>
          </a:p>
        </p:txBody>
      </p:sp>
      <p:sp>
        <p:nvSpPr>
          <p:cNvPr id="10" name="Google Shape;132;p4">
            <a:extLst>
              <a:ext uri="{FF2B5EF4-FFF2-40B4-BE49-F238E27FC236}">
                <a16:creationId xmlns="" xmlns:a16="http://schemas.microsoft.com/office/drawing/2014/main" id="{7FB67E56-0269-994F-8E64-4FB713D05866}"/>
              </a:ext>
            </a:extLst>
          </p:cNvPr>
          <p:cNvSpPr/>
          <p:nvPr/>
        </p:nvSpPr>
        <p:spPr>
          <a:xfrm>
            <a:off x="533022" y="2546842"/>
            <a:ext cx="6164526" cy="3608149"/>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Imagen 10">
            <a:extLst>
              <a:ext uri="{FF2B5EF4-FFF2-40B4-BE49-F238E27FC236}">
                <a16:creationId xmlns="" xmlns:a16="http://schemas.microsoft.com/office/drawing/2014/main" id="{F4676FCB-FF97-1644-B0F8-6EEDC5DAA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007" y="2471555"/>
            <a:ext cx="457200" cy="457200"/>
          </a:xfrm>
          <a:prstGeom prst="rect">
            <a:avLst/>
          </a:prstGeom>
        </p:spPr>
      </p:pic>
      <p:pic>
        <p:nvPicPr>
          <p:cNvPr id="12" name="Imagen 11">
            <a:extLst>
              <a:ext uri="{FF2B5EF4-FFF2-40B4-BE49-F238E27FC236}">
                <a16:creationId xmlns="" xmlns:a16="http://schemas.microsoft.com/office/drawing/2014/main" id="{0E622B02-AD79-884E-87F0-5F94C7CF4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607" y="1404684"/>
            <a:ext cx="3464223" cy="5433730"/>
          </a:xfrm>
          <a:prstGeom prst="rect">
            <a:avLst/>
          </a:prstGeom>
        </p:spPr>
      </p:pic>
    </p:spTree>
    <p:extLst>
      <p:ext uri="{BB962C8B-B14F-4D97-AF65-F5344CB8AC3E}">
        <p14:creationId xmlns:p14="http://schemas.microsoft.com/office/powerpoint/2010/main" val="1127686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29754D"/>
                </a:solidFill>
                <a:latin typeface="Calibri"/>
                <a:ea typeface="Calibri"/>
                <a:cs typeface="Calibri"/>
                <a:sym typeface="Calibri"/>
              </a:rPr>
              <a:t>¿CUÁNTO APRENDIMOS?</a:t>
            </a:r>
            <a:endParaRPr sz="3100" b="1" i="0" u="none" strike="noStrike" cap="none" dirty="0">
              <a:solidFill>
                <a:srgbClr val="29754D"/>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474911"/>
              <a:ext cx="3323687" cy="762464"/>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b="1" dirty="0">
                  <a:solidFill>
                    <a:srgbClr val="29754D"/>
                  </a:solidFill>
                  <a:latin typeface="Calibri"/>
                  <a:ea typeface="Calibri"/>
                  <a:cs typeface="Calibri"/>
                  <a:sym typeface="Calibri"/>
                </a:rPr>
                <a:t>INTRODUCCIÓN AL MANTENIMIENTO </a:t>
              </a:r>
              <a:br>
                <a:rPr lang="en-US" sz="2000" b="1" dirty="0">
                  <a:solidFill>
                    <a:srgbClr val="29754D"/>
                  </a:solidFill>
                  <a:latin typeface="Calibri"/>
                  <a:ea typeface="Calibri"/>
                  <a:cs typeface="Calibri"/>
                  <a:sym typeface="Calibri"/>
                </a:rPr>
              </a:br>
              <a:r>
                <a:rPr lang="en-US" sz="2000" b="1" dirty="0">
                  <a:solidFill>
                    <a:srgbClr val="29754D"/>
                  </a:solidFill>
                  <a:latin typeface="Calibri"/>
                  <a:ea typeface="Calibri"/>
                  <a:cs typeface="Calibri"/>
                  <a:sym typeface="Calibri"/>
                </a:rPr>
                <a:t>Y NORMATIVA </a:t>
              </a:r>
              <a:endParaRPr sz="1600" b="1" i="0" u="none" strike="noStrike" cap="none" dirty="0">
                <a:solidFill>
                  <a:srgbClr val="000000"/>
                </a:solidFill>
                <a:latin typeface="Calibri"/>
                <a:ea typeface="Calibri"/>
                <a:cs typeface="Calibri"/>
                <a:sym typeface="Calibri"/>
              </a:endParaRPr>
            </a:p>
            <a:p>
              <a:pPr lvl="0">
                <a:lnSpc>
                  <a:spcPct val="115000"/>
                </a:lnSpc>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una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que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que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visto! </a:t>
              </a:r>
              <a:r>
                <a:rPr lang="en-US" sz="1600" b="1" dirty="0">
                  <a:solidFill>
                    <a:srgbClr val="29754D"/>
                  </a:solidFill>
                  <a:latin typeface="Calibri"/>
                  <a:ea typeface="Calibri"/>
                  <a:cs typeface="Calibri"/>
                  <a:sym typeface="Calibri"/>
                </a:rPr>
                <a:t>¡</a:t>
              </a:r>
              <a:r>
                <a:rPr lang="en-US" sz="1600" b="1" dirty="0" err="1">
                  <a:solidFill>
                    <a:srgbClr val="29754D"/>
                  </a:solidFill>
                  <a:latin typeface="Calibri"/>
                  <a:ea typeface="Calibri"/>
                  <a:cs typeface="Calibri"/>
                  <a:sym typeface="Calibri"/>
                </a:rPr>
                <a:t>Atentos</a:t>
              </a:r>
              <a:r>
                <a:rPr lang="en-US" sz="1600" b="1" dirty="0">
                  <a:solidFill>
                    <a:srgbClr val="29754D"/>
                  </a:solidFill>
                  <a:latin typeface="Calibri"/>
                  <a:ea typeface="Calibri"/>
                  <a:cs typeface="Calibri"/>
                  <a:sym typeface="Calibri"/>
                </a:rPr>
                <a:t>, </a:t>
              </a:r>
              <a:r>
                <a:rPr lang="en-US" sz="1600" b="1" dirty="0" err="1">
                  <a:solidFill>
                    <a:srgbClr val="29754D"/>
                  </a:solidFill>
                  <a:latin typeface="Calibri"/>
                  <a:ea typeface="Calibri"/>
                  <a:cs typeface="Calibri"/>
                  <a:sym typeface="Calibri"/>
                </a:rPr>
                <a:t>atentas</a:t>
              </a:r>
              <a:r>
                <a:rPr lang="en-US" sz="1600" b="1" dirty="0">
                  <a:solidFill>
                    <a:srgbClr val="29754D"/>
                  </a:solidFill>
                  <a:latin typeface="Calibri"/>
                  <a:ea typeface="Calibri"/>
                  <a:cs typeface="Calibri"/>
                  <a:sym typeface="Calibri"/>
                </a:rPr>
                <a:t>!</a:t>
              </a: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REVISEMOS</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a:solidFill>
                  <a:srgbClr val="8EB99F"/>
                </a:solidFill>
                <a:latin typeface="Calibri"/>
                <a:ea typeface="Calibri"/>
                <a:cs typeface="Calibri"/>
                <a:sym typeface="Calibri"/>
              </a:rPr>
              <a:t>1</a:t>
            </a:r>
            <a:endParaRPr sz="5000" b="0" i="0" u="none" strike="noStrike" cap="none" dirty="0">
              <a:solidFill>
                <a:srgbClr val="8EB99F"/>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4" y="2473197"/>
            <a:ext cx="3856770" cy="3654000"/>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56194"/>
            <a:ext cx="1806825" cy="134821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1473200" y="3111500"/>
            <a:ext cx="5486400" cy="3136900"/>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5"/>
            <a:ext cx="7523425" cy="469312"/>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NORMATIVA NACIONAL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1915571" y="3401146"/>
            <a:ext cx="4660900" cy="2592977"/>
          </a:xfrm>
          <a:prstGeom prst="rect">
            <a:avLst/>
          </a:prstGeom>
          <a:noFill/>
          <a:ln>
            <a:noFill/>
          </a:ln>
        </p:spPr>
        <p:txBody>
          <a:bodyPr spcFirstLastPara="1" wrap="square" lIns="91425" tIns="45700" rIns="91425" bIns="45700" anchor="t" anchorCtr="0">
            <a:spAutoFit/>
          </a:bodyPr>
          <a:lstStyle/>
          <a:p>
            <a:pPr lvl="0">
              <a:spcBef>
                <a:spcPts val="300"/>
              </a:spcBef>
              <a:buClr>
                <a:srgbClr val="29754D"/>
              </a:buClr>
              <a:buSzPts val="2400"/>
            </a:pPr>
            <a:r>
              <a:rPr lang="es-CL" sz="2000" dirty="0">
                <a:solidFill>
                  <a:schemeClr val="dk1"/>
                </a:solidFill>
                <a:latin typeface="Calibri"/>
                <a:cs typeface="Calibri"/>
              </a:rPr>
              <a:t>En Chile no existe una norma exclusiva para el mantenimiento de instalaciones eléctricas, sin embargo, muchas de las normativas chilenas, asociadas al ámbito eléctrico, abordan las buenas prácticas y otras veces se incluye matices de mantención, dependiendo el área en que se desarrolle.</a:t>
            </a:r>
          </a:p>
        </p:txBody>
      </p:sp>
      <p:pic>
        <p:nvPicPr>
          <p:cNvPr id="7" name="Imagen 6">
            <a:extLst>
              <a:ext uri="{FF2B5EF4-FFF2-40B4-BE49-F238E27FC236}">
                <a16:creationId xmlns="" xmlns:a16="http://schemas.microsoft.com/office/drawing/2014/main" id="{A499F42D-FE89-1645-8BA4-1004B0D1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871" y="2378217"/>
            <a:ext cx="2165892" cy="3854014"/>
          </a:xfrm>
          <a:prstGeom prst="rect">
            <a:avLst/>
          </a:prstGeom>
        </p:spPr>
      </p:pic>
    </p:spTree>
    <p:extLst>
      <p:ext uri="{BB962C8B-B14F-4D97-AF65-F5344CB8AC3E}">
        <p14:creationId xmlns:p14="http://schemas.microsoft.com/office/powerpoint/2010/main" val="2210939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7523425" cy="469312"/>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NORMATIVA NACIONAL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8" name="Google Shape;101;p3">
            <a:extLst>
              <a:ext uri="{FF2B5EF4-FFF2-40B4-BE49-F238E27FC236}">
                <a16:creationId xmlns="" xmlns:a16="http://schemas.microsoft.com/office/drawing/2014/main" id="{1AD17561-6C12-2745-B3AE-ADD371B5ABDA}"/>
              </a:ext>
            </a:extLst>
          </p:cNvPr>
          <p:cNvSpPr/>
          <p:nvPr/>
        </p:nvSpPr>
        <p:spPr>
          <a:xfrm>
            <a:off x="762000" y="2336800"/>
            <a:ext cx="7797800" cy="4421285"/>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179;p5">
            <a:extLst>
              <a:ext uri="{FF2B5EF4-FFF2-40B4-BE49-F238E27FC236}">
                <a16:creationId xmlns="" xmlns:a16="http://schemas.microsoft.com/office/drawing/2014/main" id="{C697A8DE-5982-014D-81FC-6447C39231E1}"/>
              </a:ext>
            </a:extLst>
          </p:cNvPr>
          <p:cNvSpPr/>
          <p:nvPr/>
        </p:nvSpPr>
        <p:spPr>
          <a:xfrm>
            <a:off x="1002325" y="3068866"/>
            <a:ext cx="5220676" cy="3453470"/>
          </a:xfrm>
          <a:prstGeom prst="rect">
            <a:avLst/>
          </a:prstGeom>
          <a:noFill/>
          <a:ln>
            <a:noFill/>
          </a:ln>
        </p:spPr>
        <p:txBody>
          <a:bodyPr spcFirstLastPara="1" wrap="square" lIns="91425" tIns="45700" rIns="91425" bIns="45700" anchor="t" anchorCtr="0">
            <a:spAutoFit/>
          </a:bodyPr>
          <a:lstStyle/>
          <a:p>
            <a:pPr marL="198000" lvl="0" indent="-198000">
              <a:lnSpc>
                <a:spcPct val="90000"/>
              </a:lnSpc>
              <a:spcBef>
                <a:spcPts val="900"/>
              </a:spcBef>
              <a:buClr>
                <a:srgbClr val="29754D"/>
              </a:buClr>
              <a:buSzPts val="2400"/>
              <a:buFont typeface="Arial"/>
              <a:buChar char="•"/>
            </a:pPr>
            <a:r>
              <a:rPr lang="es-CL" sz="1900" dirty="0" smtClean="0">
                <a:solidFill>
                  <a:schemeClr val="dk1"/>
                </a:solidFill>
                <a:latin typeface="Calibri"/>
                <a:cs typeface="Calibri"/>
              </a:rPr>
              <a:t>NCh</a:t>
            </a:r>
            <a:r>
              <a:rPr lang="es-CL" sz="1900" dirty="0">
                <a:solidFill>
                  <a:schemeClr val="dk1"/>
                </a:solidFill>
                <a:latin typeface="Calibri"/>
                <a:cs typeface="Calibri"/>
              </a:rPr>
              <a:t> Elec 4/2003 - INSTALACIONES DE CONSUMO EN BAJA TENSIÓN </a:t>
            </a:r>
          </a:p>
          <a:p>
            <a:pPr marL="198000" lvl="0" indent="-198000">
              <a:lnSpc>
                <a:spcPct val="90000"/>
              </a:lnSpc>
              <a:spcBef>
                <a:spcPts val="900"/>
              </a:spcBef>
              <a:buClr>
                <a:srgbClr val="29754D"/>
              </a:buClr>
              <a:buSzPts val="2400"/>
              <a:buFont typeface="Arial"/>
              <a:buChar char="•"/>
            </a:pPr>
            <a:r>
              <a:rPr lang="es-CL" sz="1900" dirty="0">
                <a:solidFill>
                  <a:schemeClr val="dk1"/>
                </a:solidFill>
                <a:latin typeface="Calibri"/>
                <a:cs typeface="Calibri"/>
              </a:rPr>
              <a:t>RGR N° 02/2017 - diseño y ejecución de las instalaciones fotovoltaicas conectadas a red.</a:t>
            </a:r>
          </a:p>
          <a:p>
            <a:pPr marL="198000" lvl="0" indent="-198000">
              <a:lnSpc>
                <a:spcPct val="90000"/>
              </a:lnSpc>
              <a:spcBef>
                <a:spcPts val="900"/>
              </a:spcBef>
              <a:buClr>
                <a:srgbClr val="29754D"/>
              </a:buClr>
              <a:buSzPts val="2400"/>
              <a:buFont typeface="Arial"/>
              <a:buChar char="•"/>
            </a:pPr>
            <a:r>
              <a:rPr lang="es-CL" sz="1900" dirty="0">
                <a:solidFill>
                  <a:schemeClr val="dk1"/>
                </a:solidFill>
                <a:latin typeface="Calibri"/>
                <a:cs typeface="Calibri"/>
              </a:rPr>
              <a:t>Norma NetBilling - NORMA TÉCNICA DE CONEXIÓN Y OPERACIÓN DE EQUIPAMIENTOS DE GENERACIÓN</a:t>
            </a:r>
          </a:p>
          <a:p>
            <a:pPr marL="198000" lvl="0" indent="-198000">
              <a:lnSpc>
                <a:spcPct val="90000"/>
              </a:lnSpc>
              <a:spcBef>
                <a:spcPts val="900"/>
              </a:spcBef>
              <a:buClr>
                <a:srgbClr val="29754D"/>
              </a:buClr>
              <a:buSzPts val="2400"/>
              <a:buFont typeface="Arial"/>
              <a:buChar char="•"/>
            </a:pPr>
            <a:r>
              <a:rPr lang="es-CL" sz="1900" dirty="0">
                <a:solidFill>
                  <a:schemeClr val="dk1"/>
                </a:solidFill>
                <a:latin typeface="Calibri"/>
                <a:cs typeface="Calibri"/>
              </a:rPr>
              <a:t>NCh-NSEG 5 E.n. 71 - Instalaciones de Corrientes Fuertes</a:t>
            </a:r>
          </a:p>
          <a:p>
            <a:pPr marL="198000" lvl="0" indent="-198000">
              <a:lnSpc>
                <a:spcPct val="90000"/>
              </a:lnSpc>
              <a:spcBef>
                <a:spcPts val="900"/>
              </a:spcBef>
              <a:buClr>
                <a:srgbClr val="29754D"/>
              </a:buClr>
              <a:buSzPts val="2400"/>
              <a:buFont typeface="Arial"/>
              <a:buChar char="•"/>
            </a:pPr>
            <a:r>
              <a:rPr lang="es-CL" sz="1900" dirty="0">
                <a:solidFill>
                  <a:schemeClr val="dk1"/>
                </a:solidFill>
                <a:latin typeface="Calibri"/>
                <a:cs typeface="Calibri"/>
              </a:rPr>
              <a:t>Norma Tecnica de Seguridad y Calidad de Servicio (NTS y CS)</a:t>
            </a:r>
          </a:p>
        </p:txBody>
      </p:sp>
      <p:pic>
        <p:nvPicPr>
          <p:cNvPr id="12" name="Imagen 11">
            <a:extLst>
              <a:ext uri="{FF2B5EF4-FFF2-40B4-BE49-F238E27FC236}">
                <a16:creationId xmlns="" xmlns:a16="http://schemas.microsoft.com/office/drawing/2014/main" id="{3880AEBB-103B-4D4E-A0F7-BE94BBED9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68" y="3814202"/>
            <a:ext cx="2677802" cy="2987188"/>
          </a:xfrm>
          <a:prstGeom prst="rect">
            <a:avLst/>
          </a:prstGeom>
        </p:spPr>
      </p:pic>
      <p:sp>
        <p:nvSpPr>
          <p:cNvPr id="2" name="Rectángulo 1"/>
          <p:cNvSpPr/>
          <p:nvPr/>
        </p:nvSpPr>
        <p:spPr>
          <a:xfrm>
            <a:off x="1162760" y="2546450"/>
            <a:ext cx="6368340" cy="384721"/>
          </a:xfrm>
          <a:prstGeom prst="rect">
            <a:avLst/>
          </a:prstGeom>
        </p:spPr>
        <p:txBody>
          <a:bodyPr wrap="square">
            <a:spAutoFit/>
          </a:bodyPr>
          <a:lstStyle/>
          <a:p>
            <a:pPr>
              <a:spcBef>
                <a:spcPts val="300"/>
              </a:spcBef>
              <a:buClr>
                <a:srgbClr val="29754D"/>
              </a:buClr>
              <a:buSzPts val="2400"/>
            </a:pPr>
            <a:r>
              <a:rPr lang="en-US" sz="1900" b="1" dirty="0" err="1">
                <a:solidFill>
                  <a:srgbClr val="29754D"/>
                </a:solidFill>
                <a:latin typeface="Calibri"/>
                <a:ea typeface="Calibri"/>
                <a:cs typeface="Calibri"/>
                <a:sym typeface="Calibri"/>
              </a:rPr>
              <a:t>Algunas</a:t>
            </a:r>
            <a:r>
              <a:rPr lang="en-US" sz="1900" b="1" dirty="0">
                <a:solidFill>
                  <a:srgbClr val="29754D"/>
                </a:solidFill>
                <a:latin typeface="Calibri"/>
                <a:ea typeface="Calibri"/>
                <a:cs typeface="Calibri"/>
                <a:sym typeface="Calibri"/>
              </a:rPr>
              <a:t> de </a:t>
            </a:r>
            <a:r>
              <a:rPr lang="en-US" sz="1900" b="1" dirty="0" err="1">
                <a:solidFill>
                  <a:srgbClr val="29754D"/>
                </a:solidFill>
                <a:latin typeface="Calibri"/>
                <a:ea typeface="Calibri"/>
                <a:cs typeface="Calibri"/>
                <a:sym typeface="Calibri"/>
              </a:rPr>
              <a:t>las</a:t>
            </a:r>
            <a:r>
              <a:rPr lang="en-US" sz="1900" b="1" dirty="0">
                <a:solidFill>
                  <a:srgbClr val="29754D"/>
                </a:solidFill>
                <a:latin typeface="Calibri"/>
                <a:ea typeface="Calibri"/>
                <a:cs typeface="Calibri"/>
                <a:sym typeface="Calibri"/>
              </a:rPr>
              <a:t> </a:t>
            </a:r>
            <a:r>
              <a:rPr lang="en-US" sz="1900" b="1" dirty="0" err="1">
                <a:solidFill>
                  <a:srgbClr val="29754D"/>
                </a:solidFill>
                <a:latin typeface="Calibri"/>
                <a:ea typeface="Calibri"/>
                <a:cs typeface="Calibri"/>
                <a:sym typeface="Calibri"/>
              </a:rPr>
              <a:t>normas</a:t>
            </a:r>
            <a:r>
              <a:rPr lang="en-US" sz="1900" b="1" dirty="0">
                <a:solidFill>
                  <a:srgbClr val="29754D"/>
                </a:solidFill>
                <a:latin typeface="Calibri"/>
                <a:ea typeface="Calibri"/>
                <a:cs typeface="Calibri"/>
                <a:sym typeface="Calibri"/>
              </a:rPr>
              <a:t> </a:t>
            </a:r>
            <a:r>
              <a:rPr lang="en-US" sz="1900" b="1" dirty="0" err="1">
                <a:solidFill>
                  <a:srgbClr val="29754D"/>
                </a:solidFill>
                <a:latin typeface="Calibri"/>
                <a:ea typeface="Calibri"/>
                <a:cs typeface="Calibri"/>
                <a:sym typeface="Calibri"/>
              </a:rPr>
              <a:t>eléctricas</a:t>
            </a:r>
            <a:r>
              <a:rPr lang="en-US" sz="1900" b="1" dirty="0">
                <a:solidFill>
                  <a:srgbClr val="29754D"/>
                </a:solidFill>
                <a:latin typeface="Calibri"/>
                <a:ea typeface="Calibri"/>
                <a:cs typeface="Calibri"/>
                <a:sym typeface="Calibri"/>
              </a:rPr>
              <a:t> </a:t>
            </a:r>
            <a:r>
              <a:rPr lang="en-US" sz="1900" b="1" dirty="0" err="1">
                <a:solidFill>
                  <a:srgbClr val="29754D"/>
                </a:solidFill>
                <a:latin typeface="Calibri"/>
                <a:ea typeface="Calibri"/>
                <a:cs typeface="Calibri"/>
                <a:sym typeface="Calibri"/>
              </a:rPr>
              <a:t>chilenas</a:t>
            </a:r>
            <a:r>
              <a:rPr lang="en-US" sz="1900" b="1" dirty="0">
                <a:solidFill>
                  <a:srgbClr val="29754D"/>
                </a:solidFill>
                <a:latin typeface="Calibri"/>
                <a:ea typeface="Calibri"/>
                <a:cs typeface="Calibri"/>
                <a:sym typeface="Calibri"/>
              </a:rPr>
              <a:t> son </a:t>
            </a:r>
            <a:r>
              <a:rPr lang="en-US" sz="1900" b="1" dirty="0" err="1">
                <a:solidFill>
                  <a:srgbClr val="29754D"/>
                </a:solidFill>
                <a:latin typeface="Calibri"/>
                <a:ea typeface="Calibri"/>
                <a:cs typeface="Calibri"/>
                <a:sym typeface="Calibri"/>
              </a:rPr>
              <a:t>las</a:t>
            </a:r>
            <a:r>
              <a:rPr lang="en-US" sz="1900" b="1" dirty="0">
                <a:solidFill>
                  <a:srgbClr val="29754D"/>
                </a:solidFill>
                <a:latin typeface="Calibri"/>
                <a:ea typeface="Calibri"/>
                <a:cs typeface="Calibri"/>
                <a:sym typeface="Calibri"/>
              </a:rPr>
              <a:t> </a:t>
            </a:r>
            <a:r>
              <a:rPr lang="en-US" sz="1900" b="1" dirty="0" err="1">
                <a:solidFill>
                  <a:srgbClr val="29754D"/>
                </a:solidFill>
                <a:latin typeface="Calibri"/>
                <a:ea typeface="Calibri"/>
                <a:cs typeface="Calibri"/>
                <a:sym typeface="Calibri"/>
              </a:rPr>
              <a:t>siguientes</a:t>
            </a:r>
            <a:r>
              <a:rPr lang="en-US" sz="1900" b="1" dirty="0">
                <a:solidFill>
                  <a:srgbClr val="29754D"/>
                </a:solidFill>
                <a:latin typeface="Calibri"/>
                <a:ea typeface="Calibri"/>
                <a:cs typeface="Calibri"/>
                <a:sym typeface="Calibri"/>
              </a:rPr>
              <a:t>:</a:t>
            </a:r>
          </a:p>
        </p:txBody>
      </p:sp>
    </p:spTree>
    <p:extLst>
      <p:ext uri="{BB962C8B-B14F-4D97-AF65-F5344CB8AC3E}">
        <p14:creationId xmlns:p14="http://schemas.microsoft.com/office/powerpoint/2010/main" val="2027785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7523425" cy="469312"/>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NORMATIVA NACIONAL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01;p3">
            <a:extLst>
              <a:ext uri="{FF2B5EF4-FFF2-40B4-BE49-F238E27FC236}">
                <a16:creationId xmlns="" xmlns:a16="http://schemas.microsoft.com/office/drawing/2014/main" id="{9A02A31E-25CB-3647-84FC-12B2F5C09606}"/>
              </a:ext>
            </a:extLst>
          </p:cNvPr>
          <p:cNvSpPr/>
          <p:nvPr/>
        </p:nvSpPr>
        <p:spPr>
          <a:xfrm>
            <a:off x="1625601" y="2794001"/>
            <a:ext cx="4584700" cy="302259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179;p5">
            <a:extLst>
              <a:ext uri="{FF2B5EF4-FFF2-40B4-BE49-F238E27FC236}">
                <a16:creationId xmlns="" xmlns:a16="http://schemas.microsoft.com/office/drawing/2014/main" id="{82D98BE5-FDDC-8C4F-B5B5-410B0C786C07}"/>
              </a:ext>
            </a:extLst>
          </p:cNvPr>
          <p:cNvSpPr/>
          <p:nvPr/>
        </p:nvSpPr>
        <p:spPr>
          <a:xfrm>
            <a:off x="1993900" y="3124227"/>
            <a:ext cx="3848101" cy="2362145"/>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La mayor parte de estas normas se encuentran en:</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SEC (Superintendencia de Electricidad y Combustible) </a:t>
            </a:r>
          </a:p>
          <a:p>
            <a:pPr marL="342900" lvl="0" indent="-342900">
              <a:spcBef>
                <a:spcPts val="1500"/>
              </a:spcBef>
              <a:buClr>
                <a:srgbClr val="29754D"/>
              </a:buClr>
              <a:buSzPts val="2400"/>
              <a:buFont typeface="Arial"/>
              <a:buChar char="•"/>
            </a:pPr>
            <a:r>
              <a:rPr lang="es-CL" sz="2000" dirty="0">
                <a:solidFill>
                  <a:schemeClr val="dk1"/>
                </a:solidFill>
                <a:latin typeface="Calibri"/>
                <a:cs typeface="Calibri"/>
              </a:rPr>
              <a:t>CNE (Comisión Nacional de Energía)</a:t>
            </a:r>
          </a:p>
        </p:txBody>
      </p:sp>
      <p:pic>
        <p:nvPicPr>
          <p:cNvPr id="11" name="Imagen 10">
            <a:extLst>
              <a:ext uri="{FF2B5EF4-FFF2-40B4-BE49-F238E27FC236}">
                <a16:creationId xmlns="" xmlns:a16="http://schemas.microsoft.com/office/drawing/2014/main" id="{217F3661-B06E-924E-AE3A-010F5E6BA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591" y="3495494"/>
            <a:ext cx="2569024" cy="3525376"/>
          </a:xfrm>
          <a:prstGeom prst="rect">
            <a:avLst/>
          </a:prstGeom>
        </p:spPr>
      </p:pic>
    </p:spTree>
    <p:extLst>
      <p:ext uri="{BB962C8B-B14F-4D97-AF65-F5344CB8AC3E}">
        <p14:creationId xmlns:p14="http://schemas.microsoft.com/office/powerpoint/2010/main" val="3999364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1098558" y="2983934"/>
            <a:ext cx="6520125" cy="3554779"/>
          </a:xfrm>
          <a:prstGeom prst="roundRect">
            <a:avLst>
              <a:gd name="adj" fmla="val 5451"/>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5"/>
            <a:ext cx="7523425" cy="469312"/>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NORMATIVA NACIONAL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1332183" y="3288735"/>
            <a:ext cx="5903371" cy="3358828"/>
          </a:xfrm>
          <a:prstGeom prst="rect">
            <a:avLst/>
          </a:prstGeom>
          <a:noFill/>
          <a:ln>
            <a:noFill/>
          </a:ln>
        </p:spPr>
        <p:txBody>
          <a:bodyPr spcFirstLastPara="1" wrap="square" lIns="91425" tIns="45700" rIns="91425" bIns="45700" anchor="t" anchorCtr="0">
            <a:spAutoFit/>
          </a:bodyPr>
          <a:lstStyle/>
          <a:p>
            <a:pPr lvl="0">
              <a:lnSpc>
                <a:spcPct val="110000"/>
              </a:lnSpc>
              <a:spcBef>
                <a:spcPts val="300"/>
              </a:spcBef>
              <a:buClr>
                <a:srgbClr val="29754D"/>
              </a:buClr>
              <a:buSzPts val="2400"/>
            </a:pPr>
            <a:r>
              <a:rPr lang="es-CL" sz="1900" dirty="0">
                <a:solidFill>
                  <a:schemeClr val="dk1"/>
                </a:solidFill>
                <a:latin typeface="Calibri"/>
                <a:cs typeface="Calibri"/>
              </a:rPr>
              <a:t>Cabe destacar que en la página de la CNE (</a:t>
            </a:r>
            <a:r>
              <a:rPr lang="es-CL" sz="1900" u="sng" dirty="0">
                <a:solidFill>
                  <a:srgbClr val="C73E32"/>
                </a:solidFill>
                <a:latin typeface="Calibri"/>
                <a:cs typeface="Calibri"/>
              </a:rPr>
              <a:t>www.cne.cl</a:t>
            </a:r>
            <a:r>
              <a:rPr lang="es-CL" sz="1900" dirty="0">
                <a:solidFill>
                  <a:schemeClr val="dk1"/>
                </a:solidFill>
                <a:latin typeface="Calibri"/>
                <a:cs typeface="Calibri"/>
              </a:rPr>
              <a:t>) se puede encontrar un documento denominado </a:t>
            </a:r>
            <a:r>
              <a:rPr lang="es-CL" sz="1900" b="1" dirty="0">
                <a:solidFill>
                  <a:schemeClr val="dk1"/>
                </a:solidFill>
                <a:latin typeface="Calibri"/>
                <a:cs typeface="Calibri"/>
              </a:rPr>
              <a:t>“Anexo Técnico: Programa de Mantenimiento Preventivo”</a:t>
            </a:r>
            <a:r>
              <a:rPr lang="es-CL" sz="1900" dirty="0">
                <a:solidFill>
                  <a:schemeClr val="dk1"/>
                </a:solidFill>
                <a:latin typeface="Calibri"/>
                <a:cs typeface="Calibri"/>
              </a:rPr>
              <a:t>, es importante mencionar que este anexo define las buenas prácticas para </a:t>
            </a:r>
            <a:r>
              <a:rPr lang="es-CL" sz="1900" b="1" dirty="0">
                <a:solidFill>
                  <a:schemeClr val="dk1"/>
                </a:solidFill>
                <a:latin typeface="Calibri"/>
                <a:cs typeface="Calibri"/>
              </a:rPr>
              <a:t>planificar y coordinar </a:t>
            </a:r>
            <a:r>
              <a:rPr lang="es-CL" sz="1900" dirty="0">
                <a:solidFill>
                  <a:schemeClr val="dk1"/>
                </a:solidFill>
                <a:latin typeface="Calibri"/>
                <a:cs typeface="Calibri"/>
              </a:rPr>
              <a:t>el Mantenimiento Preventivo con el coordinador del sistema eléctrico nacional (SEN). En ningún caso el anexo, estandariza el procedimiento para la mantención de equipos o redes eléctricas.</a:t>
            </a:r>
          </a:p>
          <a:p>
            <a:pPr lvl="0">
              <a:spcBef>
                <a:spcPts val="300"/>
              </a:spcBef>
              <a:buClr>
                <a:srgbClr val="29754D"/>
              </a:buClr>
              <a:buSzPts val="2400"/>
            </a:pPr>
            <a:endParaRPr lang="es-CL" sz="2000" dirty="0">
              <a:solidFill>
                <a:schemeClr val="dk1"/>
              </a:solidFill>
              <a:latin typeface="Calibri"/>
              <a:cs typeface="Calibri"/>
            </a:endParaRPr>
          </a:p>
        </p:txBody>
      </p:sp>
      <p:pic>
        <p:nvPicPr>
          <p:cNvPr id="7" name="Imagen 6">
            <a:extLst>
              <a:ext uri="{FF2B5EF4-FFF2-40B4-BE49-F238E27FC236}">
                <a16:creationId xmlns="" xmlns:a16="http://schemas.microsoft.com/office/drawing/2014/main" id="{A499F42D-FE89-1645-8BA4-1004B0D1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954" y="2250652"/>
            <a:ext cx="2165892" cy="3854014"/>
          </a:xfrm>
          <a:prstGeom prst="rect">
            <a:avLst/>
          </a:prstGeom>
        </p:spPr>
      </p:pic>
    </p:spTree>
    <p:extLst>
      <p:ext uri="{BB962C8B-B14F-4D97-AF65-F5344CB8AC3E}">
        <p14:creationId xmlns:p14="http://schemas.microsoft.com/office/powerpoint/2010/main" val="1042170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3" name="Google Shape;101;p3">
            <a:extLst>
              <a:ext uri="{FF2B5EF4-FFF2-40B4-BE49-F238E27FC236}">
                <a16:creationId xmlns="" xmlns:a16="http://schemas.microsoft.com/office/drawing/2014/main" id="{72A978EC-840D-7F48-BD47-66E3CEFA8FFA}"/>
              </a:ext>
            </a:extLst>
          </p:cNvPr>
          <p:cNvSpPr/>
          <p:nvPr/>
        </p:nvSpPr>
        <p:spPr>
          <a:xfrm>
            <a:off x="2673359" y="2606254"/>
            <a:ext cx="5022841" cy="4010446"/>
          </a:xfrm>
          <a:prstGeom prst="roundRect">
            <a:avLst>
              <a:gd name="adj" fmla="val 5451"/>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7409125" cy="770807"/>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4/2003 - INSTALACIONES DE CONSUMO EN BAJA TENSIÓN</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79;p5">
            <a:extLst>
              <a:ext uri="{FF2B5EF4-FFF2-40B4-BE49-F238E27FC236}">
                <a16:creationId xmlns="" xmlns:a16="http://schemas.microsoft.com/office/drawing/2014/main" id="{4A59C1A4-1E3C-F54D-821D-B910B1AFB67B}"/>
              </a:ext>
            </a:extLst>
          </p:cNvPr>
          <p:cNvSpPr/>
          <p:nvPr/>
        </p:nvSpPr>
        <p:spPr>
          <a:xfrm>
            <a:off x="3072083" y="2918124"/>
            <a:ext cx="4433617" cy="3400891"/>
          </a:xfrm>
          <a:prstGeom prst="rect">
            <a:avLst/>
          </a:prstGeom>
          <a:noFill/>
          <a:ln>
            <a:noFill/>
          </a:ln>
        </p:spPr>
        <p:txBody>
          <a:bodyPr spcFirstLastPara="1" wrap="square" lIns="91425" tIns="45700" rIns="91425" bIns="45700" anchor="t" anchorCtr="0">
            <a:spAutoFit/>
          </a:bodyPr>
          <a:lstStyle/>
          <a:p>
            <a:pPr lvl="0">
              <a:lnSpc>
                <a:spcPct val="150000"/>
              </a:lnSpc>
              <a:spcBef>
                <a:spcPts val="300"/>
              </a:spcBef>
              <a:buClr>
                <a:srgbClr val="29754D"/>
              </a:buClr>
              <a:buSzPts val="2400"/>
            </a:pPr>
            <a:r>
              <a:rPr lang="es-CL" sz="2000" dirty="0">
                <a:solidFill>
                  <a:schemeClr val="dk1"/>
                </a:solidFill>
                <a:latin typeface="Calibri"/>
                <a:cs typeface="Calibri"/>
              </a:rPr>
              <a:t>Es importante tener conocimiento de la norma chilena que regula instalaciones de baja tensión (hasta 400 v), esto debido a que la mayoría de las instalaciones industriales o domiciliarias</a:t>
            </a:r>
          </a:p>
          <a:p>
            <a:pPr lvl="0">
              <a:lnSpc>
                <a:spcPct val="150000"/>
              </a:lnSpc>
              <a:spcBef>
                <a:spcPts val="300"/>
              </a:spcBef>
              <a:buClr>
                <a:srgbClr val="29754D"/>
              </a:buClr>
              <a:buSzPts val="2400"/>
            </a:pPr>
            <a:r>
              <a:rPr lang="es-CL" sz="2000" dirty="0">
                <a:solidFill>
                  <a:schemeClr val="dk1"/>
                </a:solidFill>
                <a:latin typeface="Calibri"/>
                <a:cs typeface="Calibri"/>
              </a:rPr>
              <a:t>       trabajan en baja tensión en 220 V o 380 V generalmente.</a:t>
            </a:r>
          </a:p>
        </p:txBody>
      </p:sp>
      <p:pic>
        <p:nvPicPr>
          <p:cNvPr id="7" name="Imagen 6">
            <a:extLst>
              <a:ext uri="{FF2B5EF4-FFF2-40B4-BE49-F238E27FC236}">
                <a16:creationId xmlns="" xmlns:a16="http://schemas.microsoft.com/office/drawing/2014/main" id="{A499F42D-FE89-1645-8BA4-1004B0D1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89038" y="2377652"/>
            <a:ext cx="2257154" cy="3854014"/>
          </a:xfrm>
          <a:prstGeom prst="rect">
            <a:avLst/>
          </a:prstGeom>
        </p:spPr>
      </p:pic>
    </p:spTree>
    <p:extLst>
      <p:ext uri="{BB962C8B-B14F-4D97-AF65-F5344CB8AC3E}">
        <p14:creationId xmlns:p14="http://schemas.microsoft.com/office/powerpoint/2010/main" val="3167404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7409125" cy="770807"/>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4/2003 - INSTALACIONES DE CONSUMO EN BAJA TENSIÓN</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8" name="Google Shape;101;p3">
            <a:extLst>
              <a:ext uri="{FF2B5EF4-FFF2-40B4-BE49-F238E27FC236}">
                <a16:creationId xmlns="" xmlns:a16="http://schemas.microsoft.com/office/drawing/2014/main" id="{B51E4A3D-546B-CB49-BCB9-1CB26594F3B6}"/>
              </a:ext>
            </a:extLst>
          </p:cNvPr>
          <p:cNvSpPr/>
          <p:nvPr/>
        </p:nvSpPr>
        <p:spPr>
          <a:xfrm>
            <a:off x="1231899" y="2451100"/>
            <a:ext cx="6927057" cy="415111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179;p5">
            <a:extLst>
              <a:ext uri="{FF2B5EF4-FFF2-40B4-BE49-F238E27FC236}">
                <a16:creationId xmlns="" xmlns:a16="http://schemas.microsoft.com/office/drawing/2014/main" id="{3C9ADC26-9492-9D4E-BC23-2C9D956B5A8C}"/>
              </a:ext>
            </a:extLst>
          </p:cNvPr>
          <p:cNvSpPr/>
          <p:nvPr/>
        </p:nvSpPr>
        <p:spPr>
          <a:xfrm>
            <a:off x="1594643" y="2587913"/>
            <a:ext cx="6927057" cy="3824083"/>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Algunos aspectos que regula la norma son los siguientes:</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Empalmes</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Canalizaciones eléctricas</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Conductores eléctricos</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Puesta a tierra</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Instalaciones de alumbrado</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Instalaciones de fuerza</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Condiciones de instalación de los motores </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Instalaciones de Calefacción</a:t>
            </a:r>
          </a:p>
        </p:txBody>
      </p:sp>
    </p:spTree>
    <p:extLst>
      <p:ext uri="{BB962C8B-B14F-4D97-AF65-F5344CB8AC3E}">
        <p14:creationId xmlns:p14="http://schemas.microsoft.com/office/powerpoint/2010/main" val="101445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01;p3">
            <a:extLst>
              <a:ext uri="{FF2B5EF4-FFF2-40B4-BE49-F238E27FC236}">
                <a16:creationId xmlns="" xmlns:a16="http://schemas.microsoft.com/office/drawing/2014/main" id="{EF85259A-A32D-174F-90CB-48B6A7E4CE31}"/>
              </a:ext>
            </a:extLst>
          </p:cNvPr>
          <p:cNvSpPr/>
          <p:nvPr/>
        </p:nvSpPr>
        <p:spPr>
          <a:xfrm>
            <a:off x="527059" y="2317429"/>
            <a:ext cx="5746741" cy="3715071"/>
          </a:xfrm>
          <a:prstGeom prst="roundRect">
            <a:avLst>
              <a:gd name="adj" fmla="val 5451"/>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79;p5">
            <a:extLst>
              <a:ext uri="{FF2B5EF4-FFF2-40B4-BE49-F238E27FC236}">
                <a16:creationId xmlns="" xmlns:a16="http://schemas.microsoft.com/office/drawing/2014/main" id="{704C5252-8DCA-E04A-A5D9-70B74D9B1A24}"/>
              </a:ext>
            </a:extLst>
          </p:cNvPr>
          <p:cNvSpPr/>
          <p:nvPr/>
        </p:nvSpPr>
        <p:spPr>
          <a:xfrm>
            <a:off x="813055" y="2474518"/>
            <a:ext cx="4775200" cy="3400891"/>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Veamos un ejemplo para el uso de la normativa de baja tensión. </a:t>
            </a:r>
          </a:p>
          <a:p>
            <a:pPr>
              <a:spcBef>
                <a:spcPts val="300"/>
              </a:spcBef>
              <a:buClr>
                <a:srgbClr val="29754D"/>
              </a:buClr>
              <a:buSzPts val="2400"/>
            </a:pPr>
            <a:r>
              <a:rPr lang="es-CL" sz="2000" dirty="0">
                <a:solidFill>
                  <a:schemeClr val="dk1"/>
                </a:solidFill>
                <a:latin typeface="Calibri"/>
                <a:cs typeface="Calibri"/>
              </a:rPr>
              <a:t>Supongamos analizamos la canalización de la figura.</a:t>
            </a:r>
          </a:p>
          <a:p>
            <a:pPr>
              <a:spcBef>
                <a:spcPts val="300"/>
              </a:spcBef>
              <a:buClr>
                <a:srgbClr val="29754D"/>
              </a:buClr>
              <a:buSzPts val="2400"/>
            </a:pPr>
            <a:endParaRPr lang="es-CL" sz="2000" dirty="0">
              <a:solidFill>
                <a:schemeClr val="dk1"/>
              </a:solidFill>
              <a:latin typeface="Calibri"/>
              <a:cs typeface="Calibri"/>
            </a:endParaRPr>
          </a:p>
          <a:p>
            <a:pPr>
              <a:spcBef>
                <a:spcPts val="300"/>
              </a:spcBef>
              <a:buClr>
                <a:srgbClr val="29754D"/>
              </a:buClr>
              <a:buSzPts val="2400"/>
            </a:pPr>
            <a:r>
              <a:rPr lang="es-CL" sz="2000" b="1" dirty="0">
                <a:solidFill>
                  <a:srgbClr val="29754D"/>
                </a:solidFill>
                <a:latin typeface="Calibri"/>
                <a:cs typeface="Calibri"/>
              </a:rPr>
              <a:t>Qué puedo identificar de esta instalación:</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Posee una canalización de plástico rígida (conduit)</a:t>
            </a:r>
          </a:p>
          <a:p>
            <a:pPr marL="342900" lvl="0" indent="-342900">
              <a:spcBef>
                <a:spcPts val="300"/>
              </a:spcBef>
              <a:buClr>
                <a:srgbClr val="29754D"/>
              </a:buClr>
              <a:buSzPts val="2400"/>
              <a:buFont typeface="Arial"/>
              <a:buChar char="•"/>
            </a:pPr>
            <a:r>
              <a:rPr lang="es-CL" sz="2000" dirty="0">
                <a:solidFill>
                  <a:schemeClr val="dk1"/>
                </a:solidFill>
                <a:latin typeface="Calibri"/>
                <a:cs typeface="Calibri"/>
              </a:rPr>
              <a:t>Posee 3 conductores monopolares, cada uno con aislación propia.</a:t>
            </a:r>
          </a:p>
        </p:txBody>
      </p:sp>
      <p:sp>
        <p:nvSpPr>
          <p:cNvPr id="11" name="Google Shape;101;p3">
            <a:extLst>
              <a:ext uri="{FF2B5EF4-FFF2-40B4-BE49-F238E27FC236}">
                <a16:creationId xmlns="" xmlns:a16="http://schemas.microsoft.com/office/drawing/2014/main" id="{AAA88209-BEEE-FD47-A795-80D724CA5826}"/>
              </a:ext>
            </a:extLst>
          </p:cNvPr>
          <p:cNvSpPr/>
          <p:nvPr/>
        </p:nvSpPr>
        <p:spPr>
          <a:xfrm>
            <a:off x="4842537" y="5752811"/>
            <a:ext cx="4432300" cy="114049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9;p5">
            <a:extLst>
              <a:ext uri="{FF2B5EF4-FFF2-40B4-BE49-F238E27FC236}">
                <a16:creationId xmlns="" xmlns:a16="http://schemas.microsoft.com/office/drawing/2014/main" id="{5CBE87B5-7BCA-DB4C-BE02-11BC84CDEB85}"/>
              </a:ext>
            </a:extLst>
          </p:cNvPr>
          <p:cNvSpPr/>
          <p:nvPr/>
        </p:nvSpPr>
        <p:spPr>
          <a:xfrm>
            <a:off x="5070190" y="5735749"/>
            <a:ext cx="4204647" cy="1092566"/>
          </a:xfrm>
          <a:prstGeom prst="rect">
            <a:avLst/>
          </a:prstGeom>
          <a:noFill/>
          <a:ln>
            <a:noFill/>
          </a:ln>
        </p:spPr>
        <p:txBody>
          <a:bodyPr spcFirstLastPara="1" wrap="square" lIns="91425" tIns="45700" rIns="91425" bIns="45700" anchor="t" anchorCtr="0">
            <a:spAutoFit/>
          </a:bodyPr>
          <a:lstStyle/>
          <a:p>
            <a:pPr lvl="0">
              <a:spcBef>
                <a:spcPts val="300"/>
              </a:spcBef>
              <a:buClr>
                <a:srgbClr val="29754D"/>
              </a:buClr>
              <a:buSzPts val="2400"/>
            </a:pPr>
            <a:r>
              <a:rPr lang="es-CL" sz="2000" b="1" dirty="0">
                <a:solidFill>
                  <a:srgbClr val="29754D"/>
                </a:solidFill>
                <a:latin typeface="Calibri"/>
                <a:cs typeface="Calibri"/>
              </a:rPr>
              <a:t>Pregunta:</a:t>
            </a:r>
          </a:p>
          <a:p>
            <a:pPr lvl="0">
              <a:spcBef>
                <a:spcPts val="300"/>
              </a:spcBef>
              <a:buClr>
                <a:srgbClr val="29754D"/>
              </a:buClr>
              <a:buSzPts val="2400"/>
            </a:pPr>
            <a:r>
              <a:rPr lang="es-CL" sz="2000" dirty="0">
                <a:solidFill>
                  <a:schemeClr val="dk1"/>
                </a:solidFill>
                <a:latin typeface="Calibri"/>
                <a:cs typeface="Calibri"/>
              </a:rPr>
              <a:t>¿Cuántos cables se deben introducir en  ese tipo de canalización?</a:t>
            </a:r>
          </a:p>
        </p:txBody>
      </p:sp>
      <p:pic>
        <p:nvPicPr>
          <p:cNvPr id="13" name="Google Shape;419;p36" descr="Imagen que contiene interior, tabla, computadora, pequeño&#10;&#10;Descripción generada automáticamente">
            <a:extLst>
              <a:ext uri="{FF2B5EF4-FFF2-40B4-BE49-F238E27FC236}">
                <a16:creationId xmlns="" xmlns:a16="http://schemas.microsoft.com/office/drawing/2014/main" id="{2312696C-5FDC-F44B-A8CD-8705B6F1F391}"/>
              </a:ext>
            </a:extLst>
          </p:cNvPr>
          <p:cNvPicPr preferRelativeResize="0">
            <a:picLocks/>
          </p:cNvPicPr>
          <p:nvPr/>
        </p:nvPicPr>
        <p:blipFill rotWithShape="1">
          <a:blip r:embed="rId3">
            <a:alphaModFix/>
          </a:blip>
          <a:srcRect/>
          <a:stretch/>
        </p:blipFill>
        <p:spPr>
          <a:xfrm>
            <a:off x="5693692" y="3015787"/>
            <a:ext cx="3568445" cy="2381347"/>
          </a:xfrm>
          <a:prstGeom prst="rect">
            <a:avLst/>
          </a:prstGeom>
          <a:noFill/>
          <a:ln>
            <a:noFill/>
          </a:ln>
        </p:spPr>
      </p:pic>
    </p:spTree>
    <p:extLst>
      <p:ext uri="{BB962C8B-B14F-4D97-AF65-F5344CB8AC3E}">
        <p14:creationId xmlns:p14="http://schemas.microsoft.com/office/powerpoint/2010/main" val="36439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139384" y="2674938"/>
            <a:ext cx="4386085" cy="4122015"/>
          </a:xfrm>
          <a:prstGeom prst="roundRect">
            <a:avLst>
              <a:gd name="adj" fmla="val 74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4" name="Google Shape;154;p5"/>
          <p:cNvSpPr txBox="1"/>
          <p:nvPr/>
        </p:nvSpPr>
        <p:spPr>
          <a:xfrm>
            <a:off x="4443967" y="3062223"/>
            <a:ext cx="3883166" cy="3639417"/>
          </a:xfrm>
          <a:prstGeom prst="rect">
            <a:avLst/>
          </a:prstGeom>
          <a:noFill/>
          <a:ln>
            <a:noFill/>
          </a:ln>
        </p:spPr>
        <p:txBody>
          <a:bodyPr spcFirstLastPara="1" wrap="square" lIns="91425" tIns="45700" rIns="91425" bIns="45700" anchor="t" anchorCtr="0">
            <a:spAutoFit/>
          </a:bodyPr>
          <a:lstStyle/>
          <a:p>
            <a:pPr lvl="0" algn="just">
              <a:spcBef>
                <a:spcPts val="1000"/>
              </a:spcBef>
              <a:buClr>
                <a:schemeClr val="dk1"/>
              </a:buClr>
              <a:buSzPts val="2400"/>
            </a:pPr>
            <a:r>
              <a:rPr lang="es-ES_tradnl" sz="1900" dirty="0">
                <a:latin typeface="Calibri" panose="020F0502020204030204" pitchFamily="34" charset="0"/>
                <a:cs typeface="Calibri" panose="020F0502020204030204" pitchFamily="34" charset="0"/>
                <a:sym typeface="Trebuchet MS"/>
              </a:rPr>
              <a:t>Actividad de conocimientos previos </a:t>
            </a:r>
            <a:br>
              <a:rPr lang="es-ES_tradnl" sz="1900" dirty="0">
                <a:latin typeface="Calibri" panose="020F0502020204030204" pitchFamily="34" charset="0"/>
                <a:cs typeface="Calibri" panose="020F0502020204030204" pitchFamily="34" charset="0"/>
                <a:sym typeface="Trebuchet MS"/>
              </a:rPr>
            </a:br>
            <a:r>
              <a:rPr lang="es-ES_tradnl" sz="1900" dirty="0">
                <a:latin typeface="Calibri" panose="020F0502020204030204" pitchFamily="34" charset="0"/>
                <a:cs typeface="Calibri" panose="020F0502020204030204" pitchFamily="34" charset="0"/>
                <a:sym typeface="Trebuchet MS"/>
              </a:rPr>
              <a:t>“Círculos de experiencia”</a:t>
            </a:r>
          </a:p>
          <a:p>
            <a:pPr lvl="0" algn="just">
              <a:spcBef>
                <a:spcPts val="1000"/>
              </a:spcBef>
              <a:buClr>
                <a:schemeClr val="dk1"/>
              </a:buClr>
              <a:buSzPts val="2400"/>
            </a:pPr>
            <a:r>
              <a:rPr lang="es-ES_tradnl" sz="1900" dirty="0">
                <a:latin typeface="Calibri" panose="020F0502020204030204" pitchFamily="34" charset="0"/>
                <a:cs typeface="Calibri" panose="020F0502020204030204" pitchFamily="34" charset="0"/>
                <a:sym typeface="Trebuchet MS"/>
              </a:rPr>
              <a:t>Introducción al mantenimiento</a:t>
            </a:r>
            <a:endParaRPr lang="es-ES_tradnl" sz="1900" dirty="0">
              <a:latin typeface="Calibri" panose="020F0502020204030204" pitchFamily="34" charset="0"/>
              <a:cs typeface="Calibri" panose="020F0502020204030204" pitchFamily="34" charset="0"/>
            </a:endParaRPr>
          </a:p>
          <a:p>
            <a:pPr lvl="0" algn="just">
              <a:spcBef>
                <a:spcPts val="1000"/>
              </a:spcBef>
              <a:buClr>
                <a:schemeClr val="dk1"/>
              </a:buClr>
              <a:buSzPts val="2400"/>
            </a:pPr>
            <a:r>
              <a:rPr lang="es-ES_tradnl" sz="1900" dirty="0">
                <a:latin typeface="Calibri" panose="020F0502020204030204" pitchFamily="34" charset="0"/>
                <a:cs typeface="Calibri" panose="020F0502020204030204" pitchFamily="34" charset="0"/>
                <a:sym typeface="Trebuchet MS"/>
              </a:rPr>
              <a:t>Riesgos eléctricos</a:t>
            </a:r>
            <a:endParaRPr lang="es-ES_tradnl" sz="1900" dirty="0">
              <a:latin typeface="Calibri" panose="020F0502020204030204" pitchFamily="34" charset="0"/>
              <a:cs typeface="Calibri" panose="020F0502020204030204" pitchFamily="34" charset="0"/>
            </a:endParaRPr>
          </a:p>
          <a:p>
            <a:pPr lvl="0" algn="just">
              <a:spcBef>
                <a:spcPts val="1000"/>
              </a:spcBef>
              <a:buClr>
                <a:schemeClr val="dk1"/>
              </a:buClr>
              <a:buSzPts val="2400"/>
            </a:pPr>
            <a:r>
              <a:rPr lang="es-ES_tradnl" sz="1900" dirty="0">
                <a:latin typeface="Calibri" panose="020F0502020204030204" pitchFamily="34" charset="0"/>
                <a:cs typeface="Calibri" panose="020F0502020204030204" pitchFamily="34" charset="0"/>
                <a:sym typeface="Trebuchet MS"/>
              </a:rPr>
              <a:t>Tipos de fallas</a:t>
            </a:r>
            <a:endParaRPr lang="es-ES_tradnl" sz="1900" dirty="0">
              <a:latin typeface="Calibri" panose="020F0502020204030204" pitchFamily="34" charset="0"/>
              <a:cs typeface="Calibri" panose="020F0502020204030204" pitchFamily="34" charset="0"/>
            </a:endParaRPr>
          </a:p>
          <a:p>
            <a:pPr lvl="0" algn="just">
              <a:spcBef>
                <a:spcPts val="1000"/>
              </a:spcBef>
              <a:buClr>
                <a:schemeClr val="dk1"/>
              </a:buClr>
              <a:buSzPts val="2400"/>
            </a:pPr>
            <a:r>
              <a:rPr lang="es-ES_tradnl" sz="1900" dirty="0">
                <a:latin typeface="Calibri" panose="020F0502020204030204" pitchFamily="34" charset="0"/>
                <a:cs typeface="Calibri" panose="020F0502020204030204" pitchFamily="34" charset="0"/>
                <a:sym typeface="Trebuchet MS"/>
              </a:rPr>
              <a:t>Tipos de mantenimientos</a:t>
            </a:r>
          </a:p>
          <a:p>
            <a:pPr lvl="0" algn="just">
              <a:spcBef>
                <a:spcPts val="1000"/>
              </a:spcBef>
              <a:buClr>
                <a:schemeClr val="dk1"/>
              </a:buClr>
              <a:buSzPts val="2400"/>
            </a:pPr>
            <a:r>
              <a:rPr lang="es-ES_tradnl" sz="1900" dirty="0">
                <a:latin typeface="Calibri" panose="020F0502020204030204" pitchFamily="34" charset="0"/>
                <a:cs typeface="Calibri" panose="020F0502020204030204" pitchFamily="34" charset="0"/>
                <a:sym typeface="Trebuchet MS"/>
              </a:rPr>
              <a:t>Actividad “Cuánto hemos aprendido”</a:t>
            </a:r>
          </a:p>
          <a:p>
            <a:pPr lvl="0" algn="just">
              <a:spcBef>
                <a:spcPts val="1000"/>
              </a:spcBef>
              <a:buClr>
                <a:schemeClr val="dk1"/>
              </a:buClr>
              <a:buSzPts val="2400"/>
            </a:pPr>
            <a:r>
              <a:rPr lang="es-ES_tradnl" sz="1900" dirty="0">
                <a:latin typeface="Calibri" panose="020F0502020204030204" pitchFamily="34" charset="0"/>
                <a:cs typeface="Calibri" panose="020F0502020204030204" pitchFamily="34" charset="0"/>
                <a:sym typeface="Trebuchet MS"/>
              </a:rPr>
              <a:t>Normativa </a:t>
            </a:r>
            <a:endParaRPr lang="es-ES_tradnl" sz="1900" dirty="0">
              <a:latin typeface="Calibri" panose="020F0502020204030204" pitchFamily="34" charset="0"/>
              <a:cs typeface="Calibri" panose="020F0502020204030204" pitchFamily="34" charset="0"/>
            </a:endParaRPr>
          </a:p>
          <a:p>
            <a:pPr fontAlgn="base"/>
            <a:endParaRPr lang="es-CL" sz="1800" dirty="0">
              <a:latin typeface="Calibri" panose="020F0502020204030204" pitchFamily="34" charset="0"/>
              <a:cs typeface="Calibri" panose="020F0502020204030204" pitchFamily="34" charset="0"/>
            </a:endParaRPr>
          </a:p>
        </p:txBody>
      </p:sp>
      <p:sp>
        <p:nvSpPr>
          <p:cNvPr id="27" name="Google Shape;167;p5"/>
          <p:cNvSpPr txBox="1"/>
          <p:nvPr/>
        </p:nvSpPr>
        <p:spPr>
          <a:xfrm>
            <a:off x="4495967" y="1702736"/>
            <a:ext cx="4051133" cy="1065864"/>
          </a:xfrm>
          <a:prstGeom prst="rect">
            <a:avLst/>
          </a:prstGeom>
          <a:noFill/>
          <a:ln>
            <a:noFill/>
          </a:ln>
        </p:spPr>
        <p:txBody>
          <a:bodyPr spcFirstLastPara="1" wrap="square" lIns="91425" tIns="91425" rIns="91425" bIns="91425" anchor="ctr" anchorCtr="0">
            <a:noAutofit/>
          </a:bodyPr>
          <a:lstStyle/>
          <a:p>
            <a:pPr>
              <a:lnSpc>
                <a:spcPct val="90000"/>
              </a:lnSpc>
              <a:buSzPts val="2000"/>
            </a:pPr>
            <a:r>
              <a:rPr lang="es-ES_tradnl" sz="2400" dirty="0">
                <a:solidFill>
                  <a:srgbClr val="C73E32"/>
                </a:solidFill>
                <a:latin typeface="Calibri"/>
                <a:ea typeface="Calibri"/>
                <a:cs typeface="Calibri"/>
                <a:sym typeface="Trebuchet MS"/>
              </a:rPr>
              <a:t>NORMATIVA DEL MANTENIMIENTO ELÉCTRICO </a:t>
            </a: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29754D"/>
                </a:solidFill>
                <a:latin typeface="Calibri"/>
                <a:ea typeface="Calibri"/>
                <a:cs typeface="Calibri"/>
                <a:sym typeface="Calibri"/>
              </a:rPr>
              <a:t>MENÚ DE LA ACTIVIDAD</a:t>
            </a:r>
            <a:endParaRPr lang="en-US" sz="3100" b="1" dirty="0">
              <a:solidFill>
                <a:srgbClr val="29754D"/>
              </a:solidFill>
              <a:latin typeface="Calibri"/>
              <a:ea typeface="Calibri"/>
              <a:cs typeface="Calibri"/>
              <a:sym typeface="Calibri"/>
            </a:endParaRP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97" y="2347898"/>
            <a:ext cx="3019065" cy="4406861"/>
          </a:xfrm>
          <a:prstGeom prst="rect">
            <a:avLst/>
          </a:prstGeom>
        </p:spPr>
      </p:pic>
      <p:sp>
        <p:nvSpPr>
          <p:cNvPr id="2" name="Rectángulo 1"/>
          <p:cNvSpPr/>
          <p:nvPr/>
        </p:nvSpPr>
        <p:spPr>
          <a:xfrm>
            <a:off x="7726363" y="1138119"/>
            <a:ext cx="4857750" cy="338554"/>
          </a:xfrm>
          <a:prstGeom prst="rect">
            <a:avLst/>
          </a:prstGeom>
        </p:spPr>
        <p:txBody>
          <a:bodyPr>
            <a:spAutoFit/>
          </a:bodyPr>
          <a:lstStyle/>
          <a:p>
            <a:pPr lvl="0" algn="just">
              <a:buClr>
                <a:schemeClr val="dk1"/>
              </a:buClr>
              <a:buSzPts val="2400"/>
            </a:pPr>
            <a:endParaRPr lang="es-ES_tradnl" sz="1600" dirty="0">
              <a:latin typeface="Calibri" panose="020F0502020204030204" pitchFamily="34" charset="0"/>
              <a:cs typeface="Calibri" panose="020F0502020204030204" pitchFamily="34" charset="0"/>
            </a:endParaRPr>
          </a:p>
        </p:txBody>
      </p:sp>
      <p:grpSp>
        <p:nvGrpSpPr>
          <p:cNvPr id="4" name="Agrupar 3"/>
          <p:cNvGrpSpPr/>
          <p:nvPr/>
        </p:nvGrpSpPr>
        <p:grpSpPr>
          <a:xfrm>
            <a:off x="3979115" y="3236632"/>
            <a:ext cx="333603" cy="280129"/>
            <a:chOff x="3979115" y="2910663"/>
            <a:chExt cx="333603" cy="280129"/>
          </a:xfrm>
        </p:grpSpPr>
        <p:sp>
          <p:nvSpPr>
            <p:cNvPr id="160" name="Google Shape;160;p5"/>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161" name="Google Shape;161;p5"/>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1</a:t>
              </a:r>
              <a:endParaRPr sz="1800" b="1" i="0" u="none" strike="noStrike" cap="none" dirty="0">
                <a:solidFill>
                  <a:srgbClr val="FFFFFF"/>
                </a:solidFill>
                <a:latin typeface="Calibri"/>
                <a:ea typeface="Calibri"/>
                <a:cs typeface="Calibri"/>
                <a:sym typeface="Calibri"/>
              </a:endParaRPr>
            </a:p>
          </p:txBody>
        </p:sp>
      </p:grpSp>
      <p:sp>
        <p:nvSpPr>
          <p:cNvPr id="40" name="Google Shape;168;p5"/>
          <p:cNvSpPr txBox="1"/>
          <p:nvPr/>
        </p:nvSpPr>
        <p:spPr>
          <a:xfrm>
            <a:off x="3606670" y="1209418"/>
            <a:ext cx="1016148" cy="530482"/>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dirty="0">
                <a:solidFill>
                  <a:srgbClr val="29754D">
                    <a:alpha val="48000"/>
                  </a:srgbClr>
                </a:solidFill>
                <a:latin typeface="Calibri"/>
                <a:ea typeface="Calibri"/>
                <a:cs typeface="Calibri"/>
                <a:sym typeface="Calibri"/>
              </a:rPr>
              <a:t>1</a:t>
            </a:r>
            <a:endParaRPr sz="6000" b="0" i="0" u="none" strike="noStrike" cap="none" dirty="0">
              <a:solidFill>
                <a:srgbClr val="29754D">
                  <a:alpha val="48000"/>
                </a:srgbClr>
              </a:solidFill>
              <a:latin typeface="Calibri"/>
              <a:ea typeface="Calibri"/>
              <a:cs typeface="Calibri"/>
              <a:sym typeface="Calibri"/>
            </a:endParaRPr>
          </a:p>
        </p:txBody>
      </p:sp>
      <p:grpSp>
        <p:nvGrpSpPr>
          <p:cNvPr id="25" name="Agrupar 3">
            <a:extLst>
              <a:ext uri="{FF2B5EF4-FFF2-40B4-BE49-F238E27FC236}">
                <a16:creationId xmlns="" xmlns:a16="http://schemas.microsoft.com/office/drawing/2014/main" id="{433AC214-6EB1-7047-98F7-3D5038228C10}"/>
              </a:ext>
            </a:extLst>
          </p:cNvPr>
          <p:cNvGrpSpPr/>
          <p:nvPr/>
        </p:nvGrpSpPr>
        <p:grpSpPr>
          <a:xfrm>
            <a:off x="3979115" y="3948731"/>
            <a:ext cx="333603" cy="280129"/>
            <a:chOff x="3979115" y="2910663"/>
            <a:chExt cx="333603" cy="280129"/>
          </a:xfrm>
        </p:grpSpPr>
        <p:sp>
          <p:nvSpPr>
            <p:cNvPr id="26" name="Google Shape;160;p5">
              <a:extLst>
                <a:ext uri="{FF2B5EF4-FFF2-40B4-BE49-F238E27FC236}">
                  <a16:creationId xmlns="" xmlns:a16="http://schemas.microsoft.com/office/drawing/2014/main" id="{7B8FDB68-E2BF-894F-B2BD-E7C4E059B39A}"/>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28" name="Google Shape;161;p5">
              <a:extLst>
                <a:ext uri="{FF2B5EF4-FFF2-40B4-BE49-F238E27FC236}">
                  <a16:creationId xmlns="" xmlns:a16="http://schemas.microsoft.com/office/drawing/2014/main" id="{F8D07244-E96D-8D4D-B0A8-D96EAF53D40D}"/>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2</a:t>
              </a:r>
              <a:endParaRPr sz="1800" b="1" i="0" u="none" strike="noStrike" cap="none" dirty="0">
                <a:solidFill>
                  <a:srgbClr val="FFFFFF"/>
                </a:solidFill>
                <a:latin typeface="Calibri"/>
                <a:ea typeface="Calibri"/>
                <a:cs typeface="Calibri"/>
                <a:sym typeface="Calibri"/>
              </a:endParaRPr>
            </a:p>
          </p:txBody>
        </p:sp>
      </p:grpSp>
      <p:grpSp>
        <p:nvGrpSpPr>
          <p:cNvPr id="34" name="Agrupar 3">
            <a:extLst>
              <a:ext uri="{FF2B5EF4-FFF2-40B4-BE49-F238E27FC236}">
                <a16:creationId xmlns="" xmlns:a16="http://schemas.microsoft.com/office/drawing/2014/main" id="{2BDFCAEA-8F62-1647-835B-209FC8666385}"/>
              </a:ext>
            </a:extLst>
          </p:cNvPr>
          <p:cNvGrpSpPr/>
          <p:nvPr/>
        </p:nvGrpSpPr>
        <p:grpSpPr>
          <a:xfrm>
            <a:off x="3979115" y="4385701"/>
            <a:ext cx="333603" cy="280129"/>
            <a:chOff x="3979115" y="2910663"/>
            <a:chExt cx="333603" cy="280129"/>
          </a:xfrm>
        </p:grpSpPr>
        <p:sp>
          <p:nvSpPr>
            <p:cNvPr id="35" name="Google Shape;160;p5">
              <a:extLst>
                <a:ext uri="{FF2B5EF4-FFF2-40B4-BE49-F238E27FC236}">
                  <a16:creationId xmlns="" xmlns:a16="http://schemas.microsoft.com/office/drawing/2014/main" id="{4D307249-F73A-A146-98A5-D7FEB519729A}"/>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36" name="Google Shape;161;p5">
              <a:extLst>
                <a:ext uri="{FF2B5EF4-FFF2-40B4-BE49-F238E27FC236}">
                  <a16:creationId xmlns="" xmlns:a16="http://schemas.microsoft.com/office/drawing/2014/main" id="{D8D1A697-B233-CC40-BA13-FAF696381B00}"/>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3</a:t>
              </a:r>
              <a:endParaRPr sz="1800" b="1" i="0" u="none" strike="noStrike" cap="none" dirty="0">
                <a:solidFill>
                  <a:srgbClr val="FFFFFF"/>
                </a:solidFill>
                <a:latin typeface="Calibri"/>
                <a:ea typeface="Calibri"/>
                <a:cs typeface="Calibri"/>
                <a:sym typeface="Calibri"/>
              </a:endParaRPr>
            </a:p>
          </p:txBody>
        </p:sp>
      </p:grpSp>
      <p:grpSp>
        <p:nvGrpSpPr>
          <p:cNvPr id="39" name="Agrupar 3">
            <a:extLst>
              <a:ext uri="{FF2B5EF4-FFF2-40B4-BE49-F238E27FC236}">
                <a16:creationId xmlns="" xmlns:a16="http://schemas.microsoft.com/office/drawing/2014/main" id="{CE984E8D-5A94-B744-85F0-73D70F95466A}"/>
              </a:ext>
            </a:extLst>
          </p:cNvPr>
          <p:cNvGrpSpPr/>
          <p:nvPr/>
        </p:nvGrpSpPr>
        <p:grpSpPr>
          <a:xfrm>
            <a:off x="3979115" y="4790302"/>
            <a:ext cx="333603" cy="280129"/>
            <a:chOff x="3979115" y="2910663"/>
            <a:chExt cx="333603" cy="280129"/>
          </a:xfrm>
        </p:grpSpPr>
        <p:sp>
          <p:nvSpPr>
            <p:cNvPr id="41" name="Google Shape;160;p5">
              <a:extLst>
                <a:ext uri="{FF2B5EF4-FFF2-40B4-BE49-F238E27FC236}">
                  <a16:creationId xmlns="" xmlns:a16="http://schemas.microsoft.com/office/drawing/2014/main" id="{EFA9095D-65B9-3A49-A5F7-C5E0282C0349}"/>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42" name="Google Shape;161;p5">
              <a:extLst>
                <a:ext uri="{FF2B5EF4-FFF2-40B4-BE49-F238E27FC236}">
                  <a16:creationId xmlns="" xmlns:a16="http://schemas.microsoft.com/office/drawing/2014/main" id="{D767458A-49F0-F840-94FD-A084849B511C}"/>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4</a:t>
              </a:r>
              <a:endParaRPr sz="1800" b="1" i="0" u="none" strike="noStrike" cap="none" dirty="0">
                <a:solidFill>
                  <a:srgbClr val="FFFFFF"/>
                </a:solidFill>
                <a:latin typeface="Calibri"/>
                <a:ea typeface="Calibri"/>
                <a:cs typeface="Calibri"/>
                <a:sym typeface="Calibri"/>
              </a:endParaRPr>
            </a:p>
          </p:txBody>
        </p:sp>
      </p:grpSp>
      <p:grpSp>
        <p:nvGrpSpPr>
          <p:cNvPr id="43" name="Agrupar 3">
            <a:extLst>
              <a:ext uri="{FF2B5EF4-FFF2-40B4-BE49-F238E27FC236}">
                <a16:creationId xmlns="" xmlns:a16="http://schemas.microsoft.com/office/drawing/2014/main" id="{7D842531-66A0-FB46-A106-4284EDE322E8}"/>
              </a:ext>
            </a:extLst>
          </p:cNvPr>
          <p:cNvGrpSpPr/>
          <p:nvPr/>
        </p:nvGrpSpPr>
        <p:grpSpPr>
          <a:xfrm>
            <a:off x="3979115" y="5219180"/>
            <a:ext cx="333603" cy="280129"/>
            <a:chOff x="3979115" y="2910663"/>
            <a:chExt cx="333603" cy="280129"/>
          </a:xfrm>
        </p:grpSpPr>
        <p:sp>
          <p:nvSpPr>
            <p:cNvPr id="44" name="Google Shape;160;p5">
              <a:extLst>
                <a:ext uri="{FF2B5EF4-FFF2-40B4-BE49-F238E27FC236}">
                  <a16:creationId xmlns="" xmlns:a16="http://schemas.microsoft.com/office/drawing/2014/main" id="{C854B6F0-51DC-3649-9F82-01DE3060715D}"/>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45" name="Google Shape;161;p5">
              <a:extLst>
                <a:ext uri="{FF2B5EF4-FFF2-40B4-BE49-F238E27FC236}">
                  <a16:creationId xmlns="" xmlns:a16="http://schemas.microsoft.com/office/drawing/2014/main" id="{F0D4378F-7425-C54A-A664-ABAB60CC6DAB}"/>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5</a:t>
              </a:r>
              <a:endParaRPr sz="1800" b="1" i="0" u="none" strike="noStrike" cap="none" dirty="0">
                <a:solidFill>
                  <a:srgbClr val="FFFFFF"/>
                </a:solidFill>
                <a:latin typeface="Calibri"/>
                <a:ea typeface="Calibri"/>
                <a:cs typeface="Calibri"/>
                <a:sym typeface="Calibri"/>
              </a:endParaRPr>
            </a:p>
          </p:txBody>
        </p:sp>
      </p:grpSp>
      <p:grpSp>
        <p:nvGrpSpPr>
          <p:cNvPr id="46" name="Agrupar 3">
            <a:extLst>
              <a:ext uri="{FF2B5EF4-FFF2-40B4-BE49-F238E27FC236}">
                <a16:creationId xmlns="" xmlns:a16="http://schemas.microsoft.com/office/drawing/2014/main" id="{BEE4201D-9A9C-6B4D-A380-6F822A901F7B}"/>
              </a:ext>
            </a:extLst>
          </p:cNvPr>
          <p:cNvGrpSpPr/>
          <p:nvPr/>
        </p:nvGrpSpPr>
        <p:grpSpPr>
          <a:xfrm>
            <a:off x="3979115" y="5617806"/>
            <a:ext cx="333603" cy="280129"/>
            <a:chOff x="3979115" y="2910663"/>
            <a:chExt cx="333603" cy="280129"/>
          </a:xfrm>
        </p:grpSpPr>
        <p:sp>
          <p:nvSpPr>
            <p:cNvPr id="47" name="Google Shape;160;p5">
              <a:extLst>
                <a:ext uri="{FF2B5EF4-FFF2-40B4-BE49-F238E27FC236}">
                  <a16:creationId xmlns="" xmlns:a16="http://schemas.microsoft.com/office/drawing/2014/main" id="{54763361-EE7F-B04F-90B0-F6BBFD3EA71F}"/>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48" name="Google Shape;161;p5">
              <a:extLst>
                <a:ext uri="{FF2B5EF4-FFF2-40B4-BE49-F238E27FC236}">
                  <a16:creationId xmlns="" xmlns:a16="http://schemas.microsoft.com/office/drawing/2014/main" id="{A5F2F2A9-0726-A643-A4C6-982B469F4A30}"/>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6</a:t>
              </a:r>
              <a:endParaRPr sz="1800" b="1" i="0" u="none" strike="noStrike" cap="none" dirty="0">
                <a:solidFill>
                  <a:srgbClr val="FFFFFF"/>
                </a:solidFill>
                <a:latin typeface="Calibri"/>
                <a:ea typeface="Calibri"/>
                <a:cs typeface="Calibri"/>
                <a:sym typeface="Calibri"/>
              </a:endParaRPr>
            </a:p>
          </p:txBody>
        </p:sp>
      </p:grpSp>
      <p:grpSp>
        <p:nvGrpSpPr>
          <p:cNvPr id="49" name="Agrupar 3">
            <a:extLst>
              <a:ext uri="{FF2B5EF4-FFF2-40B4-BE49-F238E27FC236}">
                <a16:creationId xmlns="" xmlns:a16="http://schemas.microsoft.com/office/drawing/2014/main" id="{1236C1B6-285C-BC47-8EB7-8C3EE8712CB3}"/>
              </a:ext>
            </a:extLst>
          </p:cNvPr>
          <p:cNvGrpSpPr/>
          <p:nvPr/>
        </p:nvGrpSpPr>
        <p:grpSpPr>
          <a:xfrm>
            <a:off x="3979115" y="6012199"/>
            <a:ext cx="333603" cy="280129"/>
            <a:chOff x="3979115" y="2910663"/>
            <a:chExt cx="333603" cy="280129"/>
          </a:xfrm>
        </p:grpSpPr>
        <p:sp>
          <p:nvSpPr>
            <p:cNvPr id="50" name="Google Shape;160;p5">
              <a:extLst>
                <a:ext uri="{FF2B5EF4-FFF2-40B4-BE49-F238E27FC236}">
                  <a16:creationId xmlns="" xmlns:a16="http://schemas.microsoft.com/office/drawing/2014/main" id="{7C5C124C-85BA-9E49-98BB-E4FF0495A40F}"/>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51" name="Google Shape;161;p5">
              <a:extLst>
                <a:ext uri="{FF2B5EF4-FFF2-40B4-BE49-F238E27FC236}">
                  <a16:creationId xmlns="" xmlns:a16="http://schemas.microsoft.com/office/drawing/2014/main" id="{A6DB0072-5707-B44D-8964-AC770AFE3DAF}"/>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7</a:t>
              </a:r>
              <a:endParaRPr sz="1800" b="1" i="0" u="none" strike="noStrike" cap="none" dirty="0">
                <a:solidFill>
                  <a:srgbClr val="FFFFFF"/>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01;p3">
            <a:extLst>
              <a:ext uri="{FF2B5EF4-FFF2-40B4-BE49-F238E27FC236}">
                <a16:creationId xmlns="" xmlns:a16="http://schemas.microsoft.com/office/drawing/2014/main" id="{EF85259A-A32D-174F-90CB-48B6A7E4CE31}"/>
              </a:ext>
            </a:extLst>
          </p:cNvPr>
          <p:cNvSpPr/>
          <p:nvPr/>
        </p:nvSpPr>
        <p:spPr>
          <a:xfrm>
            <a:off x="412760" y="3274278"/>
            <a:ext cx="4333072" cy="2980899"/>
          </a:xfrm>
          <a:prstGeom prst="roundRect">
            <a:avLst>
              <a:gd name="adj" fmla="val 5451"/>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9" name="Google Shape;425;p37">
            <a:extLst>
              <a:ext uri="{FF2B5EF4-FFF2-40B4-BE49-F238E27FC236}">
                <a16:creationId xmlns="" xmlns:a16="http://schemas.microsoft.com/office/drawing/2014/main" id="{746C6D6E-2D08-4948-9534-E4116B0FB5A3}"/>
              </a:ext>
            </a:extLst>
          </p:cNvPr>
          <p:cNvSpPr/>
          <p:nvPr/>
        </p:nvSpPr>
        <p:spPr>
          <a:xfrm>
            <a:off x="4058522" y="2560972"/>
            <a:ext cx="2058916" cy="4518007"/>
          </a:xfrm>
          <a:prstGeom prst="downArrow">
            <a:avLst>
              <a:gd name="adj1" fmla="val 50000"/>
              <a:gd name="adj2" fmla="val 50000"/>
            </a:avLst>
          </a:prstGeom>
          <a:solidFill>
            <a:srgbClr val="8EB99F"/>
          </a:solidFill>
          <a:ln w="3175"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8" name="Grupo 7">
            <a:extLst>
              <a:ext uri="{FF2B5EF4-FFF2-40B4-BE49-F238E27FC236}">
                <a16:creationId xmlns="" xmlns:a16="http://schemas.microsoft.com/office/drawing/2014/main" id="{C1776654-5394-F54F-B49F-592570186D24}"/>
              </a:ext>
            </a:extLst>
          </p:cNvPr>
          <p:cNvGrpSpPr/>
          <p:nvPr/>
        </p:nvGrpSpPr>
        <p:grpSpPr>
          <a:xfrm>
            <a:off x="5319197" y="2369350"/>
            <a:ext cx="3913294" cy="723007"/>
            <a:chOff x="5319196" y="2369350"/>
            <a:chExt cx="3965881" cy="732723"/>
          </a:xfrm>
        </p:grpSpPr>
        <p:sp>
          <p:nvSpPr>
            <p:cNvPr id="16" name="Google Shape;429;p37">
              <a:extLst>
                <a:ext uri="{FF2B5EF4-FFF2-40B4-BE49-F238E27FC236}">
                  <a16:creationId xmlns="" xmlns:a16="http://schemas.microsoft.com/office/drawing/2014/main" id="{306CD875-80EB-9949-9AD8-95B167B75641}"/>
                </a:ext>
              </a:extLst>
            </p:cNvPr>
            <p:cNvSpPr/>
            <p:nvPr/>
          </p:nvSpPr>
          <p:spPr>
            <a:xfrm>
              <a:off x="5319196" y="2369350"/>
              <a:ext cx="3965881" cy="732723"/>
            </a:xfrm>
            <a:prstGeom prst="roundRect">
              <a:avLst>
                <a:gd name="adj" fmla="val 16667"/>
              </a:avLst>
            </a:prstGeom>
            <a:solidFill>
              <a:srgbClr val="29754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30;p37">
              <a:extLst>
                <a:ext uri="{FF2B5EF4-FFF2-40B4-BE49-F238E27FC236}">
                  <a16:creationId xmlns="" xmlns:a16="http://schemas.microsoft.com/office/drawing/2014/main" id="{6915CA2C-63D0-5F45-B638-F962C66DBED4}"/>
                </a:ext>
              </a:extLst>
            </p:cNvPr>
            <p:cNvSpPr txBox="1"/>
            <p:nvPr/>
          </p:nvSpPr>
          <p:spPr>
            <a:xfrm>
              <a:off x="5351922" y="2410623"/>
              <a:ext cx="3900429" cy="60495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Trebuchet MS"/>
                <a:buNone/>
              </a:pPr>
              <a:r>
                <a:rPr lang="es-CL" sz="16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El objetivo de los conductores es transportar la corriente eléctrica en un circuito. </a:t>
              </a:r>
              <a:endParaRPr sz="16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endParaRPr>
            </a:p>
          </p:txBody>
        </p:sp>
      </p:grpSp>
      <p:grpSp>
        <p:nvGrpSpPr>
          <p:cNvPr id="6" name="Grupo 5">
            <a:extLst>
              <a:ext uri="{FF2B5EF4-FFF2-40B4-BE49-F238E27FC236}">
                <a16:creationId xmlns="" xmlns:a16="http://schemas.microsoft.com/office/drawing/2014/main" id="{75279E27-8C0A-E741-9FBC-3F9A7D7E9AF5}"/>
              </a:ext>
            </a:extLst>
          </p:cNvPr>
          <p:cNvGrpSpPr/>
          <p:nvPr/>
        </p:nvGrpSpPr>
        <p:grpSpPr>
          <a:xfrm>
            <a:off x="5319197" y="3166124"/>
            <a:ext cx="3913294" cy="797084"/>
            <a:chOff x="5319196" y="3225819"/>
            <a:chExt cx="3965881" cy="807795"/>
          </a:xfrm>
          <a:solidFill>
            <a:srgbClr val="29754D"/>
          </a:solidFill>
        </p:grpSpPr>
        <p:sp>
          <p:nvSpPr>
            <p:cNvPr id="18" name="Google Shape;431;p37">
              <a:extLst>
                <a:ext uri="{FF2B5EF4-FFF2-40B4-BE49-F238E27FC236}">
                  <a16:creationId xmlns="" xmlns:a16="http://schemas.microsoft.com/office/drawing/2014/main" id="{688212C1-D82C-644D-A8EB-5D50C5E9250A}"/>
                </a:ext>
              </a:extLst>
            </p:cNvPr>
            <p:cNvSpPr/>
            <p:nvPr/>
          </p:nvSpPr>
          <p:spPr>
            <a:xfrm>
              <a:off x="5319196" y="3225819"/>
              <a:ext cx="3965881" cy="807795"/>
            </a:xfrm>
            <a:prstGeom prst="roundRect">
              <a:avLst>
                <a:gd name="adj" fmla="val 16667"/>
              </a:avLst>
            </a:prstGeom>
            <a:grp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432;p37">
              <a:extLst>
                <a:ext uri="{FF2B5EF4-FFF2-40B4-BE49-F238E27FC236}">
                  <a16:creationId xmlns="" xmlns:a16="http://schemas.microsoft.com/office/drawing/2014/main" id="{E91DA625-D366-9B46-BE0D-F8852A8163FB}"/>
                </a:ext>
              </a:extLst>
            </p:cNvPr>
            <p:cNvSpPr txBox="1"/>
            <p:nvPr/>
          </p:nvSpPr>
          <p:spPr>
            <a:xfrm>
              <a:off x="5351922" y="3327240"/>
              <a:ext cx="3900429" cy="604952"/>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Trebuchet MS"/>
                <a:buNone/>
              </a:pPr>
              <a:r>
                <a:rPr lang="es-CL" sz="16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Al transportar la corriente eléctrica se genera un aumento de la temperatura en el conductor (efecto joule). </a:t>
              </a:r>
              <a:endParaRPr sz="16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endParaRPr>
            </a:p>
          </p:txBody>
        </p:sp>
      </p:grpSp>
      <p:grpSp>
        <p:nvGrpSpPr>
          <p:cNvPr id="36" name="Grupo 35">
            <a:extLst>
              <a:ext uri="{FF2B5EF4-FFF2-40B4-BE49-F238E27FC236}">
                <a16:creationId xmlns="" xmlns:a16="http://schemas.microsoft.com/office/drawing/2014/main" id="{5A190591-D1D2-0343-9C8E-DB734F2A0E7E}"/>
              </a:ext>
            </a:extLst>
          </p:cNvPr>
          <p:cNvGrpSpPr/>
          <p:nvPr/>
        </p:nvGrpSpPr>
        <p:grpSpPr>
          <a:xfrm>
            <a:off x="5341623" y="4028121"/>
            <a:ext cx="3913294" cy="723007"/>
            <a:chOff x="1071936" y="4206696"/>
            <a:chExt cx="3965881" cy="732723"/>
          </a:xfrm>
          <a:solidFill>
            <a:srgbClr val="29754D"/>
          </a:solidFill>
        </p:grpSpPr>
        <p:sp>
          <p:nvSpPr>
            <p:cNvPr id="28" name="Google Shape;429;p37">
              <a:extLst>
                <a:ext uri="{FF2B5EF4-FFF2-40B4-BE49-F238E27FC236}">
                  <a16:creationId xmlns="" xmlns:a16="http://schemas.microsoft.com/office/drawing/2014/main" id="{990EB3EC-CFB8-D648-8B5E-68EDC6564EFE}"/>
                </a:ext>
              </a:extLst>
            </p:cNvPr>
            <p:cNvSpPr/>
            <p:nvPr/>
          </p:nvSpPr>
          <p:spPr>
            <a:xfrm>
              <a:off x="1071936" y="4206696"/>
              <a:ext cx="3965881" cy="732723"/>
            </a:xfrm>
            <a:prstGeom prst="roundRect">
              <a:avLst>
                <a:gd name="adj" fmla="val 16667"/>
              </a:avLst>
            </a:prstGeom>
            <a:grp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430;p37">
              <a:extLst>
                <a:ext uri="{FF2B5EF4-FFF2-40B4-BE49-F238E27FC236}">
                  <a16:creationId xmlns="" xmlns:a16="http://schemas.microsoft.com/office/drawing/2014/main" id="{F436F329-C876-8141-8ED0-0591C46AB06D}"/>
                </a:ext>
              </a:extLst>
            </p:cNvPr>
            <p:cNvSpPr txBox="1"/>
            <p:nvPr/>
          </p:nvSpPr>
          <p:spPr>
            <a:xfrm>
              <a:off x="1104662" y="4239422"/>
              <a:ext cx="3900429" cy="604952"/>
            </a:xfrm>
            <a:prstGeom prst="rect">
              <a:avLst/>
            </a:prstGeom>
            <a:grpFill/>
            <a:ln>
              <a:noFill/>
            </a:ln>
          </p:spPr>
          <p:txBody>
            <a:bodyPr spcFirstLastPara="1" wrap="square" lIns="68575" tIns="68575" rIns="68575" bIns="68575" anchor="ctr" anchorCtr="0">
              <a:noAutofit/>
            </a:bodyPr>
            <a:lstStyle/>
            <a:p>
              <a:pPr lvl="0">
                <a:lnSpc>
                  <a:spcPct val="90000"/>
                </a:lnSpc>
                <a:buClr>
                  <a:schemeClr val="lt1"/>
                </a:buClr>
                <a:buSzPts val="1800"/>
              </a:pPr>
              <a:r>
                <a:rPr lang="es-CL" sz="1600" dirty="0">
                  <a:solidFill>
                    <a:schemeClr val="lt1"/>
                  </a:solidFill>
                  <a:latin typeface="Calibri" panose="020F0502020204030204" pitchFamily="34" charset="0"/>
                  <a:ea typeface="Trebuchet MS"/>
                  <a:cs typeface="Calibri" panose="020F0502020204030204" pitchFamily="34" charset="0"/>
                  <a:sym typeface="Trebuchet MS"/>
                </a:rPr>
                <a:t>El aumento de la temperatura depende de la intensidad de corriente</a:t>
              </a:r>
            </a:p>
          </p:txBody>
        </p:sp>
      </p:grpSp>
      <p:grpSp>
        <p:nvGrpSpPr>
          <p:cNvPr id="2" name="Grupo 1">
            <a:extLst>
              <a:ext uri="{FF2B5EF4-FFF2-40B4-BE49-F238E27FC236}">
                <a16:creationId xmlns="" xmlns:a16="http://schemas.microsoft.com/office/drawing/2014/main" id="{48A0467E-B3FB-574D-B967-A4D76CF6C5E0}"/>
              </a:ext>
            </a:extLst>
          </p:cNvPr>
          <p:cNvGrpSpPr/>
          <p:nvPr/>
        </p:nvGrpSpPr>
        <p:grpSpPr>
          <a:xfrm>
            <a:off x="5341623" y="4815931"/>
            <a:ext cx="3913294" cy="723007"/>
            <a:chOff x="1071936" y="5018547"/>
            <a:chExt cx="3965881" cy="732723"/>
          </a:xfrm>
          <a:solidFill>
            <a:srgbClr val="29754D"/>
          </a:solidFill>
        </p:grpSpPr>
        <p:sp>
          <p:nvSpPr>
            <p:cNvPr id="30" name="Google Shape;429;p37">
              <a:extLst>
                <a:ext uri="{FF2B5EF4-FFF2-40B4-BE49-F238E27FC236}">
                  <a16:creationId xmlns="" xmlns:a16="http://schemas.microsoft.com/office/drawing/2014/main" id="{14386443-66B8-2E4A-9014-4D8D1747ABA4}"/>
                </a:ext>
              </a:extLst>
            </p:cNvPr>
            <p:cNvSpPr/>
            <p:nvPr/>
          </p:nvSpPr>
          <p:spPr>
            <a:xfrm>
              <a:off x="1071936" y="5018547"/>
              <a:ext cx="3965881" cy="732723"/>
            </a:xfrm>
            <a:prstGeom prst="roundRect">
              <a:avLst>
                <a:gd name="adj" fmla="val 16667"/>
              </a:avLst>
            </a:prstGeom>
            <a:grp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30;p37">
              <a:extLst>
                <a:ext uri="{FF2B5EF4-FFF2-40B4-BE49-F238E27FC236}">
                  <a16:creationId xmlns="" xmlns:a16="http://schemas.microsoft.com/office/drawing/2014/main" id="{5A6E03C9-AA20-184C-9179-D82A2B2D2240}"/>
                </a:ext>
              </a:extLst>
            </p:cNvPr>
            <p:cNvSpPr txBox="1"/>
            <p:nvPr/>
          </p:nvSpPr>
          <p:spPr>
            <a:xfrm>
              <a:off x="1177141" y="5120762"/>
              <a:ext cx="3762328" cy="535464"/>
            </a:xfrm>
            <a:prstGeom prst="rect">
              <a:avLst/>
            </a:prstGeom>
            <a:grpFill/>
            <a:ln>
              <a:noFill/>
            </a:ln>
          </p:spPr>
          <p:txBody>
            <a:bodyPr spcFirstLastPara="1" wrap="square" lIns="68575" tIns="68575" rIns="68575" bIns="68575" anchor="ctr" anchorCtr="0">
              <a:noAutofit/>
            </a:bodyPr>
            <a:lstStyle/>
            <a:p>
              <a:pPr lvl="0">
                <a:lnSpc>
                  <a:spcPct val="90000"/>
                </a:lnSpc>
                <a:buClr>
                  <a:schemeClr val="lt1"/>
                </a:buClr>
                <a:buSzPts val="1800"/>
              </a:pPr>
              <a:r>
                <a:rPr lang="es-CL" sz="1600" dirty="0">
                  <a:solidFill>
                    <a:schemeClr val="lt1"/>
                  </a:solidFill>
                  <a:latin typeface="Calibri" panose="020F0502020204030204" pitchFamily="34" charset="0"/>
                  <a:ea typeface="Trebuchet MS"/>
                  <a:cs typeface="Calibri" panose="020F0502020204030204" pitchFamily="34" charset="0"/>
                  <a:sym typeface="Trebuchet MS"/>
                </a:rPr>
                <a:t>Así como también de la temperatura ambiente</a:t>
              </a:r>
            </a:p>
          </p:txBody>
        </p:sp>
      </p:grpSp>
      <p:grpSp>
        <p:nvGrpSpPr>
          <p:cNvPr id="4" name="Grupo 3">
            <a:extLst>
              <a:ext uri="{FF2B5EF4-FFF2-40B4-BE49-F238E27FC236}">
                <a16:creationId xmlns="" xmlns:a16="http://schemas.microsoft.com/office/drawing/2014/main" id="{B74C32E7-338D-7546-9890-0AFAA29E55D4}"/>
              </a:ext>
            </a:extLst>
          </p:cNvPr>
          <p:cNvGrpSpPr/>
          <p:nvPr/>
        </p:nvGrpSpPr>
        <p:grpSpPr>
          <a:xfrm>
            <a:off x="5341622" y="5596681"/>
            <a:ext cx="3913294" cy="723007"/>
            <a:chOff x="1071936" y="5796214"/>
            <a:chExt cx="3965881" cy="732723"/>
          </a:xfrm>
          <a:solidFill>
            <a:srgbClr val="29754D"/>
          </a:solidFill>
        </p:grpSpPr>
        <p:sp>
          <p:nvSpPr>
            <p:cNvPr id="32" name="Google Shape;429;p37">
              <a:extLst>
                <a:ext uri="{FF2B5EF4-FFF2-40B4-BE49-F238E27FC236}">
                  <a16:creationId xmlns="" xmlns:a16="http://schemas.microsoft.com/office/drawing/2014/main" id="{171DDEB7-6959-D64D-BEF4-FD78EA26E1D7}"/>
                </a:ext>
              </a:extLst>
            </p:cNvPr>
            <p:cNvSpPr/>
            <p:nvPr/>
          </p:nvSpPr>
          <p:spPr>
            <a:xfrm>
              <a:off x="1071936" y="5796214"/>
              <a:ext cx="3965881" cy="732723"/>
            </a:xfrm>
            <a:prstGeom prst="roundRect">
              <a:avLst>
                <a:gd name="adj" fmla="val 16667"/>
              </a:avLst>
            </a:prstGeom>
            <a:grp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430;p37">
              <a:extLst>
                <a:ext uri="{FF2B5EF4-FFF2-40B4-BE49-F238E27FC236}">
                  <a16:creationId xmlns="" xmlns:a16="http://schemas.microsoft.com/office/drawing/2014/main" id="{EFFAC751-003B-CD44-AB94-FD5177E8A433}"/>
                </a:ext>
              </a:extLst>
            </p:cNvPr>
            <p:cNvSpPr txBox="1"/>
            <p:nvPr/>
          </p:nvSpPr>
          <p:spPr>
            <a:xfrm>
              <a:off x="1104662" y="5828941"/>
              <a:ext cx="3900429" cy="604952"/>
            </a:xfrm>
            <a:prstGeom prst="rect">
              <a:avLst/>
            </a:prstGeom>
            <a:grpFill/>
            <a:ln>
              <a:noFill/>
            </a:ln>
          </p:spPr>
          <p:txBody>
            <a:bodyPr spcFirstLastPara="1" wrap="square" lIns="68575" tIns="68575" rIns="68575" bIns="68575" anchor="ctr" anchorCtr="0">
              <a:noAutofit/>
            </a:bodyPr>
            <a:lstStyle/>
            <a:p>
              <a:pPr lvl="0">
                <a:lnSpc>
                  <a:spcPct val="90000"/>
                </a:lnSpc>
                <a:buClr>
                  <a:schemeClr val="lt1"/>
                </a:buClr>
                <a:buSzPts val="1800"/>
              </a:pPr>
              <a:r>
                <a:rPr lang="es-CL" sz="1600" dirty="0">
                  <a:solidFill>
                    <a:schemeClr val="lt1"/>
                  </a:solidFill>
                  <a:latin typeface="Calibri" panose="020F0502020204030204" pitchFamily="34" charset="0"/>
                  <a:ea typeface="Trebuchet MS"/>
                  <a:cs typeface="Calibri" panose="020F0502020204030204" pitchFamily="34" charset="0"/>
                  <a:sym typeface="Trebuchet MS"/>
                </a:rPr>
                <a:t>La cantidad de conductores (entre más conductores más temperatura) </a:t>
              </a:r>
            </a:p>
          </p:txBody>
        </p:sp>
      </p:grpSp>
      <p:grpSp>
        <p:nvGrpSpPr>
          <p:cNvPr id="5" name="Grupo 4">
            <a:extLst>
              <a:ext uri="{FF2B5EF4-FFF2-40B4-BE49-F238E27FC236}">
                <a16:creationId xmlns="" xmlns:a16="http://schemas.microsoft.com/office/drawing/2014/main" id="{46BC622B-BDBF-2248-B7F5-9B740EF5282B}"/>
              </a:ext>
            </a:extLst>
          </p:cNvPr>
          <p:cNvGrpSpPr/>
          <p:nvPr/>
        </p:nvGrpSpPr>
        <p:grpSpPr>
          <a:xfrm>
            <a:off x="5319197" y="6390727"/>
            <a:ext cx="3913294" cy="815576"/>
            <a:chOff x="1071936" y="6573881"/>
            <a:chExt cx="3965881" cy="826536"/>
          </a:xfrm>
          <a:solidFill>
            <a:srgbClr val="29754D"/>
          </a:solidFill>
        </p:grpSpPr>
        <p:sp>
          <p:nvSpPr>
            <p:cNvPr id="34" name="Google Shape;429;p37">
              <a:extLst>
                <a:ext uri="{FF2B5EF4-FFF2-40B4-BE49-F238E27FC236}">
                  <a16:creationId xmlns="" xmlns:a16="http://schemas.microsoft.com/office/drawing/2014/main" id="{036DC3D6-9610-1A4E-98B0-8C44C2B2AEF3}"/>
                </a:ext>
              </a:extLst>
            </p:cNvPr>
            <p:cNvSpPr/>
            <p:nvPr/>
          </p:nvSpPr>
          <p:spPr>
            <a:xfrm>
              <a:off x="1071936" y="6573881"/>
              <a:ext cx="3965881" cy="826536"/>
            </a:xfrm>
            <a:prstGeom prst="roundRect">
              <a:avLst>
                <a:gd name="adj" fmla="val 16667"/>
              </a:avLst>
            </a:prstGeom>
            <a:grp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430;p37">
              <a:extLst>
                <a:ext uri="{FF2B5EF4-FFF2-40B4-BE49-F238E27FC236}">
                  <a16:creationId xmlns="" xmlns:a16="http://schemas.microsoft.com/office/drawing/2014/main" id="{B6BA2433-B32F-3449-AB50-6B94490ECC84}"/>
                </a:ext>
              </a:extLst>
            </p:cNvPr>
            <p:cNvSpPr txBox="1"/>
            <p:nvPr/>
          </p:nvSpPr>
          <p:spPr>
            <a:xfrm>
              <a:off x="1104662" y="6666430"/>
              <a:ext cx="3900429" cy="604952"/>
            </a:xfrm>
            <a:prstGeom prst="rect">
              <a:avLst/>
            </a:prstGeom>
            <a:grpFill/>
            <a:ln>
              <a:noFill/>
            </a:ln>
          </p:spPr>
          <p:txBody>
            <a:bodyPr spcFirstLastPara="1" wrap="square" lIns="68575" tIns="68575" rIns="68575" bIns="68575" anchor="ctr" anchorCtr="0">
              <a:noAutofit/>
            </a:bodyPr>
            <a:lstStyle/>
            <a:p>
              <a:pPr lvl="0">
                <a:lnSpc>
                  <a:spcPct val="90000"/>
                </a:lnSpc>
                <a:buClr>
                  <a:schemeClr val="lt1"/>
                </a:buClr>
                <a:buSzPts val="1800"/>
              </a:pPr>
              <a:r>
                <a:rPr lang="es-CL" sz="1600" dirty="0">
                  <a:solidFill>
                    <a:schemeClr val="lt1"/>
                  </a:solidFill>
                  <a:latin typeface="Calibri" panose="020F0502020204030204" pitchFamily="34" charset="0"/>
                  <a:ea typeface="Trebuchet MS"/>
                  <a:cs typeface="Calibri" panose="020F0502020204030204" pitchFamily="34" charset="0"/>
                  <a:sym typeface="Trebuchet MS"/>
                </a:rPr>
                <a:t>Y la canalización (el diámetro y material influyen en el aumento de la temperatura, al estar los conductores confinados a esta)</a:t>
              </a:r>
            </a:p>
          </p:txBody>
        </p:sp>
      </p:grpSp>
      <p:sp>
        <p:nvSpPr>
          <p:cNvPr id="7" name="Google Shape;179;p5">
            <a:extLst>
              <a:ext uri="{FF2B5EF4-FFF2-40B4-BE49-F238E27FC236}">
                <a16:creationId xmlns="" xmlns:a16="http://schemas.microsoft.com/office/drawing/2014/main" id="{704C5252-8DCA-E04A-A5D9-70B74D9B1A24}"/>
              </a:ext>
            </a:extLst>
          </p:cNvPr>
          <p:cNvSpPr/>
          <p:nvPr/>
        </p:nvSpPr>
        <p:spPr>
          <a:xfrm>
            <a:off x="698755" y="3431367"/>
            <a:ext cx="3771645" cy="2823810"/>
          </a:xfrm>
          <a:prstGeom prst="rect">
            <a:avLst/>
          </a:prstGeom>
          <a:noFill/>
          <a:ln>
            <a:noFill/>
          </a:ln>
        </p:spPr>
        <p:txBody>
          <a:bodyPr spcFirstLastPara="1" wrap="square" lIns="91425" tIns="45700" rIns="91425" bIns="45700" anchor="t" anchorCtr="0">
            <a:spAutoFit/>
          </a:bodyPr>
          <a:lstStyle/>
          <a:p>
            <a:pPr>
              <a:spcBef>
                <a:spcPts val="300"/>
              </a:spcBef>
              <a:buClr>
                <a:srgbClr val="29754D"/>
              </a:buClr>
              <a:buSzPts val="2400"/>
            </a:pPr>
            <a:r>
              <a:rPr lang="es-CL" sz="2000" b="1" dirty="0">
                <a:solidFill>
                  <a:srgbClr val="29754D"/>
                </a:solidFill>
                <a:latin typeface="Calibri"/>
                <a:cs typeface="Calibri"/>
              </a:rPr>
              <a:t>Para responder esta interrogante </a:t>
            </a:r>
          </a:p>
          <a:p>
            <a:pPr>
              <a:spcBef>
                <a:spcPts val="300"/>
              </a:spcBef>
              <a:buClr>
                <a:srgbClr val="29754D"/>
              </a:buClr>
              <a:buSzPts val="2400"/>
            </a:pPr>
            <a:r>
              <a:rPr lang="es-CL" sz="2000" b="1" dirty="0">
                <a:solidFill>
                  <a:srgbClr val="29754D"/>
                </a:solidFill>
                <a:latin typeface="Calibri"/>
                <a:cs typeface="Calibri"/>
              </a:rPr>
              <a:t>primero debemos preguntarnos:</a:t>
            </a:r>
          </a:p>
          <a:p>
            <a:pPr>
              <a:spcBef>
                <a:spcPts val="300"/>
              </a:spcBef>
              <a:buClr>
                <a:srgbClr val="29754D"/>
              </a:buClr>
              <a:buSzPts val="2400"/>
            </a:pPr>
            <a:r>
              <a:rPr lang="es-CL" sz="2000" dirty="0">
                <a:solidFill>
                  <a:schemeClr val="dk1"/>
                </a:solidFill>
                <a:latin typeface="Calibri"/>
                <a:cs typeface="Calibri"/>
              </a:rPr>
              <a:t>¿De qué depende el número </a:t>
            </a:r>
          </a:p>
          <a:p>
            <a:pPr>
              <a:spcBef>
                <a:spcPts val="300"/>
              </a:spcBef>
              <a:buClr>
                <a:srgbClr val="29754D"/>
              </a:buClr>
              <a:buSzPts val="2400"/>
            </a:pPr>
            <a:r>
              <a:rPr lang="es-CL" sz="2000" dirty="0">
                <a:solidFill>
                  <a:schemeClr val="dk1"/>
                </a:solidFill>
                <a:latin typeface="Calibri"/>
                <a:cs typeface="Calibri"/>
              </a:rPr>
              <a:t>de cables a introducir en una </a:t>
            </a:r>
          </a:p>
          <a:p>
            <a:pPr>
              <a:spcBef>
                <a:spcPts val="300"/>
              </a:spcBef>
              <a:buClr>
                <a:srgbClr val="29754D"/>
              </a:buClr>
              <a:buSzPts val="2400"/>
            </a:pPr>
            <a:r>
              <a:rPr lang="es-CL" sz="2000" dirty="0">
                <a:solidFill>
                  <a:schemeClr val="dk1"/>
                </a:solidFill>
                <a:latin typeface="Calibri"/>
                <a:cs typeface="Calibri"/>
              </a:rPr>
              <a:t>Canalización?</a:t>
            </a:r>
          </a:p>
          <a:p>
            <a:pPr>
              <a:spcBef>
                <a:spcPts val="300"/>
              </a:spcBef>
              <a:buClr>
                <a:srgbClr val="29754D"/>
              </a:buClr>
              <a:buSzPts val="2400"/>
            </a:pPr>
            <a:r>
              <a:rPr lang="es-CL" sz="2000" dirty="0">
                <a:solidFill>
                  <a:schemeClr val="dk1"/>
                </a:solidFill>
                <a:latin typeface="Calibri"/>
                <a:cs typeface="Calibri"/>
              </a:rPr>
              <a:t>Debate con tu grupo y escriban sus conclusiones.</a:t>
            </a:r>
          </a:p>
          <a:p>
            <a:pPr>
              <a:spcBef>
                <a:spcPts val="300"/>
              </a:spcBef>
              <a:buClr>
                <a:srgbClr val="29754D"/>
              </a:buClr>
              <a:buSzPts val="2400"/>
            </a:pPr>
            <a:endParaRPr lang="es-CL" sz="2000" dirty="0">
              <a:solidFill>
                <a:schemeClr val="dk1"/>
              </a:solidFill>
              <a:latin typeface="Calibri"/>
              <a:cs typeface="Calibri"/>
            </a:endParaRPr>
          </a:p>
        </p:txBody>
      </p:sp>
    </p:spTree>
    <p:extLst>
      <p:ext uri="{BB962C8B-B14F-4D97-AF65-F5344CB8AC3E}">
        <p14:creationId xmlns:p14="http://schemas.microsoft.com/office/powerpoint/2010/main" val="3014650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9" name="Google Shape;101;p3">
            <a:extLst>
              <a:ext uri="{FF2B5EF4-FFF2-40B4-BE49-F238E27FC236}">
                <a16:creationId xmlns="" xmlns:a16="http://schemas.microsoft.com/office/drawing/2014/main" id="{5625B663-4910-BC46-BDCC-663F8007D0C2}"/>
              </a:ext>
            </a:extLst>
          </p:cNvPr>
          <p:cNvSpPr/>
          <p:nvPr/>
        </p:nvSpPr>
        <p:spPr>
          <a:xfrm>
            <a:off x="401637" y="4222026"/>
            <a:ext cx="5154211" cy="2468141"/>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25" name="Google Shape;101;p3">
            <a:extLst>
              <a:ext uri="{FF2B5EF4-FFF2-40B4-BE49-F238E27FC236}">
                <a16:creationId xmlns="" xmlns:a16="http://schemas.microsoft.com/office/drawing/2014/main" id="{5F34F27F-A19E-E743-8AB6-EA6BF68FA353}"/>
              </a:ext>
            </a:extLst>
          </p:cNvPr>
          <p:cNvSpPr/>
          <p:nvPr/>
        </p:nvSpPr>
        <p:spPr>
          <a:xfrm>
            <a:off x="401637" y="2451100"/>
            <a:ext cx="8256225" cy="158700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 name="Google Shape;179;p5">
            <a:extLst>
              <a:ext uri="{FF2B5EF4-FFF2-40B4-BE49-F238E27FC236}">
                <a16:creationId xmlns="" xmlns:a16="http://schemas.microsoft.com/office/drawing/2014/main" id="{8CB2CECC-CF9F-3445-828A-1676F31BCA84}"/>
              </a:ext>
            </a:extLst>
          </p:cNvPr>
          <p:cNvSpPr/>
          <p:nvPr/>
        </p:nvSpPr>
        <p:spPr>
          <a:xfrm>
            <a:off x="460325" y="2451100"/>
            <a:ext cx="7885021" cy="1438815"/>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Entonces es importante determinar si la cantidad de conductores es la correcta, porque un aumento erróneo de la temperatura puede producir un deterioro en el material y en el peor de los casos un incendio.</a:t>
            </a:r>
          </a:p>
        </p:txBody>
      </p:sp>
      <p:sp>
        <p:nvSpPr>
          <p:cNvPr id="27" name="Google Shape;101;p3">
            <a:extLst>
              <a:ext uri="{FF2B5EF4-FFF2-40B4-BE49-F238E27FC236}">
                <a16:creationId xmlns="" xmlns:a16="http://schemas.microsoft.com/office/drawing/2014/main" id="{54F9D961-34B4-5F41-AFDE-73174E2B03B1}"/>
              </a:ext>
            </a:extLst>
          </p:cNvPr>
          <p:cNvSpPr/>
          <p:nvPr/>
        </p:nvSpPr>
        <p:spPr>
          <a:xfrm>
            <a:off x="4525705" y="3779837"/>
            <a:ext cx="4792921" cy="2654776"/>
          </a:xfrm>
          <a:prstGeom prst="roundRect">
            <a:avLst>
              <a:gd name="adj" fmla="val 5451"/>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179;p5">
            <a:extLst>
              <a:ext uri="{FF2B5EF4-FFF2-40B4-BE49-F238E27FC236}">
                <a16:creationId xmlns="" xmlns:a16="http://schemas.microsoft.com/office/drawing/2014/main" id="{EC14201A-C11B-C74D-B894-5141AEC9C3D6}"/>
              </a:ext>
            </a:extLst>
          </p:cNvPr>
          <p:cNvSpPr/>
          <p:nvPr/>
        </p:nvSpPr>
        <p:spPr>
          <a:xfrm>
            <a:off x="460326" y="4222026"/>
            <a:ext cx="4065376" cy="2362145"/>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Supongamos que los cables con los que trabajamos son del tipo THHN con un calibre de 2,5 mm2 y la canalización corresponde a una tubería de plástico rígida de media pulgada. Veamos qué dice la norma al respecto.</a:t>
            </a:r>
          </a:p>
        </p:txBody>
      </p:sp>
      <p:grpSp>
        <p:nvGrpSpPr>
          <p:cNvPr id="12" name="Grupo 11">
            <a:extLst>
              <a:ext uri="{FF2B5EF4-FFF2-40B4-BE49-F238E27FC236}">
                <a16:creationId xmlns="" xmlns:a16="http://schemas.microsoft.com/office/drawing/2014/main" id="{7A9521FB-B079-EE4D-8348-E175ADCB4C43}"/>
              </a:ext>
            </a:extLst>
          </p:cNvPr>
          <p:cNvGrpSpPr/>
          <p:nvPr/>
        </p:nvGrpSpPr>
        <p:grpSpPr>
          <a:xfrm>
            <a:off x="4840455" y="3860200"/>
            <a:ext cx="4124132" cy="2355008"/>
            <a:chOff x="6480798" y="1712547"/>
            <a:chExt cx="5413494" cy="3091271"/>
          </a:xfrm>
        </p:grpSpPr>
        <p:pic>
          <p:nvPicPr>
            <p:cNvPr id="40" name="Google Shape;447;p38">
              <a:extLst>
                <a:ext uri="{FF2B5EF4-FFF2-40B4-BE49-F238E27FC236}">
                  <a16:creationId xmlns="" xmlns:a16="http://schemas.microsoft.com/office/drawing/2014/main" id="{9575EC6B-C036-984D-9FD0-61D94B7FDF48}"/>
                </a:ext>
              </a:extLst>
            </p:cNvPr>
            <p:cNvPicPr preferRelativeResize="0"/>
            <p:nvPr/>
          </p:nvPicPr>
          <p:blipFill rotWithShape="1">
            <a:blip r:embed="rId3">
              <a:alphaModFix/>
            </a:blip>
            <a:srcRect/>
            <a:stretch/>
          </p:blipFill>
          <p:spPr>
            <a:xfrm>
              <a:off x="6480798" y="1712547"/>
              <a:ext cx="5413494" cy="3091271"/>
            </a:xfrm>
            <a:prstGeom prst="rect">
              <a:avLst/>
            </a:prstGeom>
            <a:noFill/>
            <a:ln>
              <a:noFill/>
            </a:ln>
          </p:spPr>
        </p:pic>
        <p:sp>
          <p:nvSpPr>
            <p:cNvPr id="41" name="Google Shape;448;p38">
              <a:extLst>
                <a:ext uri="{FF2B5EF4-FFF2-40B4-BE49-F238E27FC236}">
                  <a16:creationId xmlns="" xmlns:a16="http://schemas.microsoft.com/office/drawing/2014/main" id="{FD162042-87E3-E446-8B2B-8592E1D1397A}"/>
                </a:ext>
              </a:extLst>
            </p:cNvPr>
            <p:cNvSpPr/>
            <p:nvPr/>
          </p:nvSpPr>
          <p:spPr>
            <a:xfrm>
              <a:off x="8090265" y="2542903"/>
              <a:ext cx="531223" cy="2168905"/>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2" name="Google Shape;449;p38">
              <a:extLst>
                <a:ext uri="{FF2B5EF4-FFF2-40B4-BE49-F238E27FC236}">
                  <a16:creationId xmlns="" xmlns:a16="http://schemas.microsoft.com/office/drawing/2014/main" id="{7E03CF5F-9593-CB4C-8681-757BE264E0FF}"/>
                </a:ext>
              </a:extLst>
            </p:cNvPr>
            <p:cNvSpPr/>
            <p:nvPr/>
          </p:nvSpPr>
          <p:spPr>
            <a:xfrm>
              <a:off x="6566264" y="4101738"/>
              <a:ext cx="5242560" cy="200297"/>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3927447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9" name="Google Shape;101;p3">
            <a:extLst>
              <a:ext uri="{FF2B5EF4-FFF2-40B4-BE49-F238E27FC236}">
                <a16:creationId xmlns="" xmlns:a16="http://schemas.microsoft.com/office/drawing/2014/main" id="{5625B663-4910-BC46-BDCC-663F8007D0C2}"/>
              </a:ext>
            </a:extLst>
          </p:cNvPr>
          <p:cNvSpPr/>
          <p:nvPr/>
        </p:nvSpPr>
        <p:spPr>
          <a:xfrm>
            <a:off x="826703" y="4509204"/>
            <a:ext cx="5894991" cy="1622732"/>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25" name="Google Shape;101;p3">
            <a:extLst>
              <a:ext uri="{FF2B5EF4-FFF2-40B4-BE49-F238E27FC236}">
                <a16:creationId xmlns="" xmlns:a16="http://schemas.microsoft.com/office/drawing/2014/main" id="{5F34F27F-A19E-E743-8AB6-EA6BF68FA353}"/>
              </a:ext>
            </a:extLst>
          </p:cNvPr>
          <p:cNvSpPr/>
          <p:nvPr/>
        </p:nvSpPr>
        <p:spPr>
          <a:xfrm>
            <a:off x="459512" y="2682596"/>
            <a:ext cx="5500637" cy="158700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 name="Google Shape;179;p5">
            <a:extLst>
              <a:ext uri="{FF2B5EF4-FFF2-40B4-BE49-F238E27FC236}">
                <a16:creationId xmlns="" xmlns:a16="http://schemas.microsoft.com/office/drawing/2014/main" id="{8CB2CECC-CF9F-3445-828A-1676F31BCA84}"/>
              </a:ext>
            </a:extLst>
          </p:cNvPr>
          <p:cNvSpPr/>
          <p:nvPr/>
        </p:nvSpPr>
        <p:spPr>
          <a:xfrm>
            <a:off x="518200" y="2682595"/>
            <a:ext cx="5500637" cy="1438815"/>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¿Entonces  según lo que indica la norma se podrían canalizar 3 cables y la canalización estaría correcta? Debate con tu grupo y escriban sus conclusiones.</a:t>
            </a:r>
          </a:p>
        </p:txBody>
      </p:sp>
      <p:sp>
        <p:nvSpPr>
          <p:cNvPr id="38" name="Google Shape;179;p5">
            <a:extLst>
              <a:ext uri="{FF2B5EF4-FFF2-40B4-BE49-F238E27FC236}">
                <a16:creationId xmlns="" xmlns:a16="http://schemas.microsoft.com/office/drawing/2014/main" id="{EC14201A-C11B-C74D-B894-5141AEC9C3D6}"/>
              </a:ext>
            </a:extLst>
          </p:cNvPr>
          <p:cNvSpPr/>
          <p:nvPr/>
        </p:nvSpPr>
        <p:spPr>
          <a:xfrm>
            <a:off x="885393" y="4509203"/>
            <a:ext cx="5095522" cy="1438815"/>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Se debe considerar que la tabla mostrada anteriormente se puede utilizar únicamente si se cumplen las condiciones que indica la norma para la utilización de esta tabla.</a:t>
            </a:r>
          </a:p>
        </p:txBody>
      </p:sp>
      <p:pic>
        <p:nvPicPr>
          <p:cNvPr id="13" name="Imagen 12">
            <a:extLst>
              <a:ext uri="{FF2B5EF4-FFF2-40B4-BE49-F238E27FC236}">
                <a16:creationId xmlns="" xmlns:a16="http://schemas.microsoft.com/office/drawing/2014/main" id="{28860E09-770D-854A-8291-DF51DE374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754" y="2443362"/>
            <a:ext cx="3220334" cy="4419144"/>
          </a:xfrm>
          <a:prstGeom prst="rect">
            <a:avLst/>
          </a:prstGeom>
        </p:spPr>
      </p:pic>
    </p:spTree>
    <p:extLst>
      <p:ext uri="{BB962C8B-B14F-4D97-AF65-F5344CB8AC3E}">
        <p14:creationId xmlns:p14="http://schemas.microsoft.com/office/powerpoint/2010/main" val="4163695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01;p3">
            <a:extLst>
              <a:ext uri="{FF2B5EF4-FFF2-40B4-BE49-F238E27FC236}">
                <a16:creationId xmlns="" xmlns:a16="http://schemas.microsoft.com/office/drawing/2014/main" id="{EF85259A-A32D-174F-90CB-48B6A7E4CE31}"/>
              </a:ext>
            </a:extLst>
          </p:cNvPr>
          <p:cNvSpPr/>
          <p:nvPr/>
        </p:nvSpPr>
        <p:spPr>
          <a:xfrm>
            <a:off x="412760" y="3368233"/>
            <a:ext cx="8720526" cy="2106592"/>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pic>
        <p:nvPicPr>
          <p:cNvPr id="25" name="Google Shape;461;p40">
            <a:extLst>
              <a:ext uri="{FF2B5EF4-FFF2-40B4-BE49-F238E27FC236}">
                <a16:creationId xmlns="" xmlns:a16="http://schemas.microsoft.com/office/drawing/2014/main" id="{5CCB88C4-6546-304A-BE16-D71BEA46D1D9}"/>
              </a:ext>
            </a:extLst>
          </p:cNvPr>
          <p:cNvPicPr preferRelativeResize="0"/>
          <p:nvPr/>
        </p:nvPicPr>
        <p:blipFill rotWithShape="1">
          <a:blip r:embed="rId3">
            <a:alphaModFix/>
          </a:blip>
          <a:srcRect/>
          <a:stretch/>
        </p:blipFill>
        <p:spPr>
          <a:xfrm>
            <a:off x="837408" y="3733537"/>
            <a:ext cx="7952845" cy="1338035"/>
          </a:xfrm>
          <a:prstGeom prst="rect">
            <a:avLst/>
          </a:prstGeom>
          <a:noFill/>
          <a:ln>
            <a:noFill/>
          </a:ln>
        </p:spPr>
      </p:pic>
    </p:spTree>
    <p:extLst>
      <p:ext uri="{BB962C8B-B14F-4D97-AF65-F5344CB8AC3E}">
        <p14:creationId xmlns:p14="http://schemas.microsoft.com/office/powerpoint/2010/main" val="2346708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01;p3">
            <a:extLst>
              <a:ext uri="{FF2B5EF4-FFF2-40B4-BE49-F238E27FC236}">
                <a16:creationId xmlns="" xmlns:a16="http://schemas.microsoft.com/office/drawing/2014/main" id="{10B9DEB3-AADF-DC4A-BD2C-862C1F622C97}"/>
              </a:ext>
            </a:extLst>
          </p:cNvPr>
          <p:cNvSpPr/>
          <p:nvPr/>
        </p:nvSpPr>
        <p:spPr>
          <a:xfrm>
            <a:off x="1145529" y="2561563"/>
            <a:ext cx="6331715" cy="385401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179;p5">
            <a:extLst>
              <a:ext uri="{FF2B5EF4-FFF2-40B4-BE49-F238E27FC236}">
                <a16:creationId xmlns="" xmlns:a16="http://schemas.microsoft.com/office/drawing/2014/main" id="{35CF6100-986D-B842-9999-7896AC551CA9}"/>
              </a:ext>
            </a:extLst>
          </p:cNvPr>
          <p:cNvSpPr/>
          <p:nvPr/>
        </p:nvSpPr>
        <p:spPr>
          <a:xfrm>
            <a:off x="1250518" y="2731336"/>
            <a:ext cx="5894991" cy="2054368"/>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¿Qué sucede si por alguna limitación no podemos cumplir con lo señalado en el artículo 8,2,811,14 de la NCh Elec 4/2003 o la característica (diámetro o material) de nuestra canalización no se encuentra contenida en la tabla ? Debate con tu grupo y escriban sus conclusiones.</a:t>
            </a:r>
          </a:p>
        </p:txBody>
      </p:sp>
      <p:sp>
        <p:nvSpPr>
          <p:cNvPr id="9" name="Google Shape;179;p5">
            <a:extLst>
              <a:ext uri="{FF2B5EF4-FFF2-40B4-BE49-F238E27FC236}">
                <a16:creationId xmlns="" xmlns:a16="http://schemas.microsoft.com/office/drawing/2014/main" id="{AF22D2F2-39E5-CA44-AAD1-53693EA3CA25}"/>
              </a:ext>
            </a:extLst>
          </p:cNvPr>
          <p:cNvSpPr/>
          <p:nvPr/>
        </p:nvSpPr>
        <p:spPr>
          <a:xfrm>
            <a:off x="1250518" y="4785704"/>
            <a:ext cx="5515407" cy="1438815"/>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En este caso tendremos que dimensionar cuántos conductores son posibles implementar en nuestra canalización, utilizando los criterios definidos en la norma como son:</a:t>
            </a:r>
          </a:p>
        </p:txBody>
      </p:sp>
      <p:pic>
        <p:nvPicPr>
          <p:cNvPr id="11" name="Imagen 10">
            <a:extLst>
              <a:ext uri="{FF2B5EF4-FFF2-40B4-BE49-F238E27FC236}">
                <a16:creationId xmlns="" xmlns:a16="http://schemas.microsoft.com/office/drawing/2014/main" id="{7E89DFEB-1C9A-0641-B250-D78CEADE7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383" y="2454416"/>
            <a:ext cx="2165892" cy="3854014"/>
          </a:xfrm>
          <a:prstGeom prst="rect">
            <a:avLst/>
          </a:prstGeom>
        </p:spPr>
      </p:pic>
    </p:spTree>
    <p:extLst>
      <p:ext uri="{BB962C8B-B14F-4D97-AF65-F5344CB8AC3E}">
        <p14:creationId xmlns:p14="http://schemas.microsoft.com/office/powerpoint/2010/main" val="3918182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7" name="Google Shape;101;p3">
            <a:extLst>
              <a:ext uri="{FF2B5EF4-FFF2-40B4-BE49-F238E27FC236}">
                <a16:creationId xmlns="" xmlns:a16="http://schemas.microsoft.com/office/drawing/2014/main" id="{10B9DEB3-AADF-DC4A-BD2C-862C1F622C97}"/>
              </a:ext>
            </a:extLst>
          </p:cNvPr>
          <p:cNvSpPr/>
          <p:nvPr/>
        </p:nvSpPr>
        <p:spPr>
          <a:xfrm>
            <a:off x="1666391" y="3657600"/>
            <a:ext cx="5894991" cy="2858946"/>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179;p5">
            <a:extLst>
              <a:ext uri="{FF2B5EF4-FFF2-40B4-BE49-F238E27FC236}">
                <a16:creationId xmlns="" xmlns:a16="http://schemas.microsoft.com/office/drawing/2014/main" id="{35CF6100-986D-B842-9999-7896AC551CA9}"/>
              </a:ext>
            </a:extLst>
          </p:cNvPr>
          <p:cNvSpPr/>
          <p:nvPr/>
        </p:nvSpPr>
        <p:spPr>
          <a:xfrm>
            <a:off x="1884753" y="3657600"/>
            <a:ext cx="5465172" cy="2669921"/>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2000" b="1" dirty="0">
                <a:solidFill>
                  <a:srgbClr val="29754D"/>
                </a:solidFill>
                <a:latin typeface="Calibri"/>
                <a:cs typeface="Calibri"/>
              </a:rPr>
              <a:t>Donde:</a:t>
            </a:r>
          </a:p>
          <a:p>
            <a:pPr marL="342900" lvl="0" indent="-342900">
              <a:buClr>
                <a:srgbClr val="29754D"/>
              </a:buClr>
              <a:buSzPts val="2400"/>
              <a:buFont typeface="Arial"/>
              <a:buChar char="•"/>
            </a:pPr>
            <a:r>
              <a:rPr lang="es-CL" sz="2000" dirty="0">
                <a:solidFill>
                  <a:schemeClr val="dk1"/>
                </a:solidFill>
                <a:latin typeface="Calibri"/>
                <a:cs typeface="Calibri"/>
              </a:rPr>
              <a:t>Is: corriente de servicio</a:t>
            </a:r>
          </a:p>
          <a:p>
            <a:pPr marL="342900" lvl="0" indent="-342900">
              <a:buClr>
                <a:srgbClr val="29754D"/>
              </a:buClr>
              <a:buSzPts val="2400"/>
              <a:buFont typeface="Arial"/>
              <a:buChar char="•"/>
            </a:pPr>
            <a:r>
              <a:rPr lang="es-CL" sz="2000" dirty="0">
                <a:solidFill>
                  <a:schemeClr val="dk1"/>
                </a:solidFill>
                <a:latin typeface="Calibri"/>
                <a:cs typeface="Calibri"/>
              </a:rPr>
              <a:t>It: corriente admisible (depende del material y calibre del conductor)</a:t>
            </a:r>
          </a:p>
          <a:p>
            <a:pPr marL="342900" lvl="0" indent="-342900">
              <a:buClr>
                <a:srgbClr val="29754D"/>
              </a:buClr>
              <a:buSzPts val="2400"/>
              <a:buFont typeface="Arial"/>
              <a:buChar char="•"/>
            </a:pPr>
            <a:r>
              <a:rPr lang="es-CL" sz="2000" dirty="0">
                <a:solidFill>
                  <a:schemeClr val="dk1"/>
                </a:solidFill>
                <a:latin typeface="Calibri"/>
                <a:cs typeface="Calibri"/>
              </a:rPr>
              <a:t>ft: factor de corrección por variación de temperatura</a:t>
            </a:r>
          </a:p>
          <a:p>
            <a:pPr marL="342900" lvl="0" indent="-342900">
              <a:buClr>
                <a:srgbClr val="29754D"/>
              </a:buClr>
              <a:buSzPts val="2400"/>
              <a:buFont typeface="Arial"/>
              <a:buChar char="•"/>
            </a:pPr>
            <a:r>
              <a:rPr lang="es-CL" sz="2000" dirty="0">
                <a:solidFill>
                  <a:schemeClr val="dk1"/>
                </a:solidFill>
                <a:latin typeface="Calibri"/>
                <a:cs typeface="Calibri"/>
              </a:rPr>
              <a:t>fn: factor de corrección por cantidad de conductores en una canalización</a:t>
            </a:r>
          </a:p>
        </p:txBody>
      </p:sp>
      <p:sp>
        <p:nvSpPr>
          <p:cNvPr id="12" name="Google Shape;101;p3">
            <a:extLst>
              <a:ext uri="{FF2B5EF4-FFF2-40B4-BE49-F238E27FC236}">
                <a16:creationId xmlns="" xmlns:a16="http://schemas.microsoft.com/office/drawing/2014/main" id="{2C4B38D9-94D5-B342-8E1C-A6E8D00DCB39}"/>
              </a:ext>
            </a:extLst>
          </p:cNvPr>
          <p:cNvSpPr/>
          <p:nvPr/>
        </p:nvSpPr>
        <p:spPr>
          <a:xfrm>
            <a:off x="3055355" y="2446656"/>
            <a:ext cx="3321382" cy="960699"/>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a:extLst>
              <a:ext uri="{FF2B5EF4-FFF2-40B4-BE49-F238E27FC236}">
                <a16:creationId xmlns="" xmlns:a16="http://schemas.microsoft.com/office/drawing/2014/main" id="{CBF47B3D-5470-4245-82B9-8FB4CF7E56EB}"/>
              </a:ext>
            </a:extLst>
          </p:cNvPr>
          <p:cNvPicPr>
            <a:picLocks noChangeAspect="1"/>
          </p:cNvPicPr>
          <p:nvPr/>
        </p:nvPicPr>
        <p:blipFill>
          <a:blip r:embed="rId3"/>
          <a:stretch>
            <a:fillRect/>
          </a:stretch>
        </p:blipFill>
        <p:spPr>
          <a:xfrm>
            <a:off x="3140242" y="2662755"/>
            <a:ext cx="3056081" cy="579176"/>
          </a:xfrm>
          <a:prstGeom prst="rect">
            <a:avLst/>
          </a:prstGeom>
        </p:spPr>
      </p:pic>
    </p:spTree>
    <p:extLst>
      <p:ext uri="{BB962C8B-B14F-4D97-AF65-F5344CB8AC3E}">
        <p14:creationId xmlns:p14="http://schemas.microsoft.com/office/powerpoint/2010/main" val="97712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Ejemplo de </a:t>
            </a:r>
            <a:r>
              <a:rPr lang="es-ES_tradnl" sz="2200" b="1" dirty="0" err="1">
                <a:solidFill>
                  <a:srgbClr val="29754D"/>
                </a:solidFill>
                <a:latin typeface="Trebuchet MS"/>
                <a:ea typeface="Trebuchet MS"/>
                <a:cs typeface="Trebuchet MS"/>
                <a:sym typeface="Trebuchet MS"/>
              </a:rPr>
              <a:t>NCh</a:t>
            </a:r>
            <a:r>
              <a:rPr lang="es-ES_tradnl" sz="2200" b="1" dirty="0">
                <a:solidFill>
                  <a:srgbClr val="29754D"/>
                </a:solidFill>
                <a:latin typeface="Trebuchet MS"/>
                <a:ea typeface="Trebuchet MS"/>
                <a:cs typeface="Trebuchet MS"/>
                <a:sym typeface="Trebuchet MS"/>
              </a:rPr>
              <a:t> </a:t>
            </a:r>
            <a:r>
              <a:rPr lang="es-ES_tradnl" sz="2200" b="1" dirty="0" err="1">
                <a:solidFill>
                  <a:srgbClr val="29754D"/>
                </a:solidFill>
                <a:latin typeface="Trebuchet MS"/>
                <a:ea typeface="Trebuchet MS"/>
                <a:cs typeface="Trebuchet MS"/>
                <a:sym typeface="Trebuchet MS"/>
              </a:rPr>
              <a:t>Elec</a:t>
            </a:r>
            <a:r>
              <a:rPr lang="es-ES_tradnl" sz="2200" b="1" dirty="0">
                <a:solidFill>
                  <a:srgbClr val="29754D"/>
                </a:solidFill>
                <a:latin typeface="Trebuchet MS"/>
                <a:ea typeface="Trebuchet MS"/>
                <a:cs typeface="Trebuchet MS"/>
                <a:sym typeface="Trebuchet MS"/>
              </a:rPr>
              <a:t> (Norma Chilena de Electricidad) 4/2003</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9" name="Google Shape;101;p3">
            <a:extLst>
              <a:ext uri="{FF2B5EF4-FFF2-40B4-BE49-F238E27FC236}">
                <a16:creationId xmlns="" xmlns:a16="http://schemas.microsoft.com/office/drawing/2014/main" id="{9FCB5023-6C5E-E442-8B28-BAD412F60DA2}"/>
              </a:ext>
            </a:extLst>
          </p:cNvPr>
          <p:cNvSpPr/>
          <p:nvPr/>
        </p:nvSpPr>
        <p:spPr>
          <a:xfrm>
            <a:off x="1145529" y="2561563"/>
            <a:ext cx="6331715" cy="3854014"/>
          </a:xfrm>
          <a:prstGeom prst="roundRect">
            <a:avLst>
              <a:gd name="adj" fmla="val 5451"/>
            </a:avLst>
          </a:prstGeom>
          <a:solidFill>
            <a:srgbClr val="D7E3DC"/>
          </a:solidFill>
          <a:ln w="9525" cap="flat" cmpd="sng">
            <a:solidFill>
              <a:srgbClr val="D7E3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9;p5">
            <a:extLst>
              <a:ext uri="{FF2B5EF4-FFF2-40B4-BE49-F238E27FC236}">
                <a16:creationId xmlns="" xmlns:a16="http://schemas.microsoft.com/office/drawing/2014/main" id="{7A22506C-4A71-4F47-A7DE-E3CC6003E883}"/>
              </a:ext>
            </a:extLst>
          </p:cNvPr>
          <p:cNvSpPr/>
          <p:nvPr/>
        </p:nvSpPr>
        <p:spPr>
          <a:xfrm>
            <a:off x="1250518" y="2731336"/>
            <a:ext cx="5894991" cy="3400891"/>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Estos son solo algunos de los criterios que se establecen por norma, para que el diseño de una instalación eléctrica en baja tensión, presente un ambiente seguro sin riesgos de accidentes o disminuyéndolos al mínimo.</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Estos criterios deben ser de conocimiento del personal de mantenimiento, puesto que una instalación mal diseñada, puede que con el tiempo genere un desgaste de material que termine convirtiéndose en una falla.</a:t>
            </a:r>
          </a:p>
        </p:txBody>
      </p:sp>
      <p:pic>
        <p:nvPicPr>
          <p:cNvPr id="13" name="Imagen 12">
            <a:extLst>
              <a:ext uri="{FF2B5EF4-FFF2-40B4-BE49-F238E27FC236}">
                <a16:creationId xmlns="" xmlns:a16="http://schemas.microsoft.com/office/drawing/2014/main" id="{5E27CE17-FD83-5242-801D-D499A65C8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383" y="2454416"/>
            <a:ext cx="2165892" cy="3854014"/>
          </a:xfrm>
          <a:prstGeom prst="rect">
            <a:avLst/>
          </a:prstGeom>
        </p:spPr>
      </p:pic>
    </p:spTree>
    <p:extLst>
      <p:ext uri="{BB962C8B-B14F-4D97-AF65-F5344CB8AC3E}">
        <p14:creationId xmlns:p14="http://schemas.microsoft.com/office/powerpoint/2010/main" val="1457116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NORMATIVA INTERNACIONAL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9" name="Google Shape;101;p3">
            <a:extLst>
              <a:ext uri="{FF2B5EF4-FFF2-40B4-BE49-F238E27FC236}">
                <a16:creationId xmlns="" xmlns:a16="http://schemas.microsoft.com/office/drawing/2014/main" id="{9FCB5023-6C5E-E442-8B28-BAD412F60DA2}"/>
              </a:ext>
            </a:extLst>
          </p:cNvPr>
          <p:cNvSpPr/>
          <p:nvPr/>
        </p:nvSpPr>
        <p:spPr>
          <a:xfrm>
            <a:off x="1198023" y="2272194"/>
            <a:ext cx="7324216" cy="4441121"/>
          </a:xfrm>
          <a:prstGeom prst="roundRect">
            <a:avLst>
              <a:gd name="adj" fmla="val 5451"/>
            </a:avLst>
          </a:prstGeom>
          <a:solidFill>
            <a:srgbClr val="D7E3DC"/>
          </a:solidFill>
          <a:ln w="9525" cap="flat" cmpd="sng">
            <a:solidFill>
              <a:srgbClr val="D7E3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9;p5">
            <a:extLst>
              <a:ext uri="{FF2B5EF4-FFF2-40B4-BE49-F238E27FC236}">
                <a16:creationId xmlns="" xmlns:a16="http://schemas.microsoft.com/office/drawing/2014/main" id="{7A22506C-4A71-4F47-A7DE-E3CC6003E883}"/>
              </a:ext>
            </a:extLst>
          </p:cNvPr>
          <p:cNvSpPr/>
          <p:nvPr/>
        </p:nvSpPr>
        <p:spPr>
          <a:xfrm>
            <a:off x="1303012" y="2441968"/>
            <a:ext cx="6932783" cy="4016444"/>
          </a:xfrm>
          <a:prstGeom prst="rect">
            <a:avLst/>
          </a:prstGeom>
          <a:noFill/>
          <a:ln>
            <a:noFill/>
          </a:ln>
        </p:spPr>
        <p:txBody>
          <a:bodyPr spcFirstLastPara="1" wrap="square" lIns="91425" tIns="45700" rIns="91425" bIns="45700" anchor="t" anchorCtr="0">
            <a:spAutoFit/>
          </a:bodyPr>
          <a:lstStyle/>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En el ámbito internacional si existen normas que intentan estandarizar los procedimientos para la mantención. La principal norma a la que se hace referencia para labores de mantenimiento industrial es la </a:t>
            </a:r>
            <a:r>
              <a:rPr lang="es-CL" sz="2000" b="1" dirty="0">
                <a:solidFill>
                  <a:schemeClr val="dk1"/>
                </a:solidFill>
                <a:latin typeface="Calibri"/>
                <a:cs typeface="Calibri"/>
              </a:rPr>
              <a:t>NFPA 70B</a:t>
            </a:r>
            <a:r>
              <a:rPr lang="es-CL" sz="2000" dirty="0">
                <a:solidFill>
                  <a:schemeClr val="dk1"/>
                </a:solidFill>
                <a:latin typeface="Calibri"/>
                <a:cs typeface="Calibri"/>
              </a:rPr>
              <a:t>. </a:t>
            </a:r>
          </a:p>
          <a:p>
            <a:pPr marL="342900" lvl="0" indent="-342900">
              <a:spcBef>
                <a:spcPts val="900"/>
              </a:spcBef>
              <a:buClr>
                <a:srgbClr val="29754D"/>
              </a:buClr>
              <a:buSzPts val="2400"/>
              <a:buFont typeface="Arial"/>
              <a:buChar char="•"/>
            </a:pPr>
            <a:r>
              <a:rPr lang="es-CL" sz="2000" dirty="0">
                <a:solidFill>
                  <a:schemeClr val="dk1"/>
                </a:solidFill>
                <a:latin typeface="Calibri"/>
                <a:cs typeface="Calibri"/>
              </a:rPr>
              <a:t>La norma NFPA 70B (Prácticas Recomendadas para el Mantenimiento de Equipos y Sistemas Eléctricos) está orientada a los requerimientos relacionados con el mantenimiento del equipo y sistemas eléctricos, concentrándose en la elaboración de un plan de mantenimiento preventivo, predictivo y proactivo como la base fundamental para disminuir la accidentabilidad y aumentar la confiabilidad de los procesos.</a:t>
            </a:r>
          </a:p>
        </p:txBody>
      </p:sp>
    </p:spTree>
    <p:extLst>
      <p:ext uri="{BB962C8B-B14F-4D97-AF65-F5344CB8AC3E}">
        <p14:creationId xmlns:p14="http://schemas.microsoft.com/office/powerpoint/2010/main" val="185757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NORMATIVA INTERNACIONAL DE MANTENIMIENTO ELÉCTRICO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6" name="Google Shape;101;p3">
            <a:extLst>
              <a:ext uri="{FF2B5EF4-FFF2-40B4-BE49-F238E27FC236}">
                <a16:creationId xmlns="" xmlns:a16="http://schemas.microsoft.com/office/drawing/2014/main" id="{AC8AE98B-5362-C146-B9F1-A0BA718CCFAB}"/>
              </a:ext>
            </a:extLst>
          </p:cNvPr>
          <p:cNvSpPr/>
          <p:nvPr/>
        </p:nvSpPr>
        <p:spPr>
          <a:xfrm>
            <a:off x="3415838" y="2832924"/>
            <a:ext cx="5195728" cy="2134387"/>
          </a:xfrm>
          <a:prstGeom prst="roundRect">
            <a:avLst>
              <a:gd name="adj" fmla="val 10157"/>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 name="Imagen 7">
            <a:extLst>
              <a:ext uri="{FF2B5EF4-FFF2-40B4-BE49-F238E27FC236}">
                <a16:creationId xmlns="" xmlns:a16="http://schemas.microsoft.com/office/drawing/2014/main" id="{5C9577DA-016A-A346-BBF7-08B81B6BD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2046" y="3261975"/>
            <a:ext cx="3023096" cy="3173480"/>
          </a:xfrm>
          <a:prstGeom prst="rect">
            <a:avLst/>
          </a:prstGeom>
        </p:spPr>
      </p:pic>
      <p:sp>
        <p:nvSpPr>
          <p:cNvPr id="10" name="Triángulo isósceles 32">
            <a:extLst>
              <a:ext uri="{FF2B5EF4-FFF2-40B4-BE49-F238E27FC236}">
                <a16:creationId xmlns="" xmlns:a16="http://schemas.microsoft.com/office/drawing/2014/main" id="{ABD32841-FF13-FF4A-934D-04EDADA8B51C}"/>
              </a:ext>
            </a:extLst>
          </p:cNvPr>
          <p:cNvSpPr/>
          <p:nvPr/>
        </p:nvSpPr>
        <p:spPr>
          <a:xfrm rot="14751479">
            <a:off x="3033180" y="3699070"/>
            <a:ext cx="333492" cy="788255"/>
          </a:xfrm>
          <a:prstGeom prst="triangle">
            <a:avLst/>
          </a:prstGeom>
          <a:solidFill>
            <a:srgbClr val="D7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 xmlns:a16="http://schemas.microsoft.com/office/drawing/2014/main" id="{0F0C6686-CDC4-1F47-A8CE-DA9FAEA5A902}"/>
              </a:ext>
            </a:extLst>
          </p:cNvPr>
          <p:cNvSpPr/>
          <p:nvPr/>
        </p:nvSpPr>
        <p:spPr>
          <a:xfrm>
            <a:off x="3839722" y="3046786"/>
            <a:ext cx="4683447" cy="1920526"/>
          </a:xfrm>
          <a:prstGeom prst="rect">
            <a:avLst/>
          </a:prstGeom>
        </p:spPr>
        <p:txBody>
          <a:bodyPr wrap="square" anchor="ctr">
            <a:spAutoFit/>
          </a:bodyPr>
          <a:lstStyle/>
          <a:p>
            <a:pPr>
              <a:lnSpc>
                <a:spcPct val="90000"/>
              </a:lnSpc>
            </a:pPr>
            <a:r>
              <a:rPr lang="es-CL" sz="2200" dirty="0">
                <a:latin typeface="Calibri"/>
                <a:cs typeface="Calibri"/>
              </a:rPr>
              <a:t>Se puede acceder a esta norma en la pagina </a:t>
            </a:r>
            <a:r>
              <a:rPr lang="es-CL" sz="2200" u="sng" dirty="0">
                <a:solidFill>
                  <a:srgbClr val="C00000"/>
                </a:solidFill>
                <a:latin typeface="Calibri"/>
                <a:cs typeface="Calibri"/>
              </a:rPr>
              <a:t>https://www.nfpa.org/</a:t>
            </a:r>
            <a:r>
              <a:rPr lang="es-CL" sz="2200" dirty="0">
                <a:latin typeface="Calibri"/>
                <a:cs typeface="Calibri"/>
              </a:rPr>
              <a:t>. La norma es de pago pero se puede acceder a una ojeada mediante una previa inscripción gratuita.</a:t>
            </a:r>
          </a:p>
          <a:p>
            <a:pPr>
              <a:lnSpc>
                <a:spcPct val="90000"/>
              </a:lnSpc>
            </a:pPr>
            <a:endParaRPr lang="es-CL" sz="2200" dirty="0">
              <a:latin typeface="Calibri"/>
              <a:cs typeface="Calibri"/>
            </a:endParaRPr>
          </a:p>
        </p:txBody>
      </p:sp>
    </p:spTree>
    <p:extLst>
      <p:ext uri="{BB962C8B-B14F-4D97-AF65-F5344CB8AC3E}">
        <p14:creationId xmlns:p14="http://schemas.microsoft.com/office/powerpoint/2010/main" val="2907396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LA NORMA NFPA 70B </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grpSp>
        <p:nvGrpSpPr>
          <p:cNvPr id="2" name="Grupo 1">
            <a:extLst>
              <a:ext uri="{FF2B5EF4-FFF2-40B4-BE49-F238E27FC236}">
                <a16:creationId xmlns="" xmlns:a16="http://schemas.microsoft.com/office/drawing/2014/main" id="{527AD8E8-3842-4949-9EC1-F1F58BF69F2E}"/>
              </a:ext>
            </a:extLst>
          </p:cNvPr>
          <p:cNvGrpSpPr/>
          <p:nvPr/>
        </p:nvGrpSpPr>
        <p:grpSpPr>
          <a:xfrm>
            <a:off x="1331738" y="2697533"/>
            <a:ext cx="7056786" cy="3617314"/>
            <a:chOff x="487680" y="2326510"/>
            <a:chExt cx="8159388" cy="4182509"/>
          </a:xfrm>
        </p:grpSpPr>
        <p:pic>
          <p:nvPicPr>
            <p:cNvPr id="9" name="Google Shape;498;p46">
              <a:extLst>
                <a:ext uri="{FF2B5EF4-FFF2-40B4-BE49-F238E27FC236}">
                  <a16:creationId xmlns="" xmlns:a16="http://schemas.microsoft.com/office/drawing/2014/main" id="{6C63E991-5FD6-A740-84AD-D20AE830E4BD}"/>
                </a:ext>
              </a:extLst>
            </p:cNvPr>
            <p:cNvPicPr preferRelativeResize="0"/>
            <p:nvPr/>
          </p:nvPicPr>
          <p:blipFill rotWithShape="1">
            <a:blip r:embed="rId3">
              <a:alphaModFix/>
            </a:blip>
            <a:srcRect/>
            <a:stretch/>
          </p:blipFill>
          <p:spPr>
            <a:xfrm>
              <a:off x="487680" y="2326510"/>
              <a:ext cx="5490312" cy="4146435"/>
            </a:xfrm>
            <a:prstGeom prst="rect">
              <a:avLst/>
            </a:prstGeom>
            <a:noFill/>
            <a:ln>
              <a:noFill/>
            </a:ln>
          </p:spPr>
        </p:pic>
        <p:pic>
          <p:nvPicPr>
            <p:cNvPr id="11" name="Google Shape;499;p46">
              <a:extLst>
                <a:ext uri="{FF2B5EF4-FFF2-40B4-BE49-F238E27FC236}">
                  <a16:creationId xmlns="" xmlns:a16="http://schemas.microsoft.com/office/drawing/2014/main" id="{4D30FB60-8727-9C41-A54B-87437145594B}"/>
                </a:ext>
              </a:extLst>
            </p:cNvPr>
            <p:cNvPicPr preferRelativeResize="0"/>
            <p:nvPr/>
          </p:nvPicPr>
          <p:blipFill rotWithShape="1">
            <a:blip r:embed="rId4">
              <a:alphaModFix/>
            </a:blip>
            <a:srcRect/>
            <a:stretch/>
          </p:blipFill>
          <p:spPr>
            <a:xfrm>
              <a:off x="6409034" y="2362584"/>
              <a:ext cx="2238034" cy="4146435"/>
            </a:xfrm>
            <a:prstGeom prst="rect">
              <a:avLst/>
            </a:prstGeom>
            <a:noFill/>
            <a:ln>
              <a:noFill/>
            </a:ln>
          </p:spPr>
        </p:pic>
      </p:grpSp>
      <p:sp>
        <p:nvSpPr>
          <p:cNvPr id="12" name="Google Shape;101;p3">
            <a:extLst>
              <a:ext uri="{FF2B5EF4-FFF2-40B4-BE49-F238E27FC236}">
                <a16:creationId xmlns="" xmlns:a16="http://schemas.microsoft.com/office/drawing/2014/main" id="{DB35F4B3-A82A-A84D-9D5E-1F74AC49146C}"/>
              </a:ext>
            </a:extLst>
          </p:cNvPr>
          <p:cNvSpPr/>
          <p:nvPr/>
        </p:nvSpPr>
        <p:spPr>
          <a:xfrm>
            <a:off x="636608" y="2303362"/>
            <a:ext cx="8461093" cy="4444679"/>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240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p6"/>
          <p:cNvSpPr txBox="1"/>
          <p:nvPr/>
        </p:nvSpPr>
        <p:spPr>
          <a:xfrm>
            <a:off x="424917" y="1733847"/>
            <a:ext cx="7004583" cy="319500"/>
          </a:xfrm>
          <a:prstGeom prst="rect">
            <a:avLst/>
          </a:prstGeom>
          <a:noFill/>
          <a:ln>
            <a:noFill/>
          </a:ln>
        </p:spPr>
        <p:txBody>
          <a:bodyPr spcFirstLastPara="1" wrap="square" lIns="91425" tIns="91425" rIns="91425" bIns="91425" anchor="ctr" anchorCtr="0">
            <a:noAutofit/>
          </a:bodyPr>
          <a:lstStyle/>
          <a:p>
            <a:pPr>
              <a:lnSpc>
                <a:spcPct val="90000"/>
              </a:lnSpc>
            </a:pPr>
            <a:r>
              <a:rPr lang="es-ES_tradnl" sz="2600" b="1" dirty="0">
                <a:solidFill>
                  <a:srgbClr val="29754D"/>
                </a:solidFill>
                <a:latin typeface="Calibri"/>
                <a:ea typeface="Calibri"/>
                <a:cs typeface="Calibri"/>
              </a:rPr>
              <a:t>ESTRATEGIAS DE MONITOREO DE LOS AVANCES</a:t>
            </a:r>
          </a:p>
          <a:p>
            <a:pPr>
              <a:lnSpc>
                <a:spcPct val="90000"/>
              </a:lnSpc>
            </a:pPr>
            <a:r>
              <a:rPr lang="es-CL" sz="2600" b="1" dirty="0">
                <a:solidFill>
                  <a:srgbClr val="29754D"/>
                </a:solidFill>
                <a:latin typeface="Calibri"/>
                <a:ea typeface="Calibri"/>
                <a:cs typeface="Calibri"/>
              </a:rPr>
              <a:t/>
            </a:r>
            <a:br>
              <a:rPr lang="es-CL" sz="2600" b="1" dirty="0">
                <a:solidFill>
                  <a:srgbClr val="29754D"/>
                </a:solidFill>
                <a:latin typeface="Calibri"/>
                <a:ea typeface="Calibri"/>
                <a:cs typeface="Calibri"/>
              </a:rPr>
            </a:br>
            <a:endParaRPr lang="es-CL" sz="2600" b="1" dirty="0">
              <a:solidFill>
                <a:srgbClr val="29754D"/>
              </a:solidFill>
              <a:latin typeface="Calibri"/>
              <a:ea typeface="Calibri"/>
              <a:cs typeface="Calibri"/>
            </a:endParaRPr>
          </a:p>
        </p:txBody>
      </p:sp>
      <p:sp>
        <p:nvSpPr>
          <p:cNvPr id="3" name="Google Shape;160;p3"/>
          <p:cNvSpPr txBox="1">
            <a:spLocks/>
          </p:cNvSpPr>
          <p:nvPr/>
        </p:nvSpPr>
        <p:spPr>
          <a:xfrm>
            <a:off x="5122334" y="1854200"/>
            <a:ext cx="8596668" cy="13208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accent1"/>
              </a:buClr>
              <a:buSzPts val="3600"/>
              <a:buFont typeface="Trebuchet MS"/>
              <a:buNone/>
            </a:pPr>
            <a:endParaRPr lang="es-ES_tradnl" sz="2600" b="1" dirty="0">
              <a:solidFill>
                <a:srgbClr val="29754D"/>
              </a:solidFill>
              <a:latin typeface="Calibri"/>
              <a:ea typeface="Calibri"/>
              <a:cs typeface="Calibri"/>
            </a:endParaRPr>
          </a:p>
        </p:txBody>
      </p:sp>
      <p:sp>
        <p:nvSpPr>
          <p:cNvPr id="6" name="Google Shape;101;p3"/>
          <p:cNvSpPr/>
          <p:nvPr/>
        </p:nvSpPr>
        <p:spPr>
          <a:xfrm>
            <a:off x="1541397" y="2447977"/>
            <a:ext cx="7335903" cy="378772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8431" y="2848352"/>
            <a:ext cx="3223256" cy="3035128"/>
          </a:xfrm>
          <a:prstGeom prst="rect">
            <a:avLst/>
          </a:prstGeom>
        </p:spPr>
      </p:pic>
      <p:sp>
        <p:nvSpPr>
          <p:cNvPr id="4" name="Google Shape;161;p3"/>
          <p:cNvSpPr txBox="1">
            <a:spLocks/>
          </p:cNvSpPr>
          <p:nvPr/>
        </p:nvSpPr>
        <p:spPr>
          <a:xfrm>
            <a:off x="2001838" y="2923133"/>
            <a:ext cx="6837362" cy="302046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10000"/>
              </a:lnSpc>
              <a:buClr>
                <a:srgbClr val="29754D"/>
              </a:buClr>
              <a:buSzPct val="99000"/>
              <a:buFont typeface="Arial"/>
              <a:buChar char="•"/>
            </a:pPr>
            <a:r>
              <a:rPr lang="es-ES_tradnl" sz="2000" dirty="0">
                <a:latin typeface="Calibri"/>
                <a:cs typeface="Calibri"/>
              </a:rPr>
              <a:t>Evaluación con Escala Estimativa de Texto Guía. Los contenidos a </a:t>
            </a:r>
            <a:r>
              <a:rPr lang="es-ES_tradnl" sz="2000" dirty="0">
                <a:solidFill>
                  <a:schemeClr val="dk1"/>
                </a:solidFill>
                <a:latin typeface="Calibri"/>
                <a:cs typeface="Calibri"/>
              </a:rPr>
              <a:t>evaluar</a:t>
            </a:r>
            <a:r>
              <a:rPr lang="es-ES_tradnl" sz="2000" dirty="0">
                <a:latin typeface="Calibri"/>
                <a:cs typeface="Calibri"/>
              </a:rPr>
              <a:t> podrán ser revisados por todos los estudiantes.</a:t>
            </a:r>
          </a:p>
          <a:p>
            <a:pPr marL="285750" indent="-285750">
              <a:lnSpc>
                <a:spcPct val="110000"/>
              </a:lnSpc>
              <a:spcBef>
                <a:spcPts val="1000"/>
              </a:spcBef>
              <a:buClr>
                <a:srgbClr val="29754D"/>
              </a:buClr>
              <a:buSzPct val="99000"/>
              <a:buFont typeface="Arial"/>
              <a:buChar char="•"/>
            </a:pPr>
            <a:r>
              <a:rPr lang="es-ES_tradnl" sz="2000" dirty="0">
                <a:latin typeface="Calibri"/>
                <a:cs typeface="Calibri"/>
              </a:rPr>
              <a:t>Retroalimentación periódica del profesor durante las clases.</a:t>
            </a:r>
          </a:p>
          <a:p>
            <a:pPr marL="285750" indent="-285750">
              <a:lnSpc>
                <a:spcPct val="110000"/>
              </a:lnSpc>
              <a:spcBef>
                <a:spcPts val="1000"/>
              </a:spcBef>
              <a:buClr>
                <a:srgbClr val="29754D"/>
              </a:buClr>
              <a:buSzPct val="99000"/>
              <a:buFont typeface="Arial"/>
              <a:buChar char="•"/>
            </a:pPr>
            <a:r>
              <a:rPr lang="es-ES_tradnl" sz="2000" dirty="0">
                <a:latin typeface="Calibri"/>
                <a:cs typeface="Calibri"/>
              </a:rPr>
              <a:t>Ticket de salida: Reforzamiento de los contenidos vistos durante las presentaciones o las entregas escritas del </a:t>
            </a:r>
            <a:br>
              <a:rPr lang="es-ES_tradnl" sz="2000" dirty="0">
                <a:latin typeface="Calibri"/>
                <a:cs typeface="Calibri"/>
              </a:rPr>
            </a:br>
            <a:r>
              <a:rPr lang="es-ES_tradnl" sz="2000" dirty="0">
                <a:latin typeface="Calibri"/>
                <a:cs typeface="Calibri"/>
              </a:rPr>
              <a:t>texto guía.</a:t>
            </a:r>
          </a:p>
        </p:txBody>
      </p:sp>
    </p:spTree>
    <p:extLst>
      <p:ext uri="{BB962C8B-B14F-4D97-AF65-F5344CB8AC3E}">
        <p14:creationId xmlns:p14="http://schemas.microsoft.com/office/powerpoint/2010/main" val="291265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GLOSARIO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8" name="Google Shape;101;p3">
            <a:extLst>
              <a:ext uri="{FF2B5EF4-FFF2-40B4-BE49-F238E27FC236}">
                <a16:creationId xmlns="" xmlns:a16="http://schemas.microsoft.com/office/drawing/2014/main" id="{B4E3A7EB-AEF7-994E-8AE0-C0B6E5C7CC4D}"/>
              </a:ext>
            </a:extLst>
          </p:cNvPr>
          <p:cNvSpPr/>
          <p:nvPr/>
        </p:nvSpPr>
        <p:spPr>
          <a:xfrm>
            <a:off x="595033" y="2337703"/>
            <a:ext cx="7951462" cy="1192575"/>
          </a:xfrm>
          <a:prstGeom prst="roundRect">
            <a:avLst>
              <a:gd name="adj" fmla="val 5451"/>
            </a:avLst>
          </a:prstGeom>
          <a:solidFill>
            <a:srgbClr val="D7E3DC"/>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179;p5">
            <a:extLst>
              <a:ext uri="{FF2B5EF4-FFF2-40B4-BE49-F238E27FC236}">
                <a16:creationId xmlns="" xmlns:a16="http://schemas.microsoft.com/office/drawing/2014/main" id="{1CC0376E-321C-4848-A00C-3C99991D7724}"/>
              </a:ext>
            </a:extLst>
          </p:cNvPr>
          <p:cNvSpPr/>
          <p:nvPr/>
        </p:nvSpPr>
        <p:spPr>
          <a:xfrm>
            <a:off x="700022" y="2395433"/>
            <a:ext cx="7668475" cy="1038706"/>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Equipo de Protección Personal (EPP): </a:t>
            </a:r>
            <a:r>
              <a:rPr lang="es-CL" sz="1800" dirty="0">
                <a:solidFill>
                  <a:schemeClr val="dk1"/>
                </a:solidFill>
                <a:latin typeface="Calibri"/>
                <a:cs typeface="Calibri"/>
              </a:rPr>
              <a:t>elementos de uso individual destinados a dar protección al trabajador frente a eventuales riesgos que puedan afectar su integridad durante el desarrollo de sus labores.</a:t>
            </a:r>
          </a:p>
        </p:txBody>
      </p:sp>
      <p:sp>
        <p:nvSpPr>
          <p:cNvPr id="18" name="Google Shape;101;p3">
            <a:extLst>
              <a:ext uri="{FF2B5EF4-FFF2-40B4-BE49-F238E27FC236}">
                <a16:creationId xmlns="" xmlns:a16="http://schemas.microsoft.com/office/drawing/2014/main" id="{0A680011-0648-F042-8EFE-317A223EA84E}"/>
              </a:ext>
            </a:extLst>
          </p:cNvPr>
          <p:cNvSpPr/>
          <p:nvPr/>
        </p:nvSpPr>
        <p:spPr>
          <a:xfrm>
            <a:off x="1173766" y="3703514"/>
            <a:ext cx="8074406" cy="1678712"/>
          </a:xfrm>
          <a:prstGeom prst="roundRect">
            <a:avLst>
              <a:gd name="adj" fmla="val 5451"/>
            </a:avLst>
          </a:prstGeom>
          <a:solidFill>
            <a:srgbClr val="EFEFEF"/>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 name="Google Shape;179;p5">
            <a:extLst>
              <a:ext uri="{FF2B5EF4-FFF2-40B4-BE49-F238E27FC236}">
                <a16:creationId xmlns="" xmlns:a16="http://schemas.microsoft.com/office/drawing/2014/main" id="{77EF360F-E044-C44A-9D98-A12EEE7A0EDB}"/>
              </a:ext>
            </a:extLst>
          </p:cNvPr>
          <p:cNvSpPr/>
          <p:nvPr/>
        </p:nvSpPr>
        <p:spPr>
          <a:xfrm>
            <a:off x="1278756" y="3749697"/>
            <a:ext cx="7846474" cy="1592703"/>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Fallas eléctricas: </a:t>
            </a:r>
            <a:r>
              <a:rPr lang="es-CL" sz="1800" dirty="0">
                <a:solidFill>
                  <a:schemeClr val="dk1"/>
                </a:solidFill>
                <a:latin typeface="Calibri"/>
                <a:cs typeface="Calibri"/>
              </a:rPr>
              <a:t>Decimos que algo falla cuando deja de brindarnos el servicio que debía darnos o cuando aparecen efectos indeseables, según las especificaciones de diseño con las que fue construido o instalado el bien en cuestión. Se dividen en fallas tempranas, adultas y tardías dependiendo del momento en que se produce tal falla en el artefacto.</a:t>
            </a:r>
          </a:p>
        </p:txBody>
      </p:sp>
      <p:sp>
        <p:nvSpPr>
          <p:cNvPr id="24" name="Google Shape;101;p3">
            <a:extLst>
              <a:ext uri="{FF2B5EF4-FFF2-40B4-BE49-F238E27FC236}">
                <a16:creationId xmlns="" xmlns:a16="http://schemas.microsoft.com/office/drawing/2014/main" id="{959CEF27-A3DB-DB4B-874A-870CF18C4BEE}"/>
              </a:ext>
            </a:extLst>
          </p:cNvPr>
          <p:cNvSpPr/>
          <p:nvPr/>
        </p:nvSpPr>
        <p:spPr>
          <a:xfrm>
            <a:off x="595033" y="5543889"/>
            <a:ext cx="7951462" cy="1192575"/>
          </a:xfrm>
          <a:prstGeom prst="roundRect">
            <a:avLst>
              <a:gd name="adj" fmla="val 5451"/>
            </a:avLst>
          </a:prstGeom>
          <a:solidFill>
            <a:srgbClr val="D7E3DC"/>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 name="Google Shape;179;p5">
            <a:extLst>
              <a:ext uri="{FF2B5EF4-FFF2-40B4-BE49-F238E27FC236}">
                <a16:creationId xmlns="" xmlns:a16="http://schemas.microsoft.com/office/drawing/2014/main" id="{AAAA18EA-8007-4446-88FE-4617F0937669}"/>
              </a:ext>
            </a:extLst>
          </p:cNvPr>
          <p:cNvSpPr/>
          <p:nvPr/>
        </p:nvSpPr>
        <p:spPr>
          <a:xfrm>
            <a:off x="700022" y="5647803"/>
            <a:ext cx="7846473" cy="1038706"/>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Mantenimiento Correctivo: </a:t>
            </a:r>
            <a:r>
              <a:rPr lang="es-CL" sz="1800" dirty="0">
                <a:solidFill>
                  <a:schemeClr val="dk1"/>
                </a:solidFill>
                <a:latin typeface="Calibri"/>
                <a:cs typeface="Calibri"/>
              </a:rPr>
              <a:t>Es el conjunto de tareas destinadas a corregir los defectos que se van presentando en los distintos equipos y que son comunicados al departamento de mantenimiento por los usuarios de los mismos. </a:t>
            </a:r>
          </a:p>
        </p:txBody>
      </p:sp>
    </p:spTree>
    <p:extLst>
      <p:ext uri="{BB962C8B-B14F-4D97-AF65-F5344CB8AC3E}">
        <p14:creationId xmlns:p14="http://schemas.microsoft.com/office/powerpoint/2010/main" val="3426513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GLOSARIO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8" name="Google Shape;101;p3">
            <a:extLst>
              <a:ext uri="{FF2B5EF4-FFF2-40B4-BE49-F238E27FC236}">
                <a16:creationId xmlns="" xmlns:a16="http://schemas.microsoft.com/office/drawing/2014/main" id="{B4E3A7EB-AEF7-994E-8AE0-C0B6E5C7CC4D}"/>
              </a:ext>
            </a:extLst>
          </p:cNvPr>
          <p:cNvSpPr/>
          <p:nvPr/>
        </p:nvSpPr>
        <p:spPr>
          <a:xfrm>
            <a:off x="595033" y="2337703"/>
            <a:ext cx="7951462" cy="1192575"/>
          </a:xfrm>
          <a:prstGeom prst="roundRect">
            <a:avLst>
              <a:gd name="adj" fmla="val 5451"/>
            </a:avLst>
          </a:prstGeom>
          <a:solidFill>
            <a:srgbClr val="EFEFEF"/>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179;p5">
            <a:extLst>
              <a:ext uri="{FF2B5EF4-FFF2-40B4-BE49-F238E27FC236}">
                <a16:creationId xmlns="" xmlns:a16="http://schemas.microsoft.com/office/drawing/2014/main" id="{1CC0376E-321C-4848-A00C-3C99991D7724}"/>
              </a:ext>
            </a:extLst>
          </p:cNvPr>
          <p:cNvSpPr/>
          <p:nvPr/>
        </p:nvSpPr>
        <p:spPr>
          <a:xfrm>
            <a:off x="700022" y="2395433"/>
            <a:ext cx="7668475" cy="1038706"/>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Mantenimiento Eléctrico: </a:t>
            </a:r>
            <a:r>
              <a:rPr lang="es-CL" sz="1800" dirty="0">
                <a:solidFill>
                  <a:schemeClr val="dk1"/>
                </a:solidFill>
                <a:latin typeface="Calibri"/>
                <a:cs typeface="Calibri"/>
              </a:rPr>
              <a:t>conjunto de acciones oportunas, continuas y permanentes dirigidas a prever y asegurar el funcionamiento normal, la eficiencia y la buena apariencia de equipos eléctricos.</a:t>
            </a:r>
          </a:p>
        </p:txBody>
      </p:sp>
      <p:sp>
        <p:nvSpPr>
          <p:cNvPr id="18" name="Google Shape;101;p3">
            <a:extLst>
              <a:ext uri="{FF2B5EF4-FFF2-40B4-BE49-F238E27FC236}">
                <a16:creationId xmlns="" xmlns:a16="http://schemas.microsoft.com/office/drawing/2014/main" id="{0A680011-0648-F042-8EFE-317A223EA84E}"/>
              </a:ext>
            </a:extLst>
          </p:cNvPr>
          <p:cNvSpPr/>
          <p:nvPr/>
        </p:nvSpPr>
        <p:spPr>
          <a:xfrm>
            <a:off x="1173766" y="3771838"/>
            <a:ext cx="7817834" cy="1454213"/>
          </a:xfrm>
          <a:prstGeom prst="roundRect">
            <a:avLst>
              <a:gd name="adj" fmla="val 5451"/>
            </a:avLst>
          </a:prstGeom>
          <a:solidFill>
            <a:srgbClr val="D7E3DC"/>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 name="Google Shape;179;p5">
            <a:extLst>
              <a:ext uri="{FF2B5EF4-FFF2-40B4-BE49-F238E27FC236}">
                <a16:creationId xmlns="" xmlns:a16="http://schemas.microsoft.com/office/drawing/2014/main" id="{77EF360F-E044-C44A-9D98-A12EEE7A0EDB}"/>
              </a:ext>
            </a:extLst>
          </p:cNvPr>
          <p:cNvSpPr/>
          <p:nvPr/>
        </p:nvSpPr>
        <p:spPr>
          <a:xfrm>
            <a:off x="1278756" y="3829567"/>
            <a:ext cx="7846474" cy="1315704"/>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Mantenimiento Predictivo: </a:t>
            </a:r>
            <a:r>
              <a:rPr lang="es-CL" sz="1800" dirty="0">
                <a:solidFill>
                  <a:schemeClr val="dk1"/>
                </a:solidFill>
                <a:latin typeface="Calibri"/>
                <a:cs typeface="Calibri"/>
              </a:rPr>
              <a:t>Es el que persigue conocer e informar permanentemente el estado y operatividad de las instalaciones mediante el conocimiento de los valores de determinadas variables, representativas de tal estado y operatividad. </a:t>
            </a:r>
          </a:p>
        </p:txBody>
      </p:sp>
      <p:sp>
        <p:nvSpPr>
          <p:cNvPr id="24" name="Google Shape;101;p3">
            <a:extLst>
              <a:ext uri="{FF2B5EF4-FFF2-40B4-BE49-F238E27FC236}">
                <a16:creationId xmlns="" xmlns:a16="http://schemas.microsoft.com/office/drawing/2014/main" id="{959CEF27-A3DB-DB4B-874A-870CF18C4BEE}"/>
              </a:ext>
            </a:extLst>
          </p:cNvPr>
          <p:cNvSpPr/>
          <p:nvPr/>
        </p:nvSpPr>
        <p:spPr>
          <a:xfrm>
            <a:off x="595033" y="5486015"/>
            <a:ext cx="8074406" cy="1116200"/>
          </a:xfrm>
          <a:prstGeom prst="roundRect">
            <a:avLst>
              <a:gd name="adj" fmla="val 5451"/>
            </a:avLst>
          </a:prstGeom>
          <a:solidFill>
            <a:srgbClr val="EFEFEF"/>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 name="Google Shape;179;p5">
            <a:extLst>
              <a:ext uri="{FF2B5EF4-FFF2-40B4-BE49-F238E27FC236}">
                <a16:creationId xmlns="" xmlns:a16="http://schemas.microsoft.com/office/drawing/2014/main" id="{AAAA18EA-8007-4446-88FE-4617F0937669}"/>
              </a:ext>
            </a:extLst>
          </p:cNvPr>
          <p:cNvSpPr/>
          <p:nvPr/>
        </p:nvSpPr>
        <p:spPr>
          <a:xfrm>
            <a:off x="700022" y="5486014"/>
            <a:ext cx="7846473" cy="1038706"/>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Mantenimiento Preventivo: </a:t>
            </a:r>
            <a:r>
              <a:rPr lang="es-CL" sz="1800" dirty="0">
                <a:solidFill>
                  <a:schemeClr val="dk1"/>
                </a:solidFill>
                <a:latin typeface="Calibri"/>
                <a:cs typeface="Calibri"/>
              </a:rPr>
              <a:t>Es el mantenimiento que tiene por misión mantener un nivel de servicio determinado en los equipos, programando las intervenciones de sus puntos vulnerables en el momento más oportuno.</a:t>
            </a:r>
          </a:p>
        </p:txBody>
      </p:sp>
    </p:spTree>
    <p:extLst>
      <p:ext uri="{BB962C8B-B14F-4D97-AF65-F5344CB8AC3E}">
        <p14:creationId xmlns:p14="http://schemas.microsoft.com/office/powerpoint/2010/main" val="1234572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8552125" cy="56485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GLOSARIO</a:t>
            </a: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8" name="Google Shape;101;p3">
            <a:extLst>
              <a:ext uri="{FF2B5EF4-FFF2-40B4-BE49-F238E27FC236}">
                <a16:creationId xmlns="" xmlns:a16="http://schemas.microsoft.com/office/drawing/2014/main" id="{B4E3A7EB-AEF7-994E-8AE0-C0B6E5C7CC4D}"/>
              </a:ext>
            </a:extLst>
          </p:cNvPr>
          <p:cNvSpPr/>
          <p:nvPr/>
        </p:nvSpPr>
        <p:spPr>
          <a:xfrm>
            <a:off x="941412" y="2672534"/>
            <a:ext cx="7951462" cy="1192575"/>
          </a:xfrm>
          <a:prstGeom prst="roundRect">
            <a:avLst>
              <a:gd name="adj" fmla="val 5451"/>
            </a:avLst>
          </a:prstGeom>
          <a:solidFill>
            <a:srgbClr val="D7E3DC"/>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179;p5">
            <a:extLst>
              <a:ext uri="{FF2B5EF4-FFF2-40B4-BE49-F238E27FC236}">
                <a16:creationId xmlns="" xmlns:a16="http://schemas.microsoft.com/office/drawing/2014/main" id="{1CC0376E-321C-4848-A00C-3C99991D7724}"/>
              </a:ext>
            </a:extLst>
          </p:cNvPr>
          <p:cNvSpPr/>
          <p:nvPr/>
        </p:nvSpPr>
        <p:spPr>
          <a:xfrm>
            <a:off x="1046401" y="2822630"/>
            <a:ext cx="7668475" cy="1038706"/>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Normativa Chilena de Mantenimiento Eléctrico: </a:t>
            </a:r>
            <a:r>
              <a:rPr lang="es-CL" sz="1800" dirty="0">
                <a:solidFill>
                  <a:schemeClr val="dk1"/>
                </a:solidFill>
                <a:latin typeface="Calibri"/>
                <a:cs typeface="Calibri"/>
              </a:rPr>
              <a:t>abordan las buenas prácticas y otras veces se incluye matices de mantención, dependiendo el área en que se desarrolle.</a:t>
            </a:r>
          </a:p>
        </p:txBody>
      </p:sp>
      <p:sp>
        <p:nvSpPr>
          <p:cNvPr id="18" name="Google Shape;101;p3">
            <a:extLst>
              <a:ext uri="{FF2B5EF4-FFF2-40B4-BE49-F238E27FC236}">
                <a16:creationId xmlns="" xmlns:a16="http://schemas.microsoft.com/office/drawing/2014/main" id="{0A680011-0648-F042-8EFE-317A223EA84E}"/>
              </a:ext>
            </a:extLst>
          </p:cNvPr>
          <p:cNvSpPr/>
          <p:nvPr/>
        </p:nvSpPr>
        <p:spPr>
          <a:xfrm>
            <a:off x="1000577" y="4187491"/>
            <a:ext cx="7817834" cy="1454213"/>
          </a:xfrm>
          <a:prstGeom prst="roundRect">
            <a:avLst>
              <a:gd name="adj" fmla="val 5451"/>
            </a:avLst>
          </a:prstGeom>
          <a:solidFill>
            <a:srgbClr val="EFEFEF"/>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 name="Google Shape;179;p5">
            <a:extLst>
              <a:ext uri="{FF2B5EF4-FFF2-40B4-BE49-F238E27FC236}">
                <a16:creationId xmlns="" xmlns:a16="http://schemas.microsoft.com/office/drawing/2014/main" id="{77EF360F-E044-C44A-9D98-A12EEE7A0EDB}"/>
              </a:ext>
            </a:extLst>
          </p:cNvPr>
          <p:cNvSpPr/>
          <p:nvPr/>
        </p:nvSpPr>
        <p:spPr>
          <a:xfrm>
            <a:off x="1105567" y="4279858"/>
            <a:ext cx="7712844" cy="1315704"/>
          </a:xfrm>
          <a:prstGeom prst="rect">
            <a:avLst/>
          </a:prstGeom>
          <a:noFill/>
          <a:ln>
            <a:noFill/>
          </a:ln>
        </p:spPr>
        <p:txBody>
          <a:bodyPr spcFirstLastPara="1" wrap="square" lIns="91425" tIns="45700" rIns="91425" bIns="45700" anchor="t" anchorCtr="0">
            <a:spAutoFit/>
          </a:bodyPr>
          <a:lstStyle/>
          <a:p>
            <a:pPr lvl="0">
              <a:spcBef>
                <a:spcPts val="900"/>
              </a:spcBef>
              <a:buClr>
                <a:srgbClr val="29754D"/>
              </a:buClr>
              <a:buSzPts val="2400"/>
            </a:pPr>
            <a:r>
              <a:rPr lang="es-CL" sz="1800" b="1" dirty="0">
                <a:solidFill>
                  <a:srgbClr val="29754D"/>
                </a:solidFill>
                <a:latin typeface="Calibri"/>
                <a:cs typeface="Calibri"/>
              </a:rPr>
              <a:t>Riesgos eléctricos: </a:t>
            </a:r>
            <a:r>
              <a:rPr lang="es-CL" sz="1800" dirty="0">
                <a:solidFill>
                  <a:schemeClr val="dk1"/>
                </a:solidFill>
                <a:latin typeface="Calibri"/>
                <a:cs typeface="Calibri"/>
              </a:rPr>
              <a:t>Es aquel susceptible de ser producido por instalaciones eléctricas, partes de las mismas, y cualquier dispositivo eléctrico bajo tensión, con potencial de daño suficiente para producir fenómenos de electrocución y quemaduras.</a:t>
            </a:r>
          </a:p>
        </p:txBody>
      </p:sp>
    </p:spTree>
    <p:extLst>
      <p:ext uri="{BB962C8B-B14F-4D97-AF65-F5344CB8AC3E}">
        <p14:creationId xmlns:p14="http://schemas.microsoft.com/office/powerpoint/2010/main" val="3196312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1846800"/>
            <a:ext cx="8839201" cy="4492775"/>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29754D"/>
                </a:solidFill>
                <a:latin typeface="Calibri"/>
                <a:ea typeface="Calibri"/>
                <a:cs typeface="Calibri"/>
                <a:sym typeface="Calibri"/>
              </a:rPr>
              <a:t>TICKET DE SALIDA</a:t>
            </a:r>
            <a:endParaRPr sz="3100" b="1" i="0" u="none" strike="noStrike" cap="none" dirty="0">
              <a:solidFill>
                <a:srgbClr val="29754D"/>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TERMINAR: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9" name="Google Shape;445;p20"/>
          <p:cNvSpPr txBox="1"/>
          <p:nvPr/>
        </p:nvSpPr>
        <p:spPr>
          <a:xfrm>
            <a:off x="958646" y="2359148"/>
            <a:ext cx="5303257" cy="369077"/>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b="1" dirty="0">
                <a:solidFill>
                  <a:srgbClr val="29754D"/>
                </a:solidFill>
                <a:latin typeface="Calibri"/>
                <a:ea typeface="Calibri"/>
                <a:cs typeface="Calibri"/>
                <a:sym typeface="Calibri"/>
              </a:rPr>
              <a:t>NORMATIVA DEL MANTENIMIENTO ELÉCTRICO </a:t>
            </a:r>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084" y="5565762"/>
            <a:ext cx="674379" cy="604800"/>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021" y="3354400"/>
            <a:ext cx="2423977" cy="3794255"/>
          </a:xfrm>
          <a:prstGeom prst="rect">
            <a:avLst/>
          </a:prstGeom>
        </p:spPr>
      </p:pic>
      <p:sp>
        <p:nvSpPr>
          <p:cNvPr id="2" name="Rectángulo 1">
            <a:extLst>
              <a:ext uri="{FF2B5EF4-FFF2-40B4-BE49-F238E27FC236}">
                <a16:creationId xmlns="" xmlns:a16="http://schemas.microsoft.com/office/drawing/2014/main" id="{1644A6FC-A617-884D-BBB4-A1A6BBF32187}"/>
              </a:ext>
            </a:extLst>
          </p:cNvPr>
          <p:cNvSpPr/>
          <p:nvPr/>
        </p:nvSpPr>
        <p:spPr>
          <a:xfrm>
            <a:off x="958646" y="5251528"/>
            <a:ext cx="4857750" cy="919034"/>
          </a:xfrm>
          <a:prstGeom prst="rect">
            <a:avLst/>
          </a:prstGeom>
        </p:spPr>
        <p:txBody>
          <a:bodyPr>
            <a:spAutoFit/>
          </a:bodyPr>
          <a:lstStyle/>
          <a:p>
            <a:pPr lvl="0">
              <a:lnSpc>
                <a:spcPct val="115000"/>
              </a:lnSpc>
            </a:pPr>
            <a:r>
              <a:rPr lang="es-CL" dirty="0">
                <a:latin typeface="Calibri"/>
                <a:ea typeface="Calibri"/>
                <a:cs typeface="Calibri"/>
                <a:sym typeface="Calibri"/>
              </a:rPr>
              <a:t>¡No olvides contestar y entregar el Ticket de Salida!</a:t>
            </a:r>
          </a:p>
          <a:p>
            <a:pPr lvl="0">
              <a:lnSpc>
                <a:spcPct val="115000"/>
              </a:lnSpc>
            </a:pPr>
            <a:endParaRPr lang="es-CL" dirty="0"/>
          </a:p>
          <a:p>
            <a:pPr lvl="0">
              <a:lnSpc>
                <a:spcPct val="115000"/>
              </a:lnSpc>
            </a:pPr>
            <a:r>
              <a:rPr lang="es-CL" sz="2000" b="1" dirty="0">
                <a:solidFill>
                  <a:srgbClr val="29754D"/>
                </a:solidFill>
                <a:latin typeface="Calibri"/>
                <a:ea typeface="Calibri"/>
                <a:cs typeface="Calibri"/>
                <a:sym typeface="Calibri"/>
              </a:rPr>
              <a:t>¡Hasta la próxima! </a:t>
            </a:r>
            <a:endParaRPr lang="es-CL" sz="2000" b="1" dirty="0">
              <a:solidFill>
                <a:srgbClr val="29754D"/>
              </a:solidFill>
            </a:endParaRPr>
          </a:p>
        </p:txBody>
      </p:sp>
      <p:sp>
        <p:nvSpPr>
          <p:cNvPr id="11" name="Google Shape;524;g9c766e6fcf_0_122">
            <a:extLst>
              <a:ext uri="{FF2B5EF4-FFF2-40B4-BE49-F238E27FC236}">
                <a16:creationId xmlns="" xmlns:a16="http://schemas.microsoft.com/office/drawing/2014/main" id="{F7B33DE5-7B5D-1B4E-AD73-610E27F217EF}"/>
              </a:ext>
            </a:extLst>
          </p:cNvPr>
          <p:cNvSpPr txBox="1">
            <a:spLocks/>
          </p:cNvSpPr>
          <p:nvPr/>
        </p:nvSpPr>
        <p:spPr>
          <a:xfrm>
            <a:off x="958646" y="2708154"/>
            <a:ext cx="6530174" cy="26850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1.  </a:t>
            </a:r>
            <a:r>
              <a:rPr lang="es-CL" sz="1600" dirty="0">
                <a:solidFill>
                  <a:schemeClr val="dk1"/>
                </a:solidFill>
                <a:latin typeface="Calibri" panose="020F0502020204030204" pitchFamily="34" charset="0"/>
                <a:ea typeface="Calibri"/>
                <a:cs typeface="Calibri" panose="020F0502020204030204" pitchFamily="34" charset="0"/>
                <a:sym typeface="Calibri"/>
              </a:rPr>
              <a:t>¿Cómo explicaría qué es el mantenimiento eléctrico a un amigo?</a:t>
            </a:r>
          </a:p>
          <a:p>
            <a:pPr>
              <a:lnSpc>
                <a:spcPct val="90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2.  </a:t>
            </a:r>
            <a:r>
              <a:rPr lang="es-CL" sz="1600" dirty="0">
                <a:solidFill>
                  <a:schemeClr val="dk1"/>
                </a:solidFill>
                <a:latin typeface="Calibri" panose="020F0502020204030204" pitchFamily="34" charset="0"/>
                <a:ea typeface="Calibri"/>
                <a:cs typeface="Calibri" panose="020F0502020204030204" pitchFamily="34" charset="0"/>
                <a:sym typeface="Calibri"/>
              </a:rPr>
              <a:t>¿Por qué es necesario hacer un mantenimiento eléctrico?</a:t>
            </a:r>
          </a:p>
          <a:p>
            <a:pPr>
              <a:lnSpc>
                <a:spcPct val="90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3.  </a:t>
            </a:r>
            <a:r>
              <a:rPr lang="es-CL" sz="1600" dirty="0">
                <a:solidFill>
                  <a:schemeClr val="dk1"/>
                </a:solidFill>
                <a:latin typeface="Calibri" panose="020F0502020204030204" pitchFamily="34" charset="0"/>
                <a:ea typeface="Calibri"/>
                <a:cs typeface="Calibri" panose="020F0502020204030204" pitchFamily="34" charset="0"/>
                <a:sym typeface="Calibri"/>
              </a:rPr>
              <a:t>¿Cuáles son los tipos de falla que se pueden presentar?</a:t>
            </a:r>
          </a:p>
          <a:p>
            <a:pPr>
              <a:lnSpc>
                <a:spcPct val="90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4.  </a:t>
            </a:r>
            <a:r>
              <a:rPr lang="es-CL" sz="1600" dirty="0">
                <a:solidFill>
                  <a:schemeClr val="dk1"/>
                </a:solidFill>
                <a:latin typeface="Calibri" panose="020F0502020204030204" pitchFamily="34" charset="0"/>
                <a:ea typeface="Calibri"/>
                <a:cs typeface="Calibri" panose="020F0502020204030204" pitchFamily="34" charset="0"/>
                <a:sym typeface="Calibri"/>
              </a:rPr>
              <a:t>¿Cuáles son los tipos de mantenimiento eléctrico?</a:t>
            </a:r>
          </a:p>
          <a:p>
            <a:pPr>
              <a:lnSpc>
                <a:spcPct val="90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5.  </a:t>
            </a:r>
            <a:r>
              <a:rPr lang="es-CL" sz="1600" dirty="0">
                <a:solidFill>
                  <a:schemeClr val="dk1"/>
                </a:solidFill>
                <a:latin typeface="Calibri" panose="020F0502020204030204" pitchFamily="34" charset="0"/>
                <a:ea typeface="Calibri"/>
                <a:cs typeface="Calibri" panose="020F0502020204030204" pitchFamily="34" charset="0"/>
                <a:sym typeface="Calibri"/>
              </a:rPr>
              <a:t>Nombre 2 ventajas y 2 desventajas para un mantenimiento correctivo.</a:t>
            </a:r>
          </a:p>
          <a:p>
            <a:pPr>
              <a:lnSpc>
                <a:spcPct val="115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6.  </a:t>
            </a:r>
            <a:r>
              <a:rPr lang="es-CL" sz="1600" dirty="0">
                <a:solidFill>
                  <a:schemeClr val="dk1"/>
                </a:solidFill>
                <a:latin typeface="Calibri" panose="020F0502020204030204" pitchFamily="34" charset="0"/>
                <a:ea typeface="Calibri"/>
                <a:cs typeface="Calibri" panose="020F0502020204030204" pitchFamily="34" charset="0"/>
                <a:sym typeface="Calibri"/>
              </a:rPr>
              <a:t>Resuma el aprendizaje logrado en una frase.</a:t>
            </a:r>
          </a:p>
          <a:p>
            <a:pPr>
              <a:lnSpc>
                <a:spcPct val="90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7.  </a:t>
            </a:r>
            <a:r>
              <a:rPr lang="es-CL" sz="1600" dirty="0">
                <a:solidFill>
                  <a:schemeClr val="dk1"/>
                </a:solidFill>
                <a:latin typeface="Calibri" panose="020F0502020204030204" pitchFamily="34" charset="0"/>
                <a:ea typeface="Calibri"/>
                <a:cs typeface="Calibri" panose="020F0502020204030204" pitchFamily="34" charset="0"/>
                <a:sym typeface="Calibri"/>
              </a:rPr>
              <a:t>Qué aspectos podría mejorar del trabajo en equipo.</a:t>
            </a:r>
          </a:p>
          <a:p>
            <a:pPr>
              <a:lnSpc>
                <a:spcPct val="115000"/>
              </a:lnSpc>
              <a:spcBef>
                <a:spcPts val="600"/>
              </a:spcBef>
              <a:buSzPts val="1440"/>
            </a:pPr>
            <a:endParaRPr lang="es-CL" sz="1600" dirty="0">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1846800"/>
            <a:ext cx="8679521" cy="4843367"/>
          </a:xfrm>
          <a:prstGeom prst="roundRect">
            <a:avLst>
              <a:gd name="adj" fmla="val 734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29754D"/>
                </a:solidFill>
                <a:latin typeface="Calibri"/>
                <a:ea typeface="Calibri"/>
                <a:cs typeface="Calibri"/>
                <a:sym typeface="Calibri"/>
              </a:rPr>
              <a:t>REFERENCIAS</a:t>
            </a:r>
            <a:endParaRPr lang="en-US" sz="3100" b="1" i="0" u="none" strike="noStrike" cap="none" dirty="0">
              <a:solidFill>
                <a:srgbClr val="29754D"/>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TERMINAR: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1" name="Google Shape;524;g9c766e6fcf_0_122">
            <a:extLst>
              <a:ext uri="{FF2B5EF4-FFF2-40B4-BE49-F238E27FC236}">
                <a16:creationId xmlns="" xmlns:a16="http://schemas.microsoft.com/office/drawing/2014/main" id="{F7B33DE5-7B5D-1B4E-AD73-610E27F217EF}"/>
              </a:ext>
            </a:extLst>
          </p:cNvPr>
          <p:cNvSpPr txBox="1">
            <a:spLocks/>
          </p:cNvSpPr>
          <p:nvPr/>
        </p:nvSpPr>
        <p:spPr>
          <a:xfrm>
            <a:off x="657286" y="2088579"/>
            <a:ext cx="8046876" cy="43598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3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Norma Técnica de Electricidad, Instalaciones de Consumo de Baja Tensión, Superintendencia de Seguridad y Combustible (SEC).</a:t>
            </a:r>
          </a:p>
          <a:p>
            <a:pPr>
              <a:lnSpc>
                <a:spcPct val="115000"/>
              </a:lnSpc>
              <a:buClr>
                <a:schemeClr val="dk1"/>
              </a:buClr>
              <a:buSzPts val="1100"/>
            </a:pPr>
            <a:r>
              <a:rPr lang="es-CL" sz="1600" dirty="0">
                <a:solidFill>
                  <a:srgbClr val="C73E32"/>
                </a:solidFill>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https://www.sec.cl/sitioweb/electricidad_norma4/norma4_completa.pdf</a:t>
            </a:r>
            <a:endParaRPr lang="es-CL" sz="1600" dirty="0">
              <a:solidFill>
                <a:srgbClr val="C73E32"/>
              </a:solidFill>
              <a:latin typeface="Calibri" panose="020F0502020204030204" pitchFamily="34" charset="0"/>
              <a:cs typeface="Calibri" panose="020F0502020204030204" pitchFamily="34" charset="0"/>
            </a:endParaRPr>
          </a:p>
          <a:p>
            <a:pPr>
              <a:lnSpc>
                <a:spcPct val="115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Complementaria:</a:t>
            </a:r>
          </a:p>
          <a:p>
            <a:pPr>
              <a:lnSpc>
                <a:spcPct val="115000"/>
              </a:lnSpc>
              <a:buClr>
                <a:schemeClr val="dk1"/>
              </a:buClr>
              <a:buSzPts val="1100"/>
            </a:pPr>
            <a:r>
              <a:rPr lang="es-CL" sz="1600" dirty="0">
                <a:solidFill>
                  <a:schemeClr val="dk1"/>
                </a:solidFill>
                <a:latin typeface="Calibri" panose="020F0502020204030204" pitchFamily="34" charset="0"/>
                <a:cs typeface="Calibri" panose="020F0502020204030204" pitchFamily="34" charset="0"/>
              </a:rPr>
              <a:t>Diseño y Ejecución de las Instalaciones Fotovoltaicas Conectadas a Redes de Distribución, Superintendencia de Electricidad y Combustibles (SEC).</a:t>
            </a:r>
          </a:p>
          <a:p>
            <a:pPr>
              <a:lnSpc>
                <a:spcPct val="115000"/>
              </a:lnSpc>
              <a:buClr>
                <a:schemeClr val="dk1"/>
              </a:buClr>
              <a:buSzPts val="1100"/>
            </a:pPr>
            <a:r>
              <a:rPr lang="es-CL" sz="1600" dirty="0">
                <a:solidFill>
                  <a:srgbClr val="C73E32"/>
                </a:solidFill>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https://www.sec.cl/sitio-web/wp-content/uploads/2019/07/RGR_02_INSTRUCCION_TECNICAV5.pdf</a:t>
            </a:r>
            <a:endParaRPr lang="es-CL" sz="1600" dirty="0">
              <a:solidFill>
                <a:srgbClr val="C73E32"/>
              </a:solidFill>
              <a:latin typeface="Calibri" panose="020F0502020204030204" pitchFamily="34" charset="0"/>
              <a:cs typeface="Calibri" panose="020F0502020204030204" pitchFamily="34" charset="0"/>
            </a:endParaRPr>
          </a:p>
          <a:p>
            <a:pPr>
              <a:lnSpc>
                <a:spcPct val="115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Norma Técnica de Conexión y Operación de Equipamientos de Generación, Comisión Nacional de Energía (CNE).</a:t>
            </a:r>
          </a:p>
          <a:p>
            <a:pPr>
              <a:lnSpc>
                <a:spcPct val="115000"/>
              </a:lnSpc>
              <a:buClr>
                <a:schemeClr val="dk1"/>
              </a:buClr>
              <a:buSzPts val="1100"/>
            </a:pPr>
            <a:r>
              <a:rPr lang="es-CL" sz="1600" dirty="0">
                <a:solidFill>
                  <a:srgbClr val="C73E32"/>
                </a:solidFill>
                <a:latin typeface="Calibri" panose="020F0502020204030204" pitchFamily="34" charset="0"/>
                <a:cs typeface="Calibri" panose="020F0502020204030204" pitchFamily="34" charset="0"/>
                <a:hlinkClick r:id="rId5">
                  <a:extLst>
                    <a:ext uri="{A12FA001-AC4F-418D-AE19-62706E023703}">
                      <ahyp:hlinkClr xmlns="" xmlns:ahyp="http://schemas.microsoft.com/office/drawing/2018/hyperlinkcolor" val="tx"/>
                    </a:ext>
                  </a:extLst>
                </a:hlinkClick>
              </a:rPr>
              <a:t>https://www.cne.cl/wp-content/uploads/2019/06/Norma-Te%CC%81cnica-Netbilling-2019.pdf</a:t>
            </a:r>
            <a:endParaRPr lang="es-CL" sz="1600" dirty="0">
              <a:solidFill>
                <a:srgbClr val="C73E32"/>
              </a:solidFill>
              <a:latin typeface="Calibri" panose="020F0502020204030204" pitchFamily="34" charset="0"/>
              <a:cs typeface="Calibri" panose="020F0502020204030204" pitchFamily="34" charset="0"/>
            </a:endParaRPr>
          </a:p>
          <a:p>
            <a:pPr>
              <a:lnSpc>
                <a:spcPct val="115000"/>
              </a:lnSpc>
              <a:spcBef>
                <a:spcPts val="600"/>
              </a:spcBef>
              <a:buClr>
                <a:schemeClr val="dk1"/>
              </a:buClr>
              <a:buSzPts val="1100"/>
            </a:pPr>
            <a:r>
              <a:rPr lang="es-CL" sz="1600" dirty="0">
                <a:solidFill>
                  <a:schemeClr val="dk1"/>
                </a:solidFill>
                <a:latin typeface="Calibri" panose="020F0502020204030204" pitchFamily="34" charset="0"/>
                <a:cs typeface="Calibri" panose="020F0502020204030204" pitchFamily="34" charset="0"/>
              </a:rPr>
              <a:t>Programa de Mantenimiento Preventivo Mayor, Comisión Nacional de Energía (CNE).</a:t>
            </a:r>
          </a:p>
          <a:p>
            <a:pPr>
              <a:lnSpc>
                <a:spcPct val="115000"/>
              </a:lnSpc>
              <a:buClr>
                <a:schemeClr val="dk1"/>
              </a:buClr>
              <a:buSzPts val="1100"/>
            </a:pPr>
            <a:r>
              <a:rPr lang="es-CL" sz="1600" dirty="0">
                <a:solidFill>
                  <a:srgbClr val="C73E32"/>
                </a:solidFill>
                <a:latin typeface="Calibri" panose="020F0502020204030204" pitchFamily="34" charset="0"/>
                <a:cs typeface="Calibri" panose="020F0502020204030204" pitchFamily="34" charset="0"/>
                <a:hlinkClick r:id="rId6">
                  <a:extLst>
                    <a:ext uri="{A12FA001-AC4F-418D-AE19-62706E023703}">
                      <ahyp:hlinkClr xmlns="" xmlns:ahyp="http://schemas.microsoft.com/office/drawing/2018/hyperlinkcolor" val="tx"/>
                    </a:ext>
                  </a:extLst>
                </a:hlinkClick>
              </a:rPr>
              <a:t>https://www.cne.cl/wp-content/uploads/2015/06/Programa-de-Mantenimiento-Preventivo-Mayor.pdf</a:t>
            </a:r>
            <a:endParaRPr lang="es-CL" sz="1600" dirty="0">
              <a:solidFill>
                <a:srgbClr val="C73E32"/>
              </a:solidFill>
              <a:latin typeface="Calibri" panose="020F0502020204030204" pitchFamily="34" charset="0"/>
              <a:cs typeface="Calibri" panose="020F0502020204030204" pitchFamily="34" charset="0"/>
            </a:endParaRPr>
          </a:p>
          <a:p>
            <a:pPr>
              <a:lnSpc>
                <a:spcPct val="115000"/>
              </a:lnSpc>
              <a:buClr>
                <a:schemeClr val="dk1"/>
              </a:buClr>
              <a:buSzPts val="1100"/>
            </a:pPr>
            <a:endParaRPr lang="es-CL" sz="1600" dirty="0">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1671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9" name="Google Shape;319;p12"/>
          <p:cNvSpPr/>
          <p:nvPr/>
        </p:nvSpPr>
        <p:spPr>
          <a:xfrm>
            <a:off x="464463" y="2555714"/>
            <a:ext cx="5146719" cy="2812708"/>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29754D"/>
                </a:solidFill>
                <a:latin typeface="Calibri"/>
                <a:ea typeface="Calibri"/>
                <a:cs typeface="Calibri"/>
                <a:sym typeface="Calibri"/>
              </a:rPr>
              <a:t>CONOCIMIENTOS PREVIOS</a:t>
            </a:r>
            <a:endParaRPr sz="3100" b="1" i="0" u="none" strike="noStrike" cap="none" dirty="0">
              <a:solidFill>
                <a:srgbClr val="29754D"/>
              </a:solidFill>
              <a:latin typeface="Calibri"/>
              <a:ea typeface="Calibri"/>
              <a:cs typeface="Calibri"/>
              <a:sym typeface="Calibri"/>
            </a:endParaRPr>
          </a:p>
        </p:txBody>
      </p:sp>
      <p:sp>
        <p:nvSpPr>
          <p:cNvPr id="30"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dirty="0">
                <a:solidFill>
                  <a:srgbClr val="000000"/>
                </a:solidFill>
                <a:latin typeface="Calibri"/>
                <a:ea typeface="Calibri"/>
                <a:cs typeface="Calibri"/>
                <a:sym typeface="Calibri"/>
              </a:rPr>
              <a:t>ACTIVIDAD</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32" name="Google Shape;168;p5"/>
          <p:cNvSpPr txBox="1"/>
          <p:nvPr/>
        </p:nvSpPr>
        <p:spPr>
          <a:xfrm>
            <a:off x="4385321"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a:solidFill>
                  <a:srgbClr val="8EB99F"/>
                </a:solidFill>
                <a:latin typeface="Calibri"/>
                <a:ea typeface="Calibri"/>
                <a:cs typeface="Calibri"/>
                <a:sym typeface="Calibri"/>
              </a:rPr>
              <a:t>1</a:t>
            </a:r>
            <a:endParaRPr sz="5000" b="0" i="0" u="none" strike="noStrike" cap="none" dirty="0">
              <a:solidFill>
                <a:srgbClr val="8EB99F"/>
              </a:solidFill>
              <a:latin typeface="Calibri"/>
              <a:ea typeface="Calibri"/>
              <a:cs typeface="Calibri"/>
              <a:sym typeface="Calibri"/>
            </a:endParaRPr>
          </a:p>
        </p:txBody>
      </p:sp>
      <p:sp>
        <p:nvSpPr>
          <p:cNvPr id="3" name="Rectángulo 2"/>
          <p:cNvSpPr/>
          <p:nvPr/>
        </p:nvSpPr>
        <p:spPr>
          <a:xfrm>
            <a:off x="810078" y="3055938"/>
            <a:ext cx="3952422" cy="2008755"/>
          </a:xfrm>
          <a:prstGeom prst="rect">
            <a:avLst/>
          </a:prstGeom>
        </p:spPr>
        <p:txBody>
          <a:bodyPr wrap="square">
            <a:spAutoFit/>
          </a:bodyPr>
          <a:lstStyle/>
          <a:p>
            <a:pPr>
              <a:lnSpc>
                <a:spcPct val="90000"/>
              </a:lnSpc>
              <a:buSzPts val="2000"/>
            </a:pPr>
            <a:r>
              <a:rPr lang="es-ES_tradnl" sz="2200" b="1" dirty="0">
                <a:solidFill>
                  <a:srgbClr val="29754D"/>
                </a:solidFill>
                <a:latin typeface="Calibri"/>
                <a:ea typeface="Calibri"/>
                <a:cs typeface="Calibri"/>
                <a:sym typeface="Trebuchet MS"/>
              </a:rPr>
              <a:t>NORMATIVA DEL </a:t>
            </a:r>
            <a:br>
              <a:rPr lang="es-ES_tradnl" sz="2200" b="1" dirty="0">
                <a:solidFill>
                  <a:srgbClr val="29754D"/>
                </a:solidFill>
                <a:latin typeface="Calibri"/>
                <a:ea typeface="Calibri"/>
                <a:cs typeface="Calibri"/>
                <a:sym typeface="Trebuchet MS"/>
              </a:rPr>
            </a:br>
            <a:r>
              <a:rPr lang="es-ES_tradnl" sz="2200" b="1" dirty="0">
                <a:solidFill>
                  <a:srgbClr val="29754D"/>
                </a:solidFill>
                <a:latin typeface="Calibri"/>
                <a:ea typeface="Calibri"/>
                <a:cs typeface="Calibri"/>
                <a:sym typeface="Trebuchet MS"/>
              </a:rPr>
              <a:t>MANTENIMIENTO ELÉCTRICO</a:t>
            </a:r>
          </a:p>
          <a:p>
            <a:pPr>
              <a:lnSpc>
                <a:spcPct val="90000"/>
              </a:lnSpc>
              <a:buSzPts val="2000"/>
            </a:pPr>
            <a:endParaRPr lang="es-ES_tradnl" sz="2000" b="1" dirty="0">
              <a:solidFill>
                <a:srgbClr val="29754D"/>
              </a:solidFill>
              <a:latin typeface="Calibri"/>
              <a:ea typeface="Calibri"/>
              <a:cs typeface="Calibri"/>
              <a:sym typeface="Trebuchet MS"/>
            </a:endParaRPr>
          </a:p>
          <a:p>
            <a:pPr lvl="0">
              <a:lnSpc>
                <a:spcPct val="90000"/>
              </a:lnSpc>
              <a:buSzPts val="2000"/>
            </a:pPr>
            <a:r>
              <a:rPr lang="es-ES_tradnl" sz="1800" dirty="0">
                <a:latin typeface="Calibri"/>
                <a:ea typeface="Calibri"/>
                <a:cs typeface="Calibri"/>
                <a:sym typeface="Calibri"/>
              </a:rPr>
              <a:t>¡Ahora veamos cómo lo que ya has aprendido refuerza y mejora lo que estás a punto de aprender!</a:t>
            </a:r>
            <a:endParaRPr lang="es-ES_tradnl" sz="1800" b="1" dirty="0">
              <a:solidFill>
                <a:srgbClr val="29754D"/>
              </a:solidFill>
              <a:latin typeface="Calibri"/>
              <a:ea typeface="Calibri"/>
              <a:cs typeface="Calibri"/>
              <a:sym typeface="Calibri"/>
            </a:endParaRPr>
          </a:p>
          <a:p>
            <a:pPr>
              <a:lnSpc>
                <a:spcPct val="90000"/>
              </a:lnSpc>
              <a:buSzPts val="2000"/>
            </a:pPr>
            <a:r>
              <a:rPr lang="es-ES_tradnl" sz="2000" b="1" dirty="0">
                <a:solidFill>
                  <a:srgbClr val="29754D"/>
                </a:solidFill>
                <a:latin typeface="Calibri"/>
                <a:ea typeface="Calibri"/>
                <a:cs typeface="Calibri"/>
                <a:sym typeface="Trebuchet MS"/>
              </a:rPr>
              <a:t> </a:t>
            </a:r>
          </a:p>
        </p:txBody>
      </p:sp>
      <p:pic>
        <p:nvPicPr>
          <p:cNvPr id="8" name="Google Shape;132;p3"/>
          <p:cNvPicPr preferRelativeResize="0"/>
          <p:nvPr/>
        </p:nvPicPr>
        <p:blipFill rotWithShape="1">
          <a:blip r:embed="rId3">
            <a:alphaModFix/>
          </a:blip>
          <a:srcRect/>
          <a:stretch/>
        </p:blipFill>
        <p:spPr>
          <a:xfrm>
            <a:off x="4870208" y="2389245"/>
            <a:ext cx="4428641" cy="43021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742655"/>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a:t>
            </a:r>
            <a:r>
              <a:rPr lang="es-ES_tradnl" sz="2200" b="1" dirty="0">
                <a:solidFill>
                  <a:srgbClr val="29754D"/>
                </a:solidFill>
                <a:latin typeface="Calibri"/>
                <a:ea typeface="Calibri"/>
                <a:cs typeface="Calibri"/>
                <a:sym typeface="Trebuchet MS"/>
              </a:rPr>
              <a:t>QUÉ ES EL MANTENIMIENTO ELÉCTRICO </a:t>
            </a:r>
            <a:br>
              <a:rPr lang="es-ES_tradnl" sz="2200" b="1" dirty="0">
                <a:solidFill>
                  <a:srgbClr val="29754D"/>
                </a:solidFill>
                <a:latin typeface="Calibri"/>
                <a:ea typeface="Calibri"/>
                <a:cs typeface="Calibri"/>
                <a:sym typeface="Trebuchet MS"/>
              </a:rPr>
            </a:br>
            <a:r>
              <a:rPr lang="es-ES_tradnl" sz="2200" b="1" dirty="0">
                <a:solidFill>
                  <a:srgbClr val="29754D"/>
                </a:solidFill>
                <a:latin typeface="Calibri"/>
                <a:ea typeface="Calibri"/>
                <a:cs typeface="Calibri"/>
                <a:sym typeface="Trebuchet MS"/>
              </a:rPr>
              <a:t>Y POR QUÉ ES NECESARIO?</a:t>
            </a:r>
            <a:endParaRPr lang="es-ES_tradnl" sz="2200" b="1" dirty="0">
              <a:solidFill>
                <a:srgbClr val="29754D"/>
              </a:solidFill>
              <a:latin typeface="Calibri"/>
              <a:ea typeface="Calibri"/>
              <a:cs typeface="Calibri"/>
            </a:endParaRP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26" name="Google Shape;101;p3"/>
          <p:cNvSpPr/>
          <p:nvPr/>
        </p:nvSpPr>
        <p:spPr>
          <a:xfrm>
            <a:off x="469900" y="3048000"/>
            <a:ext cx="7086600" cy="30480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306" y="2260395"/>
            <a:ext cx="2165892" cy="3854014"/>
          </a:xfrm>
          <a:prstGeom prst="rect">
            <a:avLst/>
          </a:prstGeom>
        </p:spPr>
      </p:pic>
      <p:sp>
        <p:nvSpPr>
          <p:cNvPr id="18" name="Google Shape;173;p4"/>
          <p:cNvSpPr txBox="1"/>
          <p:nvPr/>
        </p:nvSpPr>
        <p:spPr>
          <a:xfrm>
            <a:off x="782639" y="3578860"/>
            <a:ext cx="6443662" cy="2040518"/>
          </a:xfrm>
          <a:prstGeom prst="rect">
            <a:avLst/>
          </a:prstGeom>
          <a:noFill/>
          <a:ln>
            <a:noFill/>
          </a:ln>
        </p:spPr>
        <p:txBody>
          <a:bodyPr spcFirstLastPara="1" wrap="square" lIns="91425" tIns="45700" rIns="91425" bIns="45700" anchor="t" anchorCtr="0">
            <a:spAutoFit/>
          </a:bodyPr>
          <a:lstStyle/>
          <a:p>
            <a:pPr marR="0" lvl="0" algn="l" rtl="0">
              <a:lnSpc>
                <a:spcPct val="120000"/>
              </a:lnSpc>
              <a:spcBef>
                <a:spcPts val="0"/>
              </a:spcBef>
              <a:spcAft>
                <a:spcPts val="0"/>
              </a:spcAft>
              <a:buClr>
                <a:schemeClr val="dk1"/>
              </a:buClr>
              <a:buSzPts val="2400"/>
            </a:pPr>
            <a:r>
              <a:rPr lang="es-CL" sz="2200" b="0" i="0" u="none" strike="noStrike" cap="none" dirty="0">
                <a:solidFill>
                  <a:schemeClr val="dk1"/>
                </a:solidFill>
                <a:latin typeface="Calibri"/>
                <a:ea typeface="Arial"/>
                <a:cs typeface="Calibri"/>
                <a:sym typeface="Arial"/>
              </a:rPr>
              <a:t>El</a:t>
            </a:r>
            <a:r>
              <a:rPr lang="es-CL" sz="2200" b="1" i="0" u="none" strike="noStrike" cap="none" dirty="0">
                <a:solidFill>
                  <a:schemeClr val="dk1"/>
                </a:solidFill>
                <a:latin typeface="Calibri"/>
                <a:ea typeface="Arial"/>
                <a:cs typeface="Calibri"/>
                <a:sym typeface="Arial"/>
              </a:rPr>
              <a:t> </a:t>
            </a:r>
            <a:r>
              <a:rPr lang="es-CL" sz="2200" b="1" i="0" u="sng" strike="noStrike" cap="none" dirty="0">
                <a:solidFill>
                  <a:schemeClr val="dk1"/>
                </a:solidFill>
                <a:latin typeface="Calibri"/>
                <a:ea typeface="Arial"/>
                <a:cs typeface="Calibri"/>
                <a:sym typeface="Arial"/>
              </a:rPr>
              <a:t>Mantenimiento eléctrico </a:t>
            </a:r>
            <a:r>
              <a:rPr lang="es-CL" sz="2200" b="0" i="0" u="none" strike="noStrike" cap="none" dirty="0">
                <a:solidFill>
                  <a:schemeClr val="dk1"/>
                </a:solidFill>
                <a:latin typeface="Calibri"/>
                <a:ea typeface="Arial"/>
                <a:cs typeface="Calibri"/>
                <a:sym typeface="Arial"/>
              </a:rPr>
              <a:t>es</a:t>
            </a:r>
            <a:r>
              <a:rPr lang="es-CL" sz="2200" b="1" i="0" u="none" strike="noStrike" cap="none" dirty="0">
                <a:solidFill>
                  <a:schemeClr val="dk1"/>
                </a:solidFill>
                <a:latin typeface="Calibri"/>
                <a:ea typeface="Arial"/>
                <a:cs typeface="Calibri"/>
                <a:sym typeface="Arial"/>
              </a:rPr>
              <a:t> </a:t>
            </a:r>
            <a:r>
              <a:rPr lang="es-CL" sz="2200" b="0" i="0" u="none" strike="noStrike" cap="none" dirty="0">
                <a:solidFill>
                  <a:schemeClr val="dk1"/>
                </a:solidFill>
                <a:latin typeface="Calibri"/>
                <a:ea typeface="Arial"/>
                <a:cs typeface="Calibri"/>
                <a:sym typeface="Arial"/>
              </a:rPr>
              <a:t>el conjunto de acciones oportunas, continuas y permanentes dirigidas a </a:t>
            </a:r>
            <a:r>
              <a:rPr lang="es-CL" sz="2200" b="1" i="0" u="sng" strike="noStrike" cap="none" dirty="0">
                <a:solidFill>
                  <a:schemeClr val="dk1"/>
                </a:solidFill>
                <a:latin typeface="Calibri"/>
                <a:ea typeface="Arial"/>
                <a:cs typeface="Calibri"/>
                <a:sym typeface="Arial"/>
              </a:rPr>
              <a:t>prever y asegurar </a:t>
            </a:r>
            <a:r>
              <a:rPr lang="es-CL" sz="2200" b="0" i="0" u="none" strike="noStrike" cap="none" dirty="0">
                <a:solidFill>
                  <a:schemeClr val="dk1"/>
                </a:solidFill>
                <a:latin typeface="Calibri"/>
                <a:ea typeface="Arial"/>
                <a:cs typeface="Calibri"/>
                <a:sym typeface="Arial"/>
              </a:rPr>
              <a:t>el funcionamiento normal, la eficiencia y la buena apariencia de equipos eléctricos</a:t>
            </a:r>
            <a:r>
              <a:rPr lang="es-CL" sz="2200" b="0" i="0" u="none" strike="noStrike" cap="none" dirty="0">
                <a:solidFill>
                  <a:schemeClr val="dk1"/>
                </a:solidFill>
                <a:ea typeface="Arial"/>
                <a:sym typeface="Arial"/>
              </a:rPr>
              <a:t>.</a:t>
            </a:r>
            <a:endParaRPr sz="2200" b="0" i="0" u="none" strike="noStrike" cap="none" dirty="0">
              <a:solidFill>
                <a:schemeClr val="dk1"/>
              </a:solidFill>
              <a:ea typeface="Arial"/>
              <a:sym typeface="Arial"/>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4"/>
            <a:ext cx="6164525" cy="742655"/>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a:t>
            </a:r>
            <a:r>
              <a:rPr lang="es-ES_tradnl" sz="2200" b="1" dirty="0">
                <a:solidFill>
                  <a:srgbClr val="29754D"/>
                </a:solidFill>
                <a:latin typeface="Calibri"/>
                <a:ea typeface="Calibri"/>
                <a:cs typeface="Calibri"/>
                <a:sym typeface="Trebuchet MS"/>
              </a:rPr>
              <a:t>QUÉ ES EL MANTENIMIENTO ELÉCTRICO </a:t>
            </a:r>
            <a:br>
              <a:rPr lang="es-ES_tradnl" sz="2200" b="1" dirty="0">
                <a:solidFill>
                  <a:srgbClr val="29754D"/>
                </a:solidFill>
                <a:latin typeface="Calibri"/>
                <a:ea typeface="Calibri"/>
                <a:cs typeface="Calibri"/>
                <a:sym typeface="Trebuchet MS"/>
              </a:rPr>
            </a:br>
            <a:r>
              <a:rPr lang="es-ES_tradnl" sz="2200" b="1" dirty="0">
                <a:solidFill>
                  <a:srgbClr val="29754D"/>
                </a:solidFill>
                <a:latin typeface="Calibri"/>
                <a:ea typeface="Calibri"/>
                <a:cs typeface="Calibri"/>
                <a:sym typeface="Trebuchet MS"/>
              </a:rPr>
              <a:t>Y POR QUÉ ES NECESARIO?</a:t>
            </a:r>
            <a:endParaRPr lang="es-ES_tradnl" sz="2200" b="1" dirty="0">
              <a:solidFill>
                <a:srgbClr val="29754D"/>
              </a:solidFill>
              <a:latin typeface="Calibri"/>
              <a:ea typeface="Calibri"/>
              <a:cs typeface="Calibri"/>
            </a:endParaRPr>
          </a:p>
        </p:txBody>
      </p:sp>
      <p:sp>
        <p:nvSpPr>
          <p:cNvPr id="3" name="Rectángulo 2"/>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26" name="Google Shape;101;p3"/>
          <p:cNvSpPr/>
          <p:nvPr/>
        </p:nvSpPr>
        <p:spPr>
          <a:xfrm>
            <a:off x="469900" y="2638477"/>
            <a:ext cx="8293100" cy="378772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179;p5"/>
          <p:cNvSpPr/>
          <p:nvPr/>
        </p:nvSpPr>
        <p:spPr>
          <a:xfrm>
            <a:off x="655638" y="2910302"/>
            <a:ext cx="7739062" cy="3219815"/>
          </a:xfrm>
          <a:prstGeom prst="rect">
            <a:avLst/>
          </a:prstGeom>
          <a:noFill/>
          <a:ln>
            <a:noFill/>
          </a:ln>
        </p:spPr>
        <p:txBody>
          <a:bodyPr spcFirstLastPara="1" wrap="square" lIns="91425" tIns="45700" rIns="91425" bIns="45700" anchor="t" anchorCtr="0">
            <a:spAutoFit/>
          </a:bodyPr>
          <a:lstStyle/>
          <a:p>
            <a:pPr marL="342900" marR="0" lvl="0" indent="-342900" rtl="0">
              <a:lnSpc>
                <a:spcPct val="110000"/>
              </a:lnSpc>
              <a:spcBef>
                <a:spcPts val="1200"/>
              </a:spcBef>
              <a:spcAft>
                <a:spcPts val="0"/>
              </a:spcAft>
              <a:buClr>
                <a:srgbClr val="29754D"/>
              </a:buClr>
              <a:buSzPts val="2400"/>
              <a:buFont typeface="Arial"/>
              <a:buChar char="•"/>
            </a:pPr>
            <a:r>
              <a:rPr lang="es-CL" sz="2200" b="0" i="0" u="none" strike="noStrike" cap="none" dirty="0">
                <a:solidFill>
                  <a:schemeClr val="dk1"/>
                </a:solidFill>
                <a:latin typeface="Calibri"/>
                <a:ea typeface="Arial"/>
                <a:cs typeface="Calibri"/>
                <a:sym typeface="Arial"/>
              </a:rPr>
              <a:t>El mantenimiento eléctrico es necesario para muchos aspectos en la vida diaria. De una forma u otra, ya sea en talleres, fábricas u oficinas, existen dispositivos o máquinas eléctricas que necesitan de un mantenimiento para reducir los tiempos de parada, al minimizar la probabilidad de salidas de servicio imprevistas, no programadas. </a:t>
            </a:r>
            <a:endParaRPr sz="2200" b="0" i="0" u="none" strike="noStrike" cap="none" dirty="0">
              <a:solidFill>
                <a:schemeClr val="dk1"/>
              </a:solidFill>
              <a:latin typeface="Calibri"/>
              <a:ea typeface="Arial"/>
              <a:cs typeface="Calibri"/>
              <a:sym typeface="Arial"/>
            </a:endParaRPr>
          </a:p>
          <a:p>
            <a:pPr marL="342900" marR="0" lvl="0" indent="-342900" rtl="0">
              <a:lnSpc>
                <a:spcPct val="110000"/>
              </a:lnSpc>
              <a:spcBef>
                <a:spcPts val="1200"/>
              </a:spcBef>
              <a:spcAft>
                <a:spcPts val="0"/>
              </a:spcAft>
              <a:buClr>
                <a:srgbClr val="29754D"/>
              </a:buClr>
              <a:buSzPts val="2400"/>
              <a:buFont typeface="Arial"/>
              <a:buChar char="•"/>
            </a:pPr>
            <a:r>
              <a:rPr lang="es-CL" sz="2200" b="0" i="0" u="none" strike="noStrike" cap="none" dirty="0">
                <a:solidFill>
                  <a:schemeClr val="dk1"/>
                </a:solidFill>
                <a:latin typeface="Calibri"/>
                <a:ea typeface="Arial"/>
                <a:cs typeface="Calibri"/>
                <a:sym typeface="Arial"/>
              </a:rPr>
              <a:t>Esto nos lleva a la conclusión de que el mantenimiento eléctrico debe ser un </a:t>
            </a:r>
            <a:r>
              <a:rPr lang="es-CL" sz="2200" b="1" i="0" u="none" strike="noStrike" cap="none" dirty="0">
                <a:solidFill>
                  <a:schemeClr val="dk1"/>
                </a:solidFill>
                <a:latin typeface="Calibri"/>
                <a:ea typeface="Arial"/>
                <a:cs typeface="Calibri"/>
                <a:sym typeface="Arial"/>
              </a:rPr>
              <a:t>ejercicio continuo.</a:t>
            </a:r>
            <a:endParaRPr sz="2200" b="0" i="0" u="none" strike="noStrike" cap="none" dirty="0">
              <a:solidFill>
                <a:srgbClr val="000000"/>
              </a:solidFill>
              <a:latin typeface="Calibri"/>
              <a:ea typeface="Arial"/>
              <a:cs typeface="Calibri"/>
              <a:sym typeface="Arial"/>
            </a:endParaRPr>
          </a:p>
        </p:txBody>
      </p:sp>
    </p:spTree>
    <p:extLst>
      <p:ext uri="{BB962C8B-B14F-4D97-AF65-F5344CB8AC3E}">
        <p14:creationId xmlns:p14="http://schemas.microsoft.com/office/powerpoint/2010/main" val="1695866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8;p6"/>
          <p:cNvSpPr txBox="1"/>
          <p:nvPr/>
        </p:nvSpPr>
        <p:spPr>
          <a:xfrm>
            <a:off x="439475" y="1251244"/>
            <a:ext cx="6164525" cy="742655"/>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a:t>
            </a:r>
            <a:r>
              <a:rPr lang="es-ES_tradnl" sz="2200" b="1" dirty="0">
                <a:solidFill>
                  <a:srgbClr val="29754D"/>
                </a:solidFill>
                <a:latin typeface="Calibri"/>
                <a:ea typeface="Calibri"/>
                <a:cs typeface="Calibri"/>
                <a:sym typeface="Trebuchet MS"/>
              </a:rPr>
              <a:t>QUÉ ES EL MANTENIMIENTO ELÉCTRICO </a:t>
            </a:r>
            <a:br>
              <a:rPr lang="es-ES_tradnl" sz="2200" b="1" dirty="0">
                <a:solidFill>
                  <a:srgbClr val="29754D"/>
                </a:solidFill>
                <a:latin typeface="Calibri"/>
                <a:ea typeface="Calibri"/>
                <a:cs typeface="Calibri"/>
                <a:sym typeface="Trebuchet MS"/>
              </a:rPr>
            </a:br>
            <a:r>
              <a:rPr lang="es-ES_tradnl" sz="2200" b="1" dirty="0">
                <a:solidFill>
                  <a:srgbClr val="29754D"/>
                </a:solidFill>
                <a:latin typeface="Calibri"/>
                <a:ea typeface="Calibri"/>
                <a:cs typeface="Calibri"/>
                <a:sym typeface="Trebuchet MS"/>
              </a:rPr>
              <a:t>Y POR QUÉ ES NECESARIO?</a:t>
            </a:r>
            <a:endParaRPr lang="es-ES_tradnl" sz="2200" b="1" dirty="0">
              <a:solidFill>
                <a:srgbClr val="29754D"/>
              </a:solidFill>
              <a:latin typeface="Calibri"/>
              <a:ea typeface="Calibri"/>
              <a:cs typeface="Calibri"/>
            </a:endParaRPr>
          </a:p>
        </p:txBody>
      </p:sp>
      <p:sp>
        <p:nvSpPr>
          <p:cNvPr id="7" name="Rectángulo 6"/>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sp>
        <p:nvSpPr>
          <p:cNvPr id="10" name="Google Shape;101;p3"/>
          <p:cNvSpPr/>
          <p:nvPr/>
        </p:nvSpPr>
        <p:spPr>
          <a:xfrm>
            <a:off x="490538" y="3086100"/>
            <a:ext cx="5745162" cy="23241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Rectángulo 7"/>
          <p:cNvSpPr/>
          <p:nvPr/>
        </p:nvSpPr>
        <p:spPr>
          <a:xfrm>
            <a:off x="728662" y="3251528"/>
            <a:ext cx="5507037" cy="1938992"/>
          </a:xfrm>
          <a:prstGeom prst="rect">
            <a:avLst/>
          </a:prstGeom>
        </p:spPr>
        <p:txBody>
          <a:bodyPr wrap="square">
            <a:spAutoFit/>
          </a:bodyPr>
          <a:lstStyle/>
          <a:p>
            <a:r>
              <a:rPr lang="es-CL" sz="2400" b="1" dirty="0">
                <a:latin typeface="Calibri"/>
                <a:cs typeface="Calibri"/>
              </a:rPr>
              <a:t>¿Cuál es a tu juicio la importancia del mantenimiento eléctrico? </a:t>
            </a:r>
          </a:p>
          <a:p>
            <a:endParaRPr lang="es-CL" sz="2400" dirty="0">
              <a:latin typeface="Calibri"/>
              <a:cs typeface="Calibri"/>
            </a:endParaRPr>
          </a:p>
          <a:p>
            <a:r>
              <a:rPr lang="es-CL" sz="2400" dirty="0">
                <a:latin typeface="Calibri"/>
                <a:cs typeface="Calibri"/>
              </a:rPr>
              <a:t>Debatan unos minutos en grupo y compartan la conclusión a la que lleguen.</a:t>
            </a:r>
            <a:endParaRPr lang="es-ES" sz="2400" dirty="0">
              <a:latin typeface="Calibri"/>
              <a:cs typeface="Calibri"/>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415" y="1560288"/>
            <a:ext cx="3373115" cy="529082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207" y="2764176"/>
            <a:ext cx="457200" cy="457200"/>
          </a:xfrm>
          <a:prstGeom prst="rect">
            <a:avLst/>
          </a:prstGeom>
        </p:spPr>
      </p:pic>
    </p:spTree>
    <p:extLst>
      <p:ext uri="{BB962C8B-B14F-4D97-AF65-F5344CB8AC3E}">
        <p14:creationId xmlns:p14="http://schemas.microsoft.com/office/powerpoint/2010/main" val="417999950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2534</TotalTime>
  <Words>2568</Words>
  <Application>Microsoft Office PowerPoint</Application>
  <PresentationFormat>Personalizado</PresentationFormat>
  <Paragraphs>388</Paragraphs>
  <Slides>54</Slides>
  <Notes>48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54</vt:i4>
      </vt:variant>
    </vt:vector>
  </HeadingPairs>
  <TitlesOfParts>
    <vt:vector size="60" baseType="lpstr">
      <vt:lpstr>Arial</vt:lpstr>
      <vt:lpstr>Calibri</vt:lpstr>
      <vt:lpstr>Noto Sans Symbols</vt:lpstr>
      <vt:lpstr>Roboto</vt:lpstr>
      <vt:lpstr>Trebuchet MS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homy</cp:lastModifiedBy>
  <cp:revision>186</cp:revision>
  <dcterms:modified xsi:type="dcterms:W3CDTF">2021-02-10T01:22:32Z</dcterms:modified>
</cp:coreProperties>
</file>