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7559675" cx="97202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irymtkAsHraksuHxFWHckCSdrn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06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24953" y="685800"/>
            <a:ext cx="4408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" name="Google Shape;47;p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p4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44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p4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46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p4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p4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5" name="Google Shape;245;p4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p5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9" name="Google Shape;269;p5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1" name="Google Shape;281;p5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" name="Google Shape;56;p37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5" name="Google Shape;305;p5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39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40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41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42:notes"/>
          <p:cNvSpPr/>
          <p:nvPr>
            <p:ph idx="2" type="sldImg"/>
          </p:nvPr>
        </p:nvSpPr>
        <p:spPr>
          <a:xfrm>
            <a:off x="1225550" y="685800"/>
            <a:ext cx="4408488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1_One column tex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3"/>
          <p:cNvSpPr/>
          <p:nvPr/>
        </p:nvSpPr>
        <p:spPr>
          <a:xfrm>
            <a:off x="270565" y="1747314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C4D7CD">
              <a:alpha val="6431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fmla="val 19335" name="adj"/>
            </a:avLst>
          </a:prstGeom>
          <a:solidFill>
            <a:srgbClr val="8EB99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21706" y="6387272"/>
            <a:ext cx="83065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3441" y="6464037"/>
            <a:ext cx="690406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/>
          <p:nvPr/>
        </p:nvSpPr>
        <p:spPr>
          <a:xfrm>
            <a:off x="242856" y="1756550"/>
            <a:ext cx="9346500" cy="5675922"/>
          </a:xfrm>
          <a:prstGeom prst="round1Rect">
            <a:avLst>
              <a:gd fmla="val 15350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72365" y="1222172"/>
            <a:ext cx="1080000" cy="24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2365" y="418596"/>
            <a:ext cx="1080000" cy="66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443" y="419875"/>
            <a:ext cx="4210917" cy="6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6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6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Instalación de motores eléctricos y equipos de calefacción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6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7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Instalación de motores eléctricos y equipos de calefacción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7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7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/>
          <p:nvPr/>
        </p:nvSpPr>
        <p:spPr>
          <a:xfrm flipH="1" rot="10800000">
            <a:off x="181650" y="822025"/>
            <a:ext cx="9356700" cy="6531300"/>
          </a:xfrm>
          <a:prstGeom prst="round1Rect">
            <a:avLst>
              <a:gd fmla="val 15350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2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2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2"/>
          <p:cNvSpPr txBox="1"/>
          <p:nvPr/>
        </p:nvSpPr>
        <p:spPr>
          <a:xfrm>
            <a:off x="180900" y="6881800"/>
            <a:ext cx="527945" cy="2647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32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29754D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2"/>
          <p:cNvSpPr txBox="1"/>
          <p:nvPr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1|</a:t>
            </a:r>
            <a:r>
              <a:rPr b="0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0" i="0" sz="16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32"/>
          <p:cNvSpPr txBox="1"/>
          <p:nvPr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b="0" i="0" lang="en-US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Instalación de motores eléctricos y equipos de calefacción</a:t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2"/>
          <p:cNvSpPr txBox="1"/>
          <p:nvPr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b="0" i="0" lang="en-US" sz="1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ELECTRICIDAD </a:t>
            </a:r>
            <a:r>
              <a:rPr b="0" i="0" lang="en-U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|4° Medio | Presentación</a:t>
            </a:r>
            <a:endParaRPr b="0" i="0" sz="1100" u="none" cap="none" strike="noStrike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fch.cl/iniciativa/tp-digital/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png"/><Relationship Id="rId4" Type="http://schemas.openxmlformats.org/officeDocument/2006/relationships/image" Target="../media/image23.png"/><Relationship Id="rId5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1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b="0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ELECTRICIDAD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</a:t>
            </a:r>
            <a:r>
              <a:rPr lang="en-US" sz="1200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° MEDIO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365424" y="2773515"/>
            <a:ext cx="8205552" cy="10845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INSTALACIÓN DE MOTORES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ELÉCTRICOS 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EQUIPOS 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CALEFACCIÓN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8214" y="2561228"/>
            <a:ext cx="5502762" cy="4127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"/>
          <p:cNvSpPr txBox="1"/>
          <p:nvPr/>
        </p:nvSpPr>
        <p:spPr>
          <a:xfrm>
            <a:off x="375974" y="1178093"/>
            <a:ext cx="4122874" cy="426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MOTOR MONOFÁSICO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3"/>
          <p:cNvSpPr/>
          <p:nvPr/>
        </p:nvSpPr>
        <p:spPr>
          <a:xfrm>
            <a:off x="792480" y="1706879"/>
            <a:ext cx="7790688" cy="4998721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3"/>
          <p:cNvSpPr txBox="1"/>
          <p:nvPr/>
        </p:nvSpPr>
        <p:spPr>
          <a:xfrm>
            <a:off x="1358958" y="1815068"/>
            <a:ext cx="1761205" cy="472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Bornera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3"/>
          <p:cNvSpPr/>
          <p:nvPr/>
        </p:nvSpPr>
        <p:spPr>
          <a:xfrm>
            <a:off x="1645920" y="2340864"/>
            <a:ext cx="6092238" cy="4040717"/>
          </a:xfrm>
          <a:prstGeom prst="roundRect">
            <a:avLst>
              <a:gd fmla="val 499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2105" y="2578681"/>
            <a:ext cx="5347621" cy="3565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4"/>
          <p:cNvSpPr txBox="1"/>
          <p:nvPr/>
        </p:nvSpPr>
        <p:spPr>
          <a:xfrm>
            <a:off x="375974" y="1178093"/>
            <a:ext cx="4122874" cy="426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MOTOR MONOFÁSICO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4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4"/>
          <p:cNvSpPr txBox="1"/>
          <p:nvPr/>
        </p:nvSpPr>
        <p:spPr>
          <a:xfrm>
            <a:off x="1152682" y="2404560"/>
            <a:ext cx="2297654" cy="472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Usos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4"/>
          <p:cNvSpPr txBox="1"/>
          <p:nvPr/>
        </p:nvSpPr>
        <p:spPr>
          <a:xfrm>
            <a:off x="5094791" y="2475156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Motor usado en Frigorífico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44"/>
          <p:cNvSpPr/>
          <p:nvPr/>
        </p:nvSpPr>
        <p:spPr>
          <a:xfrm>
            <a:off x="774730" y="3137911"/>
            <a:ext cx="325918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motor monofásico con devanado auxiliar de arranque es muy utilizado en los compresores de los frigoríficos.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4"/>
          <p:cNvSpPr/>
          <p:nvPr/>
        </p:nvSpPr>
        <p:spPr>
          <a:xfrm>
            <a:off x="4988761" y="3137911"/>
            <a:ext cx="3752904" cy="2714249"/>
          </a:xfrm>
          <a:prstGeom prst="roundRect">
            <a:avLst>
              <a:gd fmla="val 499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44"/>
          <p:cNvCxnSpPr/>
          <p:nvPr/>
        </p:nvCxnSpPr>
        <p:spPr>
          <a:xfrm>
            <a:off x="4405183" y="2389632"/>
            <a:ext cx="0" cy="3706368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93" name="Google Shape;193;p44"/>
          <p:cNvPicPr preferRelativeResize="0"/>
          <p:nvPr/>
        </p:nvPicPr>
        <p:blipFill rotWithShape="1">
          <a:blip r:embed="rId3">
            <a:alphaModFix/>
          </a:blip>
          <a:srcRect b="0" l="0" r="0" t="17742"/>
          <a:stretch/>
        </p:blipFill>
        <p:spPr>
          <a:xfrm>
            <a:off x="5431730" y="3255229"/>
            <a:ext cx="3002664" cy="232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5"/>
          <p:cNvSpPr txBox="1"/>
          <p:nvPr/>
        </p:nvSpPr>
        <p:spPr>
          <a:xfrm>
            <a:off x="375974" y="1178093"/>
            <a:ext cx="8877754" cy="44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ELEMENTOS UTILIZADOS EN LOS ACCIONAMIENTOS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5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45"/>
          <p:cNvSpPr txBox="1"/>
          <p:nvPr/>
        </p:nvSpPr>
        <p:spPr>
          <a:xfrm>
            <a:off x="1152682" y="2404560"/>
            <a:ext cx="2297654" cy="472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Contactor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5"/>
          <p:cNvSpPr txBox="1"/>
          <p:nvPr/>
        </p:nvSpPr>
        <p:spPr>
          <a:xfrm>
            <a:off x="5094791" y="2475156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Contactor Trifásico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45"/>
          <p:cNvSpPr/>
          <p:nvPr/>
        </p:nvSpPr>
        <p:spPr>
          <a:xfrm>
            <a:off x="774730" y="3137911"/>
            <a:ext cx="325918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 principal aplicación es la de efectuar maniobras de apertura y cierre de circuitos eléctricos.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45"/>
          <p:cNvSpPr/>
          <p:nvPr/>
        </p:nvSpPr>
        <p:spPr>
          <a:xfrm>
            <a:off x="4988761" y="3137911"/>
            <a:ext cx="3752904" cy="3092201"/>
          </a:xfrm>
          <a:prstGeom prst="roundRect">
            <a:avLst>
              <a:gd fmla="val 499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45"/>
          <p:cNvCxnSpPr/>
          <p:nvPr/>
        </p:nvCxnSpPr>
        <p:spPr>
          <a:xfrm>
            <a:off x="4405183" y="2389632"/>
            <a:ext cx="0" cy="3706368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5" name="Google Shape;205;p45"/>
          <p:cNvPicPr preferRelativeResize="0"/>
          <p:nvPr/>
        </p:nvPicPr>
        <p:blipFill rotWithShape="1">
          <a:blip r:embed="rId3">
            <a:alphaModFix/>
          </a:blip>
          <a:srcRect b="3927" l="0" r="0" t="0"/>
          <a:stretch/>
        </p:blipFill>
        <p:spPr>
          <a:xfrm>
            <a:off x="5499551" y="3364489"/>
            <a:ext cx="2797678" cy="2687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6"/>
          <p:cNvSpPr txBox="1"/>
          <p:nvPr/>
        </p:nvSpPr>
        <p:spPr>
          <a:xfrm>
            <a:off x="375974" y="1178093"/>
            <a:ext cx="8877754" cy="44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ELEMENTOS UTILIZADOS EN LOS ACCIONAMIENTOS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46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46"/>
          <p:cNvSpPr txBox="1"/>
          <p:nvPr/>
        </p:nvSpPr>
        <p:spPr>
          <a:xfrm>
            <a:off x="1152682" y="2404560"/>
            <a:ext cx="2297654" cy="472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Contactor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46"/>
          <p:cNvSpPr txBox="1"/>
          <p:nvPr/>
        </p:nvSpPr>
        <p:spPr>
          <a:xfrm>
            <a:off x="5094791" y="2475156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Contactor Trifásico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6"/>
          <p:cNvSpPr/>
          <p:nvPr/>
        </p:nvSpPr>
        <p:spPr>
          <a:xfrm>
            <a:off x="774730" y="3137911"/>
            <a:ext cx="3259183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bobina es un electroimán que acciona los contactos cuando le llega corriente, abre los contactos cerrados y cierra los contacto abiertos.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6"/>
          <p:cNvSpPr/>
          <p:nvPr/>
        </p:nvSpPr>
        <p:spPr>
          <a:xfrm>
            <a:off x="4988761" y="3137911"/>
            <a:ext cx="3752904" cy="3092201"/>
          </a:xfrm>
          <a:prstGeom prst="roundRect">
            <a:avLst>
              <a:gd fmla="val 499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p46"/>
          <p:cNvCxnSpPr/>
          <p:nvPr/>
        </p:nvCxnSpPr>
        <p:spPr>
          <a:xfrm>
            <a:off x="4405183" y="2389632"/>
            <a:ext cx="0" cy="3706368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17" name="Google Shape;21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0031" y="3366525"/>
            <a:ext cx="3099793" cy="2671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7"/>
          <p:cNvSpPr txBox="1"/>
          <p:nvPr/>
        </p:nvSpPr>
        <p:spPr>
          <a:xfrm>
            <a:off x="375974" y="1178093"/>
            <a:ext cx="8877754" cy="44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ELEMENTOS UTILIZADOS EN LOS ACCIONAMIENTOS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7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7"/>
          <p:cNvSpPr txBox="1"/>
          <p:nvPr/>
        </p:nvSpPr>
        <p:spPr>
          <a:xfrm>
            <a:off x="1152682" y="2404560"/>
            <a:ext cx="2297654" cy="472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 pulsador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7"/>
          <p:cNvSpPr txBox="1"/>
          <p:nvPr/>
        </p:nvSpPr>
        <p:spPr>
          <a:xfrm>
            <a:off x="5094791" y="2475156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Pulsador Normal Cerrado (NC) y Abierto (NA)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7"/>
          <p:cNvSpPr/>
          <p:nvPr/>
        </p:nvSpPr>
        <p:spPr>
          <a:xfrm>
            <a:off x="774730" y="3137910"/>
            <a:ext cx="3443702" cy="2939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función 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normalmente cerrado/normalmente abierta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quiere decir que el conmutador tiene un circuito activo cuando no está activado y cuando se pulsa el conmutador, el contacto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inicial se abre y otro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contacto se cierra.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7"/>
          <p:cNvSpPr/>
          <p:nvPr/>
        </p:nvSpPr>
        <p:spPr>
          <a:xfrm>
            <a:off x="4988761" y="3137911"/>
            <a:ext cx="3752904" cy="3092201"/>
          </a:xfrm>
          <a:prstGeom prst="roundRect">
            <a:avLst>
              <a:gd fmla="val 499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8" name="Google Shape;228;p47"/>
          <p:cNvCxnSpPr/>
          <p:nvPr/>
        </p:nvCxnSpPr>
        <p:spPr>
          <a:xfrm>
            <a:off x="4405183" y="2389632"/>
            <a:ext cx="0" cy="384048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29" name="Google Shape;22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4791" y="3305559"/>
            <a:ext cx="1688571" cy="168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15986" y="4255019"/>
            <a:ext cx="1840981" cy="1840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8"/>
          <p:cNvSpPr txBox="1"/>
          <p:nvPr/>
        </p:nvSpPr>
        <p:spPr>
          <a:xfrm>
            <a:off x="375974" y="1178093"/>
            <a:ext cx="8877754" cy="44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ELEMENTOS UTILIZADOS EN LOS ACCIONAMIENTOS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8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8"/>
          <p:cNvSpPr txBox="1"/>
          <p:nvPr/>
        </p:nvSpPr>
        <p:spPr>
          <a:xfrm>
            <a:off x="1152682" y="2404560"/>
            <a:ext cx="2297654" cy="472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Luces Pilotos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8"/>
          <p:cNvSpPr txBox="1"/>
          <p:nvPr/>
        </p:nvSpPr>
        <p:spPr>
          <a:xfrm>
            <a:off x="5094791" y="2475156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Luz Neon o Led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8"/>
          <p:cNvSpPr/>
          <p:nvPr/>
        </p:nvSpPr>
        <p:spPr>
          <a:xfrm>
            <a:off x="774730" y="3137910"/>
            <a:ext cx="3443702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 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luces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de 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piloto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son un elemento óptico que le indica al conductor la presencia de electricidad en el tablero.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8"/>
          <p:cNvSpPr/>
          <p:nvPr/>
        </p:nvSpPr>
        <p:spPr>
          <a:xfrm>
            <a:off x="4860130" y="3137911"/>
            <a:ext cx="4085387" cy="2787401"/>
          </a:xfrm>
          <a:prstGeom prst="roundRect">
            <a:avLst>
              <a:gd fmla="val 499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48"/>
          <p:cNvCxnSpPr/>
          <p:nvPr/>
        </p:nvCxnSpPr>
        <p:spPr>
          <a:xfrm>
            <a:off x="4405183" y="2389632"/>
            <a:ext cx="0" cy="384048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42" name="Google Shape;24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4791" y="3572528"/>
            <a:ext cx="3633886" cy="1913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9"/>
          <p:cNvSpPr txBox="1"/>
          <p:nvPr/>
        </p:nvSpPr>
        <p:spPr>
          <a:xfrm>
            <a:off x="375974" y="1178093"/>
            <a:ext cx="8877754" cy="4436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ELEMENTOS UTILIZADOS EN LOS ACCIONAMIENTOS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9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9"/>
          <p:cNvSpPr txBox="1"/>
          <p:nvPr/>
        </p:nvSpPr>
        <p:spPr>
          <a:xfrm>
            <a:off x="1064973" y="2404560"/>
            <a:ext cx="2651211" cy="472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Protección Termo magnética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9"/>
          <p:cNvSpPr txBox="1"/>
          <p:nvPr/>
        </p:nvSpPr>
        <p:spPr>
          <a:xfrm>
            <a:off x="5094791" y="2377798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Guardamotor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9"/>
          <p:cNvSpPr/>
          <p:nvPr/>
        </p:nvSpPr>
        <p:spPr>
          <a:xfrm>
            <a:off x="774730" y="3137910"/>
            <a:ext cx="3443702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relés térmicos o relés térmicos 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sobrecarga, son los aparatos más utilizados 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para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proteger los 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motores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contra las sobrecargas débiles y prolongadas.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9"/>
          <p:cNvSpPr/>
          <p:nvPr/>
        </p:nvSpPr>
        <p:spPr>
          <a:xfrm>
            <a:off x="4742701" y="3023615"/>
            <a:ext cx="4267175" cy="3182113"/>
          </a:xfrm>
          <a:prstGeom prst="roundRect">
            <a:avLst>
              <a:gd fmla="val 499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49"/>
          <p:cNvCxnSpPr/>
          <p:nvPr/>
        </p:nvCxnSpPr>
        <p:spPr>
          <a:xfrm>
            <a:off x="4405183" y="2389632"/>
            <a:ext cx="0" cy="384048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54" name="Google Shape;25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3375" y="3284214"/>
            <a:ext cx="3439127" cy="2603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28412" y="2141832"/>
            <a:ext cx="4699772" cy="4452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50"/>
          <p:cNvGrpSpPr/>
          <p:nvPr/>
        </p:nvGrpSpPr>
        <p:grpSpPr>
          <a:xfrm>
            <a:off x="3965846" y="1531848"/>
            <a:ext cx="5076598" cy="2360124"/>
            <a:chOff x="-1373856" y="2035275"/>
            <a:chExt cx="5076598" cy="2360124"/>
          </a:xfrm>
        </p:grpSpPr>
        <p:grpSp>
          <p:nvGrpSpPr>
            <p:cNvPr id="261" name="Google Shape;261;p50"/>
            <p:cNvGrpSpPr/>
            <p:nvPr/>
          </p:nvGrpSpPr>
          <p:grpSpPr>
            <a:xfrm flipH="1">
              <a:off x="-1373856" y="2035275"/>
              <a:ext cx="5076598" cy="2360124"/>
              <a:chOff x="5369949" y="3385389"/>
              <a:chExt cx="6585558" cy="3061644"/>
            </a:xfrm>
          </p:grpSpPr>
          <p:sp>
            <p:nvSpPr>
              <p:cNvPr id="262" name="Google Shape;262;p50"/>
              <p:cNvSpPr/>
              <p:nvPr/>
            </p:nvSpPr>
            <p:spPr>
              <a:xfrm>
                <a:off x="5369949" y="3385389"/>
                <a:ext cx="5663127" cy="3061644"/>
              </a:xfrm>
              <a:prstGeom prst="roundRect">
                <a:avLst>
                  <a:gd fmla="val 1015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50"/>
              <p:cNvSpPr/>
              <p:nvPr/>
            </p:nvSpPr>
            <p:spPr>
              <a:xfrm rot="6773518">
                <a:off x="11184045" y="4509331"/>
                <a:ext cx="432619" cy="102255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4" name="Google Shape;264;p50"/>
            <p:cNvSpPr txBox="1"/>
            <p:nvPr/>
          </p:nvSpPr>
          <p:spPr>
            <a:xfrm>
              <a:off x="-300452" y="2370054"/>
              <a:ext cx="3809662" cy="15406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Antes de realizar la actividad práctica te invitamos a que revises la cápsula animada: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b="1" i="0" lang="en-US" sz="2100" u="none" cap="none" strike="noStrike">
                  <a:solidFill>
                    <a:srgbClr val="C73E32"/>
                  </a:solidFill>
                  <a:latin typeface="Calibri"/>
                  <a:ea typeface="Calibri"/>
                  <a:cs typeface="Calibri"/>
                  <a:sym typeface="Calibri"/>
                </a:rPr>
                <a:t>“Uso de multitester o multímetro”</a:t>
              </a:r>
              <a:endParaRPr b="1" i="0" sz="2100" u="none" cap="none" strike="noStrik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" name="Google Shape;265;p50"/>
          <p:cNvSpPr txBox="1"/>
          <p:nvPr/>
        </p:nvSpPr>
        <p:spPr>
          <a:xfrm>
            <a:off x="375975" y="1373700"/>
            <a:ext cx="3527431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5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51"/>
          <p:cNvGrpSpPr/>
          <p:nvPr/>
        </p:nvGrpSpPr>
        <p:grpSpPr>
          <a:xfrm>
            <a:off x="491612" y="2165423"/>
            <a:ext cx="6999671" cy="2696553"/>
            <a:chOff x="4461133" y="3098700"/>
            <a:chExt cx="4657800" cy="1525000"/>
          </a:xfrm>
        </p:grpSpPr>
        <p:sp>
          <p:nvSpPr>
            <p:cNvPr id="272" name="Google Shape;272;p51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1"/>
            <p:cNvSpPr txBox="1"/>
            <p:nvPr/>
          </p:nvSpPr>
          <p:spPr>
            <a:xfrm>
              <a:off x="4796735" y="3412390"/>
              <a:ext cx="3840561" cy="842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Si quieres profundizar, te invitamos a visitar el sitio de </a:t>
              </a:r>
              <a:r>
                <a:rPr b="1" i="0" lang="en-US" sz="1600" u="sng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TP DIGITAL</a:t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esta actividad te sugerimos:</a:t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54013" lvl="1" marL="354013" marR="0" rtl="0" algn="l">
                <a:lnSpc>
                  <a:spcPct val="90000"/>
                </a:lnSpc>
                <a:spcBef>
                  <a:spcPts val="17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Char char="✔"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Simulador de circuitos de control de motores</a:t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01613" lvl="1" marL="354013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Noto Sans Symbols"/>
                <a:buNone/>
              </a:pPr>
              <a:r>
                <a:t/>
              </a:r>
              <a:endParaRPr b="1" i="0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5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5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51"/>
          <p:cNvGrpSpPr/>
          <p:nvPr/>
        </p:nvGrpSpPr>
        <p:grpSpPr>
          <a:xfrm>
            <a:off x="5066850" y="3464537"/>
            <a:ext cx="4439843" cy="4206419"/>
            <a:chOff x="5066850" y="3464537"/>
            <a:chExt cx="4439843" cy="4206419"/>
          </a:xfrm>
        </p:grpSpPr>
        <p:pic>
          <p:nvPicPr>
            <p:cNvPr id="277" name="Google Shape;277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66850" y="3464537"/>
              <a:ext cx="4439843" cy="4206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8" name="Google Shape;278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28621" y="3826448"/>
              <a:ext cx="1498066" cy="6308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2"/>
          <p:cNvSpPr/>
          <p:nvPr/>
        </p:nvSpPr>
        <p:spPr>
          <a:xfrm>
            <a:off x="562334" y="4456999"/>
            <a:ext cx="8478429" cy="2199439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621" y="4231877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2"/>
          <p:cNvSpPr/>
          <p:nvPr/>
        </p:nvSpPr>
        <p:spPr>
          <a:xfrm>
            <a:off x="562334" y="2320415"/>
            <a:ext cx="8478429" cy="1911462"/>
          </a:xfrm>
          <a:prstGeom prst="roundRect">
            <a:avLst>
              <a:gd fmla="val 16792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0621" y="2095292"/>
            <a:ext cx="483278" cy="46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52"/>
          <p:cNvSpPr/>
          <p:nvPr/>
        </p:nvSpPr>
        <p:spPr>
          <a:xfrm>
            <a:off x="915161" y="2649150"/>
            <a:ext cx="777277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TP Digital 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 un proyecto desarrollado en conjunto por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Fundación Chil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 y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Microsoft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con el patrocinado de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MINEDUC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 la colaboración de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INACAP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i="0" lang="en-US" sz="1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Intelitek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dirigido a apoyar a los centros educativos y docentes de formación técnico profesional a nivel nacional en el desarrollo virtual de procesos de enseñanza aprendizaje.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52"/>
          <p:cNvSpPr/>
          <p:nvPr/>
        </p:nvSpPr>
        <p:spPr>
          <a:xfrm>
            <a:off x="915161" y="4673798"/>
            <a:ext cx="7705460" cy="181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usuarios que no estén registrados, deben completar los datos en el siguiente formulario: </a:t>
            </a:r>
            <a:r>
              <a:rPr b="1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FORMULARIO DE INSCRIPCIÓN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Una vez que lo hagan, reciben un correo electrónico con los datos de acceso a la plataforma, que está en el siguiente link: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https://tp-digital.territorio.la/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334" y="1119823"/>
            <a:ext cx="2422635" cy="1020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/>
          <p:nvPr/>
        </p:nvSpPr>
        <p:spPr>
          <a:xfrm>
            <a:off x="1139099" y="834799"/>
            <a:ext cx="5923437" cy="3408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1 </a:t>
            </a:r>
            <a:r>
              <a:rPr b="0" i="0" lang="en-US" sz="12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INSTALACIÓN DE MOTORES ELÉCTRICOS Y EQUIPOS DE CALEFACCIÓN</a:t>
            </a:r>
            <a:endParaRPr b="0" i="0" sz="12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7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7"/>
          <p:cNvSpPr txBox="1"/>
          <p:nvPr/>
        </p:nvSpPr>
        <p:spPr>
          <a:xfrm>
            <a:off x="365425" y="2363277"/>
            <a:ext cx="5547695" cy="468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MOTOR MONOFÁSICO AC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6182" y="2700138"/>
            <a:ext cx="6517386" cy="4557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8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296" name="Google Shape;296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8"/>
            <p:cNvSpPr txBox="1"/>
            <p:nvPr/>
          </p:nvSpPr>
          <p:spPr>
            <a:xfrm>
              <a:off x="5442537" y="3212772"/>
              <a:ext cx="3323687" cy="1212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MOTOR MONOFÁSICO AC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¡Ahora realizaremos una actividad que resume todo lo que hemos visto!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¡Atentos, atentas!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18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8"/>
          <p:cNvSpPr txBox="1"/>
          <p:nvPr/>
        </p:nvSpPr>
        <p:spPr>
          <a:xfrm>
            <a:off x="4125175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Google Shape;3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4444" y="5389023"/>
            <a:ext cx="1651873" cy="88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892" y="2531975"/>
            <a:ext cx="3856770" cy="36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6317" y="5056194"/>
            <a:ext cx="1806825" cy="1348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3"/>
          <p:cNvSpPr/>
          <p:nvPr/>
        </p:nvSpPr>
        <p:spPr>
          <a:xfrm>
            <a:off x="383456" y="2370247"/>
            <a:ext cx="8839201" cy="323819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5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3"/>
          <p:cNvSpPr txBox="1"/>
          <p:nvPr/>
        </p:nvSpPr>
        <p:spPr>
          <a:xfrm>
            <a:off x="958647" y="2963122"/>
            <a:ext cx="5107856" cy="247698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MOTOR MONOFÁSICO AC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b="1" i="0" sz="2100" u="none" cap="none" strike="noStrike">
              <a:solidFill>
                <a:srgbClr val="2975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08329" y="4336989"/>
            <a:ext cx="674379" cy="6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7318" y="3028336"/>
            <a:ext cx="2663305" cy="41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/>
          <p:nvPr/>
        </p:nvSpPr>
        <p:spPr>
          <a:xfrm>
            <a:off x="4766523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8"/>
          <p:cNvSpPr/>
          <p:nvPr/>
        </p:nvSpPr>
        <p:spPr>
          <a:xfrm>
            <a:off x="1649549" y="2346374"/>
            <a:ext cx="2980513" cy="3817095"/>
          </a:xfrm>
          <a:prstGeom prst="roundRect">
            <a:avLst>
              <a:gd fmla="val 5451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7285" y="1980974"/>
            <a:ext cx="765041" cy="7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3636" y="2258130"/>
            <a:ext cx="3223256" cy="303512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8"/>
          <p:cNvSpPr txBox="1"/>
          <p:nvPr/>
        </p:nvSpPr>
        <p:spPr>
          <a:xfrm>
            <a:off x="4914212" y="3507536"/>
            <a:ext cx="2740958" cy="13410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Instala motores eléctricos en baja tensión, de acuerdo a los requerimientos y considerando la normativa eléctrica vigente.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8"/>
          <p:cNvSpPr txBox="1"/>
          <p:nvPr/>
        </p:nvSpPr>
        <p:spPr>
          <a:xfrm>
            <a:off x="5057556" y="2934381"/>
            <a:ext cx="2396712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8"/>
          <p:cNvSpPr txBox="1"/>
          <p:nvPr/>
        </p:nvSpPr>
        <p:spPr>
          <a:xfrm>
            <a:off x="1755646" y="2934381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b="0" i="0" sz="18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8"/>
          <p:cNvSpPr txBox="1"/>
          <p:nvPr/>
        </p:nvSpPr>
        <p:spPr>
          <a:xfrm>
            <a:off x="1814810" y="3507536"/>
            <a:ext cx="2714922" cy="1991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Texto Guía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1600" u="none" cap="none" strike="noStrike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3555" y="1980974"/>
            <a:ext cx="766449" cy="7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8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MOTOR MONOFÁSICO AC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-340870" y="2668912"/>
            <a:ext cx="3054031" cy="4190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/>
          <p:nvPr/>
        </p:nvSpPr>
        <p:spPr>
          <a:xfrm>
            <a:off x="4139385" y="2227807"/>
            <a:ext cx="4892150" cy="4406862"/>
          </a:xfrm>
          <a:prstGeom prst="roundRect">
            <a:avLst>
              <a:gd fmla="val 7468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"/>
          <p:cNvSpPr txBox="1"/>
          <p:nvPr/>
        </p:nvSpPr>
        <p:spPr>
          <a:xfrm>
            <a:off x="4350841" y="2682043"/>
            <a:ext cx="4305479" cy="3562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Inicial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Motor Monofásico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Elementos utilizados en los accionamientos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¿Cuánto aprendimos?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3" name="Google Shape;83;p5"/>
          <p:cNvGrpSpPr/>
          <p:nvPr/>
        </p:nvGrpSpPr>
        <p:grpSpPr>
          <a:xfrm>
            <a:off x="3999669" y="2745533"/>
            <a:ext cx="280509" cy="297063"/>
            <a:chOff x="4066023" y="2137010"/>
            <a:chExt cx="280509" cy="297063"/>
          </a:xfrm>
        </p:grpSpPr>
        <p:sp>
          <p:nvSpPr>
            <p:cNvPr id="84" name="Google Shape;84;p5"/>
            <p:cNvSpPr/>
            <p:nvPr/>
          </p:nvSpPr>
          <p:spPr>
            <a:xfrm>
              <a:off x="4081630" y="216241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5"/>
            <p:cNvSpPr txBox="1"/>
            <p:nvPr/>
          </p:nvSpPr>
          <p:spPr>
            <a:xfrm>
              <a:off x="4066023" y="2137010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5"/>
          <p:cNvGrpSpPr/>
          <p:nvPr/>
        </p:nvGrpSpPr>
        <p:grpSpPr>
          <a:xfrm>
            <a:off x="3999669" y="3361411"/>
            <a:ext cx="280509" cy="297063"/>
            <a:chOff x="4061260" y="2801067"/>
            <a:chExt cx="280509" cy="297063"/>
          </a:xfrm>
        </p:grpSpPr>
        <p:sp>
          <p:nvSpPr>
            <p:cNvPr id="87" name="Google Shape;87;p5"/>
            <p:cNvSpPr/>
            <p:nvPr/>
          </p:nvSpPr>
          <p:spPr>
            <a:xfrm>
              <a:off x="4076867" y="282646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5"/>
            <p:cNvSpPr txBox="1"/>
            <p:nvPr/>
          </p:nvSpPr>
          <p:spPr>
            <a:xfrm>
              <a:off x="4061260" y="2801067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" name="Google Shape;89;p5"/>
          <p:cNvGrpSpPr/>
          <p:nvPr/>
        </p:nvGrpSpPr>
        <p:grpSpPr>
          <a:xfrm>
            <a:off x="3999669" y="3987059"/>
            <a:ext cx="280509" cy="297063"/>
            <a:chOff x="4061260" y="3497985"/>
            <a:chExt cx="280509" cy="297063"/>
          </a:xfrm>
        </p:grpSpPr>
        <p:sp>
          <p:nvSpPr>
            <p:cNvPr id="90" name="Google Shape;90;p5"/>
            <p:cNvSpPr/>
            <p:nvPr/>
          </p:nvSpPr>
          <p:spPr>
            <a:xfrm>
              <a:off x="4076867" y="3523386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5"/>
            <p:cNvSpPr txBox="1"/>
            <p:nvPr/>
          </p:nvSpPr>
          <p:spPr>
            <a:xfrm>
              <a:off x="4061260" y="3497985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5"/>
          <p:cNvSpPr txBox="1"/>
          <p:nvPr/>
        </p:nvSpPr>
        <p:spPr>
          <a:xfrm>
            <a:off x="4162730" y="1248313"/>
            <a:ext cx="4892150" cy="288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MONOFÁSICO AC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"/>
          <p:cNvSpPr txBox="1"/>
          <p:nvPr/>
        </p:nvSpPr>
        <p:spPr>
          <a:xfrm>
            <a:off x="375975" y="1217288"/>
            <a:ext cx="4107535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397" y="2347898"/>
            <a:ext cx="3019065" cy="4406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5"/>
          <p:cNvGrpSpPr/>
          <p:nvPr/>
        </p:nvGrpSpPr>
        <p:grpSpPr>
          <a:xfrm>
            <a:off x="3999669" y="4619081"/>
            <a:ext cx="280509" cy="297063"/>
            <a:chOff x="4111547" y="4058527"/>
            <a:chExt cx="280509" cy="297063"/>
          </a:xfrm>
        </p:grpSpPr>
        <p:sp>
          <p:nvSpPr>
            <p:cNvPr id="96" name="Google Shape;96;p5"/>
            <p:cNvSpPr/>
            <p:nvPr/>
          </p:nvSpPr>
          <p:spPr>
            <a:xfrm>
              <a:off x="4127154" y="4083928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 txBox="1"/>
            <p:nvPr/>
          </p:nvSpPr>
          <p:spPr>
            <a:xfrm>
              <a:off x="4111547" y="4058527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5"/>
          <p:cNvGrpSpPr/>
          <p:nvPr/>
        </p:nvGrpSpPr>
        <p:grpSpPr>
          <a:xfrm>
            <a:off x="3999669" y="5216329"/>
            <a:ext cx="280509" cy="297063"/>
            <a:chOff x="4171752" y="4702354"/>
            <a:chExt cx="280509" cy="297063"/>
          </a:xfrm>
        </p:grpSpPr>
        <p:sp>
          <p:nvSpPr>
            <p:cNvPr id="99" name="Google Shape;99;p5"/>
            <p:cNvSpPr/>
            <p:nvPr/>
          </p:nvSpPr>
          <p:spPr>
            <a:xfrm>
              <a:off x="4187359" y="4727755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 txBox="1"/>
            <p:nvPr/>
          </p:nvSpPr>
          <p:spPr>
            <a:xfrm>
              <a:off x="4171752" y="4702354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5"/>
          <p:cNvGrpSpPr/>
          <p:nvPr/>
        </p:nvGrpSpPr>
        <p:grpSpPr>
          <a:xfrm>
            <a:off x="4008135" y="5850012"/>
            <a:ext cx="272043" cy="297063"/>
            <a:chOff x="4074489" y="2137010"/>
            <a:chExt cx="272043" cy="297063"/>
          </a:xfrm>
        </p:grpSpPr>
        <p:sp>
          <p:nvSpPr>
            <p:cNvPr id="102" name="Google Shape;102;p5"/>
            <p:cNvSpPr/>
            <p:nvPr/>
          </p:nvSpPr>
          <p:spPr>
            <a:xfrm>
              <a:off x="4081630" y="2162411"/>
              <a:ext cx="264902" cy="271662"/>
            </a:xfrm>
            <a:prstGeom prst="roundRect">
              <a:avLst>
                <a:gd fmla="val 16667" name="adj"/>
              </a:avLst>
            </a:prstGeom>
            <a:solidFill>
              <a:srgbClr val="297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 txBox="1"/>
            <p:nvPr/>
          </p:nvSpPr>
          <p:spPr>
            <a:xfrm>
              <a:off x="4074489" y="2137010"/>
              <a:ext cx="211457" cy="2716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1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464463" y="2555714"/>
            <a:ext cx="5146719" cy="2812708"/>
          </a:xfrm>
          <a:prstGeom prst="roundRect">
            <a:avLst>
              <a:gd fmla="val 9635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b="1" i="0" sz="31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816853" y="3218280"/>
            <a:ext cx="4542225" cy="1520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MONOFÁSICO AC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Ahora veamos cómo lo que ya has aprendido refuerza y mejora lo que estás a punto de aprender.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0208" y="2389245"/>
            <a:ext cx="4428641" cy="430210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4321821" y="1184197"/>
            <a:ext cx="466492" cy="521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en-US" sz="5000" u="none" cap="none" strike="noStrik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0" i="0" sz="5000" u="none" cap="none" strike="noStrike">
              <a:solidFill>
                <a:srgbClr val="8EB9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9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9"/>
          <p:cNvSpPr txBox="1"/>
          <p:nvPr/>
        </p:nvSpPr>
        <p:spPr>
          <a:xfrm>
            <a:off x="375974" y="1178093"/>
            <a:ext cx="4122874" cy="426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MOTOR MONOFÁSICO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39"/>
          <p:cNvSpPr txBox="1"/>
          <p:nvPr/>
        </p:nvSpPr>
        <p:spPr>
          <a:xfrm>
            <a:off x="3105041" y="2194741"/>
            <a:ext cx="3356188" cy="387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Estructura General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39"/>
          <p:cNvGrpSpPr/>
          <p:nvPr/>
        </p:nvGrpSpPr>
        <p:grpSpPr>
          <a:xfrm>
            <a:off x="2529840" y="2843247"/>
            <a:ext cx="4648200" cy="3405153"/>
            <a:chOff x="2529840" y="2843247"/>
            <a:chExt cx="4648200" cy="3405153"/>
          </a:xfrm>
        </p:grpSpPr>
        <p:sp>
          <p:nvSpPr>
            <p:cNvPr id="122" name="Google Shape;122;p39"/>
            <p:cNvSpPr/>
            <p:nvPr/>
          </p:nvSpPr>
          <p:spPr>
            <a:xfrm>
              <a:off x="2529840" y="2843247"/>
              <a:ext cx="4648200" cy="3405153"/>
            </a:xfrm>
            <a:prstGeom prst="roundRect">
              <a:avLst>
                <a:gd fmla="val 49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3" name="Google Shape;123;p39"/>
            <p:cNvPicPr preferRelativeResize="0"/>
            <p:nvPr/>
          </p:nvPicPr>
          <p:blipFill rotWithShape="1">
            <a:blip r:embed="rId3">
              <a:alphaModFix/>
            </a:blip>
            <a:srcRect b="0" l="0" r="1381" t="0"/>
            <a:stretch/>
          </p:blipFill>
          <p:spPr>
            <a:xfrm>
              <a:off x="2819415" y="2957731"/>
              <a:ext cx="4145265" cy="317850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4" name="Google Shape;124;p39"/>
          <p:cNvCxnSpPr/>
          <p:nvPr/>
        </p:nvCxnSpPr>
        <p:spPr>
          <a:xfrm flipH="1">
            <a:off x="4783135" y="2697131"/>
            <a:ext cx="3248800" cy="122265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  <p:cxnSp>
        <p:nvCxnSpPr>
          <p:cNvPr id="125" name="Google Shape;125;p39"/>
          <p:cNvCxnSpPr/>
          <p:nvPr/>
        </p:nvCxnSpPr>
        <p:spPr>
          <a:xfrm flipH="1">
            <a:off x="6778752" y="4180381"/>
            <a:ext cx="1085088" cy="589308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  <p:cxnSp>
        <p:nvCxnSpPr>
          <p:cNvPr id="126" name="Google Shape;126;p39"/>
          <p:cNvCxnSpPr/>
          <p:nvPr/>
        </p:nvCxnSpPr>
        <p:spPr>
          <a:xfrm rot="10800000">
            <a:off x="5766817" y="5111066"/>
            <a:ext cx="2039556" cy="694198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  <p:cxnSp>
        <p:nvCxnSpPr>
          <p:cNvPr id="127" name="Google Shape;127;p39"/>
          <p:cNvCxnSpPr/>
          <p:nvPr/>
        </p:nvCxnSpPr>
        <p:spPr>
          <a:xfrm flipH="1" rot="10800000">
            <a:off x="1723355" y="4903802"/>
            <a:ext cx="2702342" cy="1109063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  <p:cxnSp>
        <p:nvCxnSpPr>
          <p:cNvPr id="128" name="Google Shape;128;p39"/>
          <p:cNvCxnSpPr>
            <a:stCxn id="129" idx="3"/>
          </p:cNvCxnSpPr>
          <p:nvPr/>
        </p:nvCxnSpPr>
        <p:spPr>
          <a:xfrm>
            <a:off x="1901507" y="4370479"/>
            <a:ext cx="2073000" cy="9000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  <p:cxnSp>
        <p:nvCxnSpPr>
          <p:cNvPr id="130" name="Google Shape;130;p39"/>
          <p:cNvCxnSpPr/>
          <p:nvPr/>
        </p:nvCxnSpPr>
        <p:spPr>
          <a:xfrm>
            <a:off x="2133615" y="3106902"/>
            <a:ext cx="2560306" cy="163173"/>
          </a:xfrm>
          <a:prstGeom prst="straightConnector1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0000">
              <a:srgbClr val="000000">
                <a:alpha val="36470"/>
              </a:srgbClr>
            </a:outerShdw>
          </a:effectLst>
        </p:spPr>
      </p:cxnSp>
      <p:sp>
        <p:nvSpPr>
          <p:cNvPr id="129" name="Google Shape;129;p39"/>
          <p:cNvSpPr txBox="1"/>
          <p:nvPr/>
        </p:nvSpPr>
        <p:spPr>
          <a:xfrm>
            <a:off x="562560" y="4047334"/>
            <a:ext cx="1338947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Interruptor Centrífugo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9"/>
          <p:cNvSpPr txBox="1"/>
          <p:nvPr/>
        </p:nvSpPr>
        <p:spPr>
          <a:xfrm>
            <a:off x="620220" y="2823976"/>
            <a:ext cx="1435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Condensador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9"/>
          <p:cNvSpPr txBox="1"/>
          <p:nvPr/>
        </p:nvSpPr>
        <p:spPr>
          <a:xfrm>
            <a:off x="8031935" y="2419949"/>
            <a:ext cx="87783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Estator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9"/>
          <p:cNvSpPr txBox="1"/>
          <p:nvPr/>
        </p:nvSpPr>
        <p:spPr>
          <a:xfrm>
            <a:off x="7806373" y="5770562"/>
            <a:ext cx="1252283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Ventilador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9"/>
          <p:cNvSpPr txBox="1"/>
          <p:nvPr/>
        </p:nvSpPr>
        <p:spPr>
          <a:xfrm>
            <a:off x="7950772" y="3902975"/>
            <a:ext cx="46679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9"/>
          <p:cNvSpPr txBox="1"/>
          <p:nvPr/>
        </p:nvSpPr>
        <p:spPr>
          <a:xfrm>
            <a:off x="932184" y="5879067"/>
            <a:ext cx="743762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Rotor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0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0"/>
          <p:cNvSpPr txBox="1"/>
          <p:nvPr/>
        </p:nvSpPr>
        <p:spPr>
          <a:xfrm>
            <a:off x="375974" y="1178093"/>
            <a:ext cx="4122874" cy="426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MOTOR MONOFÁSICO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0"/>
          <p:cNvSpPr txBox="1"/>
          <p:nvPr/>
        </p:nvSpPr>
        <p:spPr>
          <a:xfrm>
            <a:off x="774730" y="2475156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Circuito Eléctrico Interno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0"/>
          <p:cNvSpPr txBox="1"/>
          <p:nvPr/>
        </p:nvSpPr>
        <p:spPr>
          <a:xfrm>
            <a:off x="5104529" y="2475156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Esquema Eléctrico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0"/>
          <p:cNvSpPr/>
          <p:nvPr/>
        </p:nvSpPr>
        <p:spPr>
          <a:xfrm>
            <a:off x="774730" y="3137911"/>
            <a:ext cx="3259183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 produce un campo magnético en los bobinados auxiliar y principal desfasados, gracias al condensador. Esto produce un campo magnético giratorio.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Google Shape;145;p40"/>
          <p:cNvGrpSpPr/>
          <p:nvPr/>
        </p:nvGrpSpPr>
        <p:grpSpPr>
          <a:xfrm>
            <a:off x="5104529" y="3137911"/>
            <a:ext cx="3621024" cy="2726868"/>
            <a:chOff x="4583040" y="3654714"/>
            <a:chExt cx="3621024" cy="2726868"/>
          </a:xfrm>
        </p:grpSpPr>
        <p:sp>
          <p:nvSpPr>
            <p:cNvPr id="146" name="Google Shape;146;p40"/>
            <p:cNvSpPr/>
            <p:nvPr/>
          </p:nvSpPr>
          <p:spPr>
            <a:xfrm>
              <a:off x="4583040" y="3654714"/>
              <a:ext cx="3621024" cy="2726868"/>
            </a:xfrm>
            <a:prstGeom prst="roundRect">
              <a:avLst>
                <a:gd fmla="val 4995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7" name="Google Shape;147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01881" y="3975890"/>
              <a:ext cx="2991615" cy="208451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8" name="Google Shape;148;p40"/>
          <p:cNvCxnSpPr/>
          <p:nvPr/>
        </p:nvCxnSpPr>
        <p:spPr>
          <a:xfrm>
            <a:off x="4600255" y="2389632"/>
            <a:ext cx="0" cy="3816096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1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1"/>
          <p:cNvSpPr txBox="1"/>
          <p:nvPr/>
        </p:nvSpPr>
        <p:spPr>
          <a:xfrm>
            <a:off x="375974" y="1178093"/>
            <a:ext cx="4122874" cy="426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MOTOR MONOFÁSICO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1"/>
          <p:cNvSpPr txBox="1"/>
          <p:nvPr/>
        </p:nvSpPr>
        <p:spPr>
          <a:xfrm>
            <a:off x="774730" y="2475156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Invertir sentido del giro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1"/>
          <p:cNvSpPr txBox="1"/>
          <p:nvPr/>
        </p:nvSpPr>
        <p:spPr>
          <a:xfrm>
            <a:off x="5031377" y="2475156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Conexiones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1"/>
          <p:cNvSpPr/>
          <p:nvPr/>
        </p:nvSpPr>
        <p:spPr>
          <a:xfrm>
            <a:off x="774730" y="3137911"/>
            <a:ext cx="325918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inversión del sentido de giro se consigue invirtiendo las conexiones de uno de los devanados del estator, de forma que se modifica el sentido del flujo magnético.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1"/>
          <p:cNvSpPr/>
          <p:nvPr/>
        </p:nvSpPr>
        <p:spPr>
          <a:xfrm>
            <a:off x="4750402" y="3137911"/>
            <a:ext cx="4085395" cy="2556387"/>
          </a:xfrm>
          <a:prstGeom prst="roundRect">
            <a:avLst>
              <a:gd fmla="val 499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41"/>
          <p:cNvCxnSpPr/>
          <p:nvPr/>
        </p:nvCxnSpPr>
        <p:spPr>
          <a:xfrm>
            <a:off x="4405183" y="2389632"/>
            <a:ext cx="0" cy="3706368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0" name="Google Shape;16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8373" y="3474717"/>
            <a:ext cx="3821973" cy="1950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2"/>
          <p:cNvSpPr txBox="1"/>
          <p:nvPr/>
        </p:nvSpPr>
        <p:spPr>
          <a:xfrm>
            <a:off x="375974" y="1178093"/>
            <a:ext cx="4122874" cy="4266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MOTOR MONOFÁSICO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2"/>
          <p:cNvSpPr/>
          <p:nvPr/>
        </p:nvSpPr>
        <p:spPr>
          <a:xfrm>
            <a:off x="375973" y="1865377"/>
            <a:ext cx="8975291" cy="4840224"/>
          </a:xfrm>
          <a:prstGeom prst="roundRect">
            <a:avLst>
              <a:gd fmla="val 4995" name="adj"/>
            </a:avLst>
          </a:prstGeom>
          <a:solidFill>
            <a:srgbClr val="D7E3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2"/>
          <p:cNvSpPr txBox="1"/>
          <p:nvPr/>
        </p:nvSpPr>
        <p:spPr>
          <a:xfrm>
            <a:off x="1152682" y="2404559"/>
            <a:ext cx="2297654" cy="606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Invertir sentido del giro</a:t>
            </a:r>
            <a:endParaRPr b="1" i="0" sz="2400" u="none" cap="none" strike="noStrike">
              <a:solidFill>
                <a:srgbClr val="2975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42"/>
          <p:cNvSpPr txBox="1"/>
          <p:nvPr/>
        </p:nvSpPr>
        <p:spPr>
          <a:xfrm>
            <a:off x="5031377" y="2475156"/>
            <a:ext cx="3417680" cy="402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Conexiones en la Bornera del motor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2"/>
          <p:cNvSpPr/>
          <p:nvPr/>
        </p:nvSpPr>
        <p:spPr>
          <a:xfrm>
            <a:off x="774730" y="3137911"/>
            <a:ext cx="325918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inversión del sentido de giro se consigue invirtiendo las conexiones de uno de los devanados del estator, de forma que se modifica el sentido del flujo magnético.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2"/>
          <p:cNvSpPr/>
          <p:nvPr/>
        </p:nvSpPr>
        <p:spPr>
          <a:xfrm>
            <a:off x="4750402" y="3137911"/>
            <a:ext cx="4085395" cy="2556387"/>
          </a:xfrm>
          <a:prstGeom prst="roundRect">
            <a:avLst>
              <a:gd fmla="val 499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42"/>
          <p:cNvCxnSpPr/>
          <p:nvPr/>
        </p:nvCxnSpPr>
        <p:spPr>
          <a:xfrm>
            <a:off x="4405183" y="2389632"/>
            <a:ext cx="0" cy="3706368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2" name="Google Shape;17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4774" y="3548392"/>
            <a:ext cx="3676650" cy="170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Toledo</dc:creator>
</cp:coreProperties>
</file>