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 roundtripDataSignature="AMtx7mi9kx49aixck7YbQyJRsGWf2snsa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silvahidd@gmail.com"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5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notesMaster" Target="notesMasters/notesMaster1.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customschemas.google.com/relationships/presentationmetadata" Target="metadata"/></Relationships>
</file>

<file path=ppt/comments/comment1.xml><?xml version="1.0" encoding="utf-8"?>
<p:cmLst xmlns:a="http://schemas.openxmlformats.org/drawingml/2006/main" xmlns:r="http://schemas.openxmlformats.org/officeDocument/2006/relationships" xmlns:p="http://schemas.openxmlformats.org/presentationml/2006/main">
  <p:cm authorId="0" dt="2020-11-27T01:57:27.502" idx="1">
    <p:pos x="7332" y="207"/>
    <p:text>Alguien sugirió agregar fuenta a imagenes de portada, no creo que sea necesario, ya que las imagenes son de libre acceso, no sacadas directo de la web, sino desde un banco de imagenes de libre uso.</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K2rhAZU"/>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2" name="Google Shape;9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7" name="Google Shape;10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6" name="Google Shape;11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97560f178f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3" name="Google Shape;143;g97560f178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aeba1485c2_0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2" name="Google Shape;152;gaeba1485c2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1"/>
        <p:cNvGrpSpPr/>
        <p:nvPr/>
      </p:nvGrpSpPr>
      <p:grpSpPr>
        <a:xfrm>
          <a:off x="0" y="0"/>
          <a:ext cx="0" cy="0"/>
          <a:chOff x="0" y="0"/>
          <a:chExt cx="0" cy="0"/>
        </a:xfrm>
      </p:grpSpPr>
      <p:sp>
        <p:nvSpPr>
          <p:cNvPr id="12" name="Google Shape;12;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8"/>
        <p:cNvGrpSpPr/>
        <p:nvPr/>
      </p:nvGrpSpPr>
      <p:grpSpPr>
        <a:xfrm>
          <a:off x="0" y="0"/>
          <a:ext cx="0" cy="0"/>
          <a:chOff x="0" y="0"/>
          <a:chExt cx="0" cy="0"/>
        </a:xfrm>
      </p:grpSpPr>
      <p:sp>
        <p:nvSpPr>
          <p:cNvPr id="69" name="Google Shape;69;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7"/>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4"/>
        <p:cNvGrpSpPr/>
        <p:nvPr/>
      </p:nvGrpSpPr>
      <p:grpSpPr>
        <a:xfrm>
          <a:off x="0" y="0"/>
          <a:ext cx="0" cy="0"/>
          <a:chOff x="0" y="0"/>
          <a:chExt cx="0" cy="0"/>
        </a:xfrm>
      </p:grpSpPr>
      <p:sp>
        <p:nvSpPr>
          <p:cNvPr id="75" name="Google Shape;75;p18"/>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8"/>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17"/>
        <p:cNvGrpSpPr/>
        <p:nvPr/>
      </p:nvGrpSpPr>
      <p:grpSpPr>
        <a:xfrm>
          <a:off x="0" y="0"/>
          <a:ext cx="0" cy="0"/>
          <a:chOff x="0" y="0"/>
          <a:chExt cx="0" cy="0"/>
        </a:xfrm>
      </p:grpSpPr>
      <p:sp>
        <p:nvSpPr>
          <p:cNvPr id="18" name="Google Shape;1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1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4"/>
        <p:cNvGrpSpPr/>
        <p:nvPr/>
      </p:nvGrpSpPr>
      <p:grpSpPr>
        <a:xfrm>
          <a:off x="0" y="0"/>
          <a:ext cx="0" cy="0"/>
          <a:chOff x="0" y="0"/>
          <a:chExt cx="0" cy="0"/>
        </a:xfrm>
      </p:grpSpPr>
      <p:sp>
        <p:nvSpPr>
          <p:cNvPr id="55" name="Google Shape;55;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5"/>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5"/>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1"/>
        <p:cNvGrpSpPr/>
        <p:nvPr/>
      </p:nvGrpSpPr>
      <p:grpSpPr>
        <a:xfrm>
          <a:off x="0" y="0"/>
          <a:ext cx="0" cy="0"/>
          <a:chOff x="0" y="0"/>
          <a:chExt cx="0" cy="0"/>
        </a:xfrm>
      </p:grpSpPr>
      <p:sp>
        <p:nvSpPr>
          <p:cNvPr id="62" name="Google Shape;62;p1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6"/>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7.jp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9.jp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0" y="328469"/>
            <a:ext cx="6096000" cy="6161103"/>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5" name="Google Shape;85;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6" name="Google Shape;86;p1"/>
          <p:cNvSpPr txBox="1"/>
          <p:nvPr/>
        </p:nvSpPr>
        <p:spPr>
          <a:xfrm>
            <a:off x="1524000" y="976079"/>
            <a:ext cx="4441794"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s-CL" sz="1600" b="0" i="0" u="none" strike="noStrike" cap="none">
                <a:solidFill>
                  <a:schemeClr val="lt1"/>
                </a:solidFill>
                <a:latin typeface="Calibri"/>
                <a:ea typeface="Calibri"/>
                <a:cs typeface="Calibri"/>
                <a:sym typeface="Calibri"/>
              </a:rPr>
              <a:t>Especialidad Construcción</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CL" sz="1600" b="0" i="0" u="none" strike="noStrike" cap="none">
                <a:solidFill>
                  <a:schemeClr val="lt1"/>
                </a:solidFill>
                <a:latin typeface="Calibri"/>
                <a:ea typeface="Calibri"/>
                <a:cs typeface="Calibri"/>
                <a:sym typeface="Calibri"/>
              </a:rPr>
              <a:t>Plan Común</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CL" sz="1600" b="0" i="0" u="none" strike="noStrike" cap="none">
                <a:solidFill>
                  <a:schemeClr val="lt1"/>
                </a:solidFill>
                <a:latin typeface="Calibri"/>
                <a:ea typeface="Calibri"/>
                <a:cs typeface="Calibri"/>
                <a:sym typeface="Calibri"/>
              </a:rPr>
              <a:t>Módulo Carpintería de instalación de faenas</a:t>
            </a:r>
            <a:endParaRPr sz="1600" b="0" i="0" u="none" strike="noStrike" cap="none">
              <a:solidFill>
                <a:schemeClr val="lt1"/>
              </a:solidFill>
              <a:latin typeface="Calibri"/>
              <a:ea typeface="Calibri"/>
              <a:cs typeface="Calibri"/>
              <a:sym typeface="Calibri"/>
            </a:endParaRPr>
          </a:p>
        </p:txBody>
      </p:sp>
      <p:pic>
        <p:nvPicPr>
          <p:cNvPr id="87" name="Google Shape;87;p1"/>
          <p:cNvPicPr preferRelativeResize="0"/>
          <p:nvPr/>
        </p:nvPicPr>
        <p:blipFill rotWithShape="1">
          <a:blip r:embed="rId3">
            <a:alphaModFix/>
          </a:blip>
          <a:srcRect/>
          <a:stretch/>
        </p:blipFill>
        <p:spPr>
          <a:xfrm>
            <a:off x="6165973" y="328469"/>
            <a:ext cx="5473700" cy="6159500"/>
          </a:xfrm>
          <a:prstGeom prst="rect">
            <a:avLst/>
          </a:prstGeom>
          <a:noFill/>
          <a:ln>
            <a:noFill/>
          </a:ln>
        </p:spPr>
      </p:pic>
      <p:sp>
        <p:nvSpPr>
          <p:cNvPr id="88" name="Google Shape;88;p1"/>
          <p:cNvSpPr txBox="1">
            <a:spLocks noGrp="1"/>
          </p:cNvSpPr>
          <p:nvPr>
            <p:ph type="ctrTitle"/>
          </p:nvPr>
        </p:nvSpPr>
        <p:spPr>
          <a:xfrm>
            <a:off x="759069" y="2532184"/>
            <a:ext cx="5043854" cy="1662491"/>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chemeClr val="lt1"/>
              </a:buClr>
              <a:buSzPts val="4400"/>
              <a:buFont typeface="Calibri"/>
              <a:buNone/>
            </a:pPr>
            <a:r>
              <a:rPr lang="es-CL" sz="3959" b="1">
                <a:solidFill>
                  <a:schemeClr val="lt1"/>
                </a:solidFill>
              </a:rPr>
              <a:t>Carpintería de Instalación de Faenas</a:t>
            </a:r>
            <a:endParaRPr sz="3959" b="1">
              <a:solidFill>
                <a:schemeClr val="lt1"/>
              </a:solidFill>
            </a:endParaRPr>
          </a:p>
        </p:txBody>
      </p:sp>
      <p:sp>
        <p:nvSpPr>
          <p:cNvPr id="89" name="Google Shape;89;p1"/>
          <p:cNvSpPr txBox="1">
            <a:spLocks noGrp="1"/>
          </p:cNvSpPr>
          <p:nvPr>
            <p:ph type="subTitle" idx="1"/>
          </p:nvPr>
        </p:nvSpPr>
        <p:spPr>
          <a:xfrm>
            <a:off x="2874110" y="5138119"/>
            <a:ext cx="3091684" cy="408008"/>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2000"/>
              <a:buNone/>
            </a:pPr>
            <a:r>
              <a:rPr lang="es-CL" sz="2000">
                <a:solidFill>
                  <a:schemeClr val="lt1"/>
                </a:solidFill>
              </a:rPr>
              <a:t>Activación del aprendizaje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2"/>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95" name="Google Shape;95;p2"/>
          <p:cNvSpPr/>
          <p:nvPr/>
        </p:nvSpPr>
        <p:spPr>
          <a:xfrm>
            <a:off x="2736304" y="2050437"/>
            <a:ext cx="7830105" cy="3417880"/>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6" name="Google Shape;96;p2"/>
          <p:cNvSpPr/>
          <p:nvPr/>
        </p:nvSpPr>
        <p:spPr>
          <a:xfrm>
            <a:off x="1802163" y="96374"/>
            <a:ext cx="7830105" cy="905521"/>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7" name="Google Shape;97;p2"/>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8" name="Google Shape;98;p2"/>
          <p:cNvSpPr/>
          <p:nvPr/>
        </p:nvSpPr>
        <p:spPr>
          <a:xfrm rot="1175287">
            <a:off x="504170" y="1378966"/>
            <a:ext cx="4738202" cy="4653023"/>
          </a:xfrm>
          <a:prstGeom prst="ellipse">
            <a:avLst/>
          </a:prstGeom>
          <a:blipFill rotWithShape="1">
            <a:blip r:embed="rId4">
              <a:alphaModFix/>
            </a:blip>
            <a:stretch>
              <a:fillRect/>
            </a:stretch>
          </a:blip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9" name="Google Shape;99;p2" descr="data:image/jpeg;base64,/9j/4AAQSkZJRgABAQAAAQABAAD/2wCEAAkGBxMTEhUQEhIVFRAPFQ8QFRAVEhAWFRAVFRUWFhUVFRUYHSggGBolHRUVITEhJSkrLi4uFx8zODMtNygtLisBCgoKDg0OFxAQGismHR0tLS0tLS0tLS0tLS0tLS0tKy0tLS0tLS0tLS0tLS0tLS0tLS0tKy0tLS0tLS0rLS0tLf/AABEIALcBEwMBIgACEQEDEQH/xAAbAAABBQEBAAAAAAAAAAAAAAAEAAIDBQYBB//EAD8QAAEDAgMEBwYDCAICAwAAAAEAAgMEEQUSITFBUXEGEyIyYYGRQlKhscHRFEOSFSMzU2JygvAH4RayJERU/8QAGQEBAQEBAQEAAAAAAAAAAAAAAQACAwQF/8QAKxEAAgIBAwMDBAEFAAAAAAAAAAECERIDITFBUaETImGBwdHwcQQUMkJS/9oADAMBAAIRAxEAPwAR+JtCGkxocVUR4PKdv1U8eCHevtWz41IlfjfBNbiMjtgKecODRfTRVVViTmGwaSpklfBcM64+HmiY4z7Unosm/HZtzbId9TUP9qw8EZo16bN4x8Q7zyfP7Lhxqmj93zWANDK7a9x8ymDCtdUZvoh9OPVm7m6eQt0bryCC/wDNaiQ2hiJ5rNxYa0K7wmsZCdiU5A4wXAe0YpLwYCioOiVbJ36gjkih00Y0WDCSmHp44d1ifqZ36Ing/wCNXP787z/krel/4ypx3nOP+RVFF/yDMD3Bbmmz9PKh3ds31Ky0+hWze0PQWjb+UHf3ElbCgomRsDGABrRYAbl4izpXVHXrSOQVzT9PaoACzD/UQbn4rhq6U5dTrpzUeT0rGcHhmF5WMcWg2Ja025XWYqcHoxp1cVh/SxZTE+m9U5pbma2/Bv3WMqK17jcuJJ8VvS05RW7M6jUnaPVhhlF7kXoxENwWjI/hx+jV4yZ3cT6rorZBse79RXVo5Ys9cn6O0R/Lj+CDk6M0R9hnwXmH7Rl/mO/UU04nL/Md6pQ4s9Im6JUR9hnwQEvQmjPsDyWFOJy/zHeqX7Wl/mO9VbDUu4d0g6IxNN4yR4XWbkwmRp0cfUq1/asm9xPNMdXE7VlxidFOSK5gqGbJHepXfx1RveSjjWeCYZgdyMfkcu6I4sTlH+lW0GMvIsWj1VW57eCdHMBuWlsDp9C3ZVuO1vxUzbn2VVCvA3KeLGMu5NmaLujwwO2hGu6NscqKPpEiWdKCE2jDUg49EQkoh0sXFbF7giXGmDZZAT42OKyXWlczlZyN4F9LjF0HLVA6kKsuV3VWQ4hb5m8Em1NtiEDV3IixoKNWVG6cqIMUgjUWxzrCu3XWsT+rUA0BOA8U4RJ4iSRFmUjZFI2EKZsQUFjYqhy9V6IdDKeanZNKXufIM2j8oHgAF5rDGFrejXSB8Ler64tYNjdLDldZ1FJrZjBq9wX/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huO8WkX4iw/UEF1oEcEwhT5Vzq1DZBZLKiBGuiNVFYPkXQxEdWu2VRWQBqeApAEikLGtCkCjTTdRBFwlmCFXVEE9YEutQ6cAoiYTJwkUFlIwJIkSTg1JVBYIU1Sli5lVQ2RroTsqcGqorGgJwapWMRMcCqBsBypKyNKo3Uh4JxDIBuugov8ACJCk8CrEskCgBOyBFCidwThSHeQFUGSA+qXRAjBA33vRSsgHuuPkVUWRX9Uu5FatpTujKd+CfujVQZAvRjDXMLQyQiLt52B7muu4EXuNDuPkgqvDyJQ+R+eUNLS652XvY3133V30aiJxEwyaRspjLkBIDiXOsTbhkt5lQ/h3mpqogA4QStaL7QHRtdYnfqXLmksqOjk6KoRhd6taGKjk9xvqEfBDMPyYz5j7LticXMxxZyTS1b4Mm/8Azx+o+yFqMPnd/wDXZ5EfZGK6sFqPsYrqykIVqX4RJvpj5WUf7NA2xPHkrFGvUM+ymTzTK/8AwLeDvRQyUreJCcQzM/JFZQOareogG4hBPi8FmjakB5V0NU+RLIqhsiDV0MUoYniNVFZCGqWNimbCpWxeCaCyIMST7pIIgdEmdWr2owlwNgLoWeiy7dXcB9VtwZlTKzq0gxWDKM7XGwSMN9IwT/UihsGgZqrSnhbvNzwChbSBusjreCKpKi5ywx/5WQDZYU1AXbG2HEoh+GRjvPufdapKemNryvt4XVlS1ULNgBPzTbRzKqLCHO/hw+btEdF0UkOr3taOAH3Vn+KnfpG0Mb7xQ02GF38ape7+lpsPgubnLul5FUBz4HSx/wAWfyzAfJVs1VQM0Y0yHwBKvoMAhPcgzH3n6/NEyYQ1gu8sYOAAuhTSdN/v0Km+hjn4sPyqU8yLKF1XVO2RtatHVVVOzeXfBVk+PRjux3XYCu6uqO1wHIJzaCoP5i7L0lO5jQg5OlD91vRGxrcZhxMFdKJHOL3RQWIyghtpgRckaXOxObC+ermDC5pZHDmN2EvJkmsSWkgkDTyVdQ4499c45Q79yzMCN7XPta3g8rtRjkrK19+wJYYnNAH9Tydvi4rCa8nVp+F9jQs6PTH8x/qp29GJ/wCbJ6qmj6RS/wAxyMi6RzD8xy1/Bxplh/41UjZUSDyTm4TWN2VR82hRQdLZh7d+YCs6bpi46ODTzCPf2QEEZr2fmxu5hFR4lVDvxsdyKsIMZhk70bfJPlhicLtuPNZv/qJfUq5q2/ejynwsqmsqmjbqPEK1qpGt0LnN8TqEJLG13tMcDx0+K6AUMroX7DYod9BfuuBVpVYG065SPFuoVbLg8jdY33CjaZD+GezvMu1IMjdxaeBU0NfPHo9pI8QrKnlim0LRm4bCobAKelc3ZZzeBRTKSN21pYfgiBh4abscW+B2eis6OAnR1r7nDVp5jckzZDSUOUWc0PZ8fIotuDx9+M2O9p+yniGTQiwPmCpLjl8kNskDOwuM7YhfwsuIvq3bibc0lkRs8oPZiaSfe/7VRU0NtSRmO4buZVlLUueckYsOA+qGnpw3vG54bhzW4mSnfTNHaeS627coS6V/ZjZlbxVxNs1sANihjkJ0GjRv2XSNle3DWM7cz7nhdRz9IAwZYWeF7LlVQFxzSSafAIrC6OO/ZbmPE/7osvYQWipamoN3Etb4rVYfRMiGnadxKHlqgwan/EIDEMVLGZnb+6wb+aqM8ml/EbnP8LBWULo2C9rlea4Zipz53m5Pw5LW0tZnC5ShlsPAfX44/YzsjwWarKpzjcklXr6TMEI/CXHYF0goRWxltvkzMwQcka1x6OuO9dHRl3+hOce4qzDvpSdygdQngvQf2A0bVE7DgNGsupUxzaMZ0JpQMQlzjQRwn1zN09D6IvpxSf8Ay6dwboWyx6ezZjHAW/UoqiuayseGgNcDEwuIIuIySQDs7xIRfSDFAKtpdle0SMeS25DWmMtc4HZbK6650r/e51tt38fYAipPBEClPBbmmwOJ4BD2gGxFje6Oj6MR+/8ABT1YR5ZzSk+DzptASiYcKcvRI+jsQ338k6TB2NFwEf3OnwThMxEGHObvRL5i0bVYYjVMZoWlZjE8Sadi65pmMWD4piZOl9FVQV72G41adrDsPLgoJ5wSo267Ag6JUaigrM+sL+1tMZ0I8t6shUB2jxlfx2XVT0dwF73CQ6ZdQtbV0LSPEb1rjYwyhqczdcuYcE2kfA86izhv2EFGGLKbbW8OHJCYjh7b66E914+RUJcVs8YAL9mzrAP/AGQvVlvbjOZh4G48vsqWKskiOSQZ4zpqiYKdzf3tI/Q6ugcbtPLgs7oaLynrA7Q7eB3pwtew0Pun6cVW0tQye4sY5m7WHb5cU8yWPVy+ThtHiCpO+CLG/NJV7jVDRpa5o2OO0jxXUX8FQYZBG2zdu9yDZd3aO/ut4+JUMbzI+3sDXmraCINBkdt2NHALQAdRAALuN3HduCq6ioa3Qangu4xX2vrqUHhceYl7tg1TZJErKUvOeU2buHHkFZZw1vZFhuH3Q1K3rHXJ0BNgj6qC+xSJlN1t3XKWK0XWtBG0bEWcOO3YkaMDa9RWZtuHSt3X81a4XiLo3BrgjWRDcSfkpc0TNXuF/VDRNmtwqdsgFiryHDwdSVgKTFgf4bXEcbWurc4jVEaZYxxcdfQLy6ulJv2s6acox/yRrXQho0yjxOpVdUPBOUPc53Bov8ljcVxAxi8s7nk7I2i1/qhGdKpwzq6djYr7X3zvPNx0CzHQa62zbmpdKX7/AAayppHN7UrmxR8ZJGtWf6S9OI4IzFTMvK4dmW3Z4Z9dTrs4kcAqtuHyPvPMXSPvZoddxcfPd4bEPjmBPtnlI654AygaRtto0ePiu/puVZMwpxi/aZPDcaYwnroTLfMQ4PAN3XJLszTe5JO5HdIOkLXXZDDGL2HXi4uLDuMDGZfMXQE2GkcD6qMUngE0zdx5NB0Sx9zAIXguZ3Y3A6sO5pvtb8uWzc4f0wynqycrh7Egyn9WxYbo7RsB7bbtdofvfcVvoOioe0PvnA1a49+3B3HmjUxx95zT93t8B56UuH5Rd/acyFl6WF2yPT5JjsI6s5o80bx7TbFp/uadD5qOqMjxZ0EZeNksV4yf7m6grktOF7I1m2t2V1biDJO8w3PBVD6WncbZrHgQVeOpiR2mkcdLEfdDz0QAzE3A3iwNl6EcmUr8EjvcEH1COpKZrfYbzui5XREdjUf3G6HY+x0ab81sLLinqiBYAeRCmNUTuVA+Nx1DD5FQvmlZ7wCKRUXczM25Nq4czLHaNizz8YkG8prMTkfoXaKscWGSsztI9pvxQNFOWO4BGRTBo12lV0m1RpGkfStlAmGkrPaG/mjJ6brY9e9a9+BCruj9VaTq3bHtHkQtJK1sbCb8VhumBjG4g9vZuRl0skhqmQZncykt2NGh6Px3Djv0RGMTZWDi7QKv6N1oYA46gixUXSHEgXsd7IcBbwWd7CigrHZn8tFa0LexYDaqyqZZ1+OqbHXFrgL9lJqiwlmMe7RKPFv6lDVSBwvfRCfhRa9lFSLL9oZzYO1RAitqbnw3LPPlANmjVSR4hINL3HBVk4lxNHK7QaDggjhTye0QB5o2Cr0zWJd7oVVV10j3ZXXb4bFbGUmaXB2sZ2A+9tSTawV2XtdG5wJJ2MABvI7w4AcSs10dpmHsk7Tr4q/qbss1os0LK9zpE6T33K49GzIcz3XcfZvs5n6LQYX0YZGAXW8/oEHhtdkIJ3G5V9UVTZDfN2TsO4Llq5xdLjuag4tbglbUCMdho/uOpWOxitJvcalaavpJd3abxGqppsIlk0y25rpp4qPJiUXfBiKuY32IRtyVvHdD3HVz2N5lQu6MRN7045NY4rVp8GrroUeHutZeo9D68vjyOGjdjuCyFPSU8eoD3nxsArSLFn2yxtDRwCzq6fqQxotPUwlkaqapbmIcLge0NChcTgjyZh7XK6pDUu9s6+6NvmdybK9zxdxszcFyj/T4tOxlq5XaII3uLrA6Kn6T1wY3q2m8j9NPmrGeews3QcVj8SP7431JGi9EnZiERoisNXEO4gomCskZYOBe3cR3goaOhe43c4NZxO08gj31DY9Geu8oNh0eKuYL5S5vKxCnbj8TxYj1VW3EnnQ7PGyhmgY7UgA8QmwxJsQMZ7qrsOd27KaPDM+geVLJStpxcm7ioeNiqxOY5yAdimw2pLjldt4qulkzPJRFGw5i4eyPidGj1PwQaZpMJiLnmXcNB5LmN4se7fwUvXtihDRw1VTDFmd1j9ru63gOKTCAjKV1KZpLiWi7bkA8tElGxU+IPYMo3JS1JfodqbA2z7HfsUtVT+03aNo4oLYTbvZa/aZsVe9x37kTHIQcw272/wC712pizgvbt3t3+ii4DMNeC3Kd6kaNC3gqWlnLCDuV/G1soBBs4bfFIPYAFCSdCjW0jWNu46/FQ1dX1d2B1neKCE+bUnN43QPITNVXblYcvE7z5qjnErDe5I9R6KyLuDfmkxpO4/7zQaWwHh+PFrhfQ8dbfcLb4fj7nAB1iDxFx6rKPwiN+riGu4guB+RCNoqVzBlBDwNlnNJ9NvwRQSSZvqCmjl2vYw8z8iPqrNnR941jlaR4fZeex15abOY8HwCs6XHS3YZB4WRJanR+AitP/aPk2LcOlGn7s+Ac5p9CLJPw+XfG/wAixyyUvSd5259N9kRRdNXMNnOOXxGq5uOp8Gq0/ku5sNkPsyfoQrsEfvZKf8ETD00hd+aR/i37p1R0hZa/Xu/Tb6qjqavFInpaXz4BG4M7+RIeYI+iIbhE9tIwwcbgfFU9d0oFyBObcz9FVS4w12pe558cx+BXW9R9vP5MY6a6Px+DQ1ELYtXOa5w9lrmm3MqqrMRLvaAHBoJ+KrDUPd3WPPkbfBRyU8x3BvMgLW/UxS6E09VpvPP7D7qlq4I5D2pbyHZG0izf8Rr6lNxGnH5kpP8AS24HqhKd7Gfw2hvjvPMlFnSKCmxOb2blTtZbUp0FW23iuSlp2nU7GjakhplAQtRVW32+ihr61kfi/c2+zmqYZ5Dc7PgENmox6mnwerBO3QaldxeZ0rr203BVNHVNj7De047bbPMq1hqn20Ab/Vb5b1JmWt7IqfDDtecoO72jyCPzNADWABrTe/E8Sd/BDFpOw6na47fJTwsYywJud/2CQJMpcM7r9W3YPfO7yURY/vu0e/uj3W+8fojpsUaGizR4cTyH1QGcvJJ1O0pAnjLQAANAkhTE7j8bJKEEz30Is4ag/UKYPJ/u+fL7LjG7na8DvH3RH4c201UJ2ngza2vbeNvmFx8eU3+P3XIqssOo/wB+qmlxFpF7eYt8VBuVtfC09puhO0buYCFp5SO67UcNo8tqLmkaeI8QbH0UEzGFuoLjxs34hBojrX9Z/EbqN9iEAKEg3Y5zTzup+q4FzeRNv0m4U8NNINW2eOA7Lh5aj5Ie5pbHKeeZu0NfbeOy5WbK7N349eI7J+GhUEMoOhFjwIsUU1SMNjcgdo19vBwt8Roj6SjLdT8EKaYO3kHwXY6Z7e7J5G6aDIPfId/xAKfTuaTZxsOIbf4BDAv3hrvMKSCpyHWFrvA3+YKgVE+IMhDezmJ8WAD53VMaZhOz0LvqUa+tfc2jaPC5sPVNFRKfYj8woSXDej4e5usgDjbMC0ADmRYeZU2Nwwxu6tkr5cuhcXNcOQytHzKLixqsDQ0Sta0CwDWMFvgg3Nldcl4JJv3W6+N7LOMrNOUaKx7GbmAn/LT1cpYcw2XHiAAiHQyj2gPIfZDOiPtTel1qjFoKjzb3E+ZKntz8yAq9kTP5jipm07OBPMpCx9TTtI7Tmjzufgs9Uta09kOeeAFh6rRCBvgE18MQ2m/hYoaFSoyp61205G+6wXcfPcnmOW1mDq2na4m73cyrmprGt0ZHc+IsqmoLnntmw90aD/fNZOidlZ1LQbC8j+A1R8GFSvF3kMb7o2lF0lTGzstbc8B/0j2yvtcgNvsvt8gpInJg0NA2MbP+1w1CKMbnD6lMFDbUm5WjNkeclRy1Abt1dw+6kmBtYIF7Wt1cbngokSRFzzcnmeCL/HZRkZ5u+yq31JOmwcExr1WaosevSQYXVBRYSytG24PqCofxTmG7T87LiSmSRPFiQkOVws7hYEHzXDA3NcAtPC9wR4hdSUtye3AJJYk5Dzad3IqM80kkCGUOUHtWJ8QSpZQL3Dtf7SPkkkkz1OAOdtIPPX5o6lo/edYckklIy2ECgPsPB5hyc6lkG0A8j9wuJJMjHQnh/wCqjyHx+CSShQ15ttHyTmTDxSSVY4ljSUskjczGEgb7sHzKZ1723FtRpY5fokksqTtoXBUiCWrefd87/ZCEu/o/Rf5ldSWgpD2F3EDk1oU8cd9rj8EkkmWSZGDied1HNWtaOy0eiSSgKCuqHOPDkgmtHuud/c8AegukkubOy4CGSuGwho4Mbr6lEQVI2AXd7ziUkkomgtjzx/6UzGjjc8V1JaMMrsRkI0G1Ur7323KSSyzpE6BxUrBdJJBolEYSSSSB/9k="/>
          <p:cNvSpPr/>
          <p:nvPr/>
        </p:nvSpPr>
        <p:spPr>
          <a:xfrm>
            <a:off x="1531939" y="-182563"/>
            <a:ext cx="4332287" cy="4332288"/>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
        <p:nvSpPr>
          <p:cNvPr id="100" name="Google Shape;100;p2" descr="data:image/jpeg;base64,/9j/4AAQSkZJRgABAQAAAQABAAD/2wCEAAkGBxMTEhUQEhIVFRAPFQ8QFRAVEhAWFRAVFRUWFhUVFRUYHSggGBolHRUVITEhJSkrLi4uFx8zODMtNygtLisBCgoKDg0OFxAQGismHR0tLS0tLS0tLS0tLS0tLS0tKy0tLS0tLS0tLS0tLS0tLS0tLS0tKy0tLS0tLS0rLS0tLf/AABEIALcBEwMBIgACEQEDEQH/xAAbAAABBQEBAAAAAAAAAAAAAAAEAAIDBQYBB//EAD8QAAEDAgMEBwYDCAICAwAAAAEAAgMEEQUSITFBUXEGEyIyYYGRQlKhscHRFEOSFSMzU2JygvAH4RayJERU/8QAGQEBAQEBAQEAAAAAAAAAAAAAAQACAwQF/8QAKxEAAgIBAwMDBAEFAAAAAAAAAAECERIDITFBUaETImGBwdHwcQQUMkJS/9oADAMBAAIRAxEAPwAR+JtCGkxocVUR4PKdv1U8eCHevtWz41IlfjfBNbiMjtgKecODRfTRVVViTmGwaSpklfBcM64+HmiY4z7Unosm/HZtzbId9TUP9qw8EZo16bN4x8Q7zyfP7Lhxqmj93zWANDK7a9x8ymDCtdUZvoh9OPVm7m6eQt0bryCC/wDNaiQ2hiJ5rNxYa0K7wmsZCdiU5A4wXAe0YpLwYCioOiVbJ36gjkih00Y0WDCSmHp44d1ifqZ36Ing/wCNXP787z/krel/4ypx3nOP+RVFF/yDMD3Bbmmz9PKh3ds31Ky0+hWze0PQWjb+UHf3ElbCgomRsDGABrRYAbl4izpXVHXrSOQVzT9PaoACzD/UQbn4rhq6U5dTrpzUeT0rGcHhmF5WMcWg2Ja025XWYqcHoxp1cVh/SxZTE+m9U5pbma2/Bv3WMqK17jcuJJ8VvS05RW7M6jUnaPVhhlF7kXoxENwWjI/hx+jV4yZ3cT6rorZBse79RXVo5Ys9cn6O0R/Lj+CDk6M0R9hnwXmH7Rl/mO/UU04nL/Md6pQ4s9Im6JUR9hnwQEvQmjPsDyWFOJy/zHeqX7Wl/mO9VbDUu4d0g6IxNN4yR4XWbkwmRp0cfUq1/asm9xPNMdXE7VlxidFOSK5gqGbJHepXfx1RveSjjWeCYZgdyMfkcu6I4sTlH+lW0GMvIsWj1VW57eCdHMBuWlsDp9C3ZVuO1vxUzbn2VVCvA3KeLGMu5NmaLujwwO2hGu6NscqKPpEiWdKCE2jDUg49EQkoh0sXFbF7giXGmDZZAT42OKyXWlczlZyN4F9LjF0HLVA6kKsuV3VWQ4hb5m8Em1NtiEDV3IixoKNWVG6cqIMUgjUWxzrCu3XWsT+rUA0BOA8U4RJ4iSRFmUjZFI2EKZsQUFjYqhy9V6IdDKeanZNKXufIM2j8oHgAF5rDGFrejXSB8Ler64tYNjdLDldZ1FJrZjBq9wX/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huO8WkX4iw/UEF1oEcEwhT5Vzq1DZBZLKiBGuiNVFYPkXQxEdWu2VRWQBqeApAEikLGtCkCjTTdRBFwlmCFXVEE9YEutQ6cAoiYTJwkUFlIwJIkSTg1JVBYIU1Sli5lVQ2RroTsqcGqorGgJwapWMRMcCqBsBypKyNKo3Uh4JxDIBuugov8ACJCk8CrEskCgBOyBFCidwThSHeQFUGSA+qXRAjBA33vRSsgHuuPkVUWRX9Uu5FatpTujKd+CfujVQZAvRjDXMLQyQiLt52B7muu4EXuNDuPkgqvDyJQ+R+eUNLS652XvY3133V30aiJxEwyaRspjLkBIDiXOsTbhkt5lQ/h3mpqogA4QStaL7QHRtdYnfqXLmksqOjk6KoRhd6taGKjk9xvqEfBDMPyYz5j7LticXMxxZyTS1b4Mm/8Azx+o+yFqMPnd/wDXZ5EfZGK6sFqPsYrqykIVqX4RJvpj5WUf7NA2xPHkrFGvUM+ymTzTK/8AwLeDvRQyUreJCcQzM/JFZQOareogG4hBPi8FmjakB5V0NU+RLIqhsiDV0MUoYniNVFZCGqWNimbCpWxeCaCyIMST7pIIgdEmdWr2owlwNgLoWeiy7dXcB9VtwZlTKzq0gxWDKM7XGwSMN9IwT/UihsGgZqrSnhbvNzwChbSBusjreCKpKi5ywx/5WQDZYU1AXbG2HEoh+GRjvPufdapKemNryvt4XVlS1ULNgBPzTbRzKqLCHO/hw+btEdF0UkOr3taOAH3Vn+KnfpG0Mb7xQ02GF38ape7+lpsPgubnLul5FUBz4HSx/wAWfyzAfJVs1VQM0Y0yHwBKvoMAhPcgzH3n6/NEyYQ1gu8sYOAAuhTSdN/v0Km+hjn4sPyqU8yLKF1XVO2RtatHVVVOzeXfBVk+PRjux3XYCu6uqO1wHIJzaCoP5i7L0lO5jQg5OlD91vRGxrcZhxMFdKJHOL3RQWIyghtpgRckaXOxObC+ermDC5pZHDmN2EvJkmsSWkgkDTyVdQ4499c45Q79yzMCN7XPta3g8rtRjkrK19+wJYYnNAH9Tydvi4rCa8nVp+F9jQs6PTH8x/qp29GJ/wCbJ6qmj6RS/wAxyMi6RzD8xy1/Bxplh/41UjZUSDyTm4TWN2VR82hRQdLZh7d+YCs6bpi46ODTzCPf2QEEZr2fmxu5hFR4lVDvxsdyKsIMZhk70bfJPlhicLtuPNZv/qJfUq5q2/ejynwsqmsqmjbqPEK1qpGt0LnN8TqEJLG13tMcDx0+K6AUMroX7DYod9BfuuBVpVYG065SPFuoVbLg8jdY33CjaZD+GezvMu1IMjdxaeBU0NfPHo9pI8QrKnlim0LRm4bCobAKelc3ZZzeBRTKSN21pYfgiBh4abscW+B2eis6OAnR1r7nDVp5jckzZDSUOUWc0PZ8fIotuDx9+M2O9p+yniGTQiwPmCpLjl8kNskDOwuM7YhfwsuIvq3bibc0lkRs8oPZiaSfe/7VRU0NtSRmO4buZVlLUueckYsOA+qGnpw3vG54bhzW4mSnfTNHaeS627coS6V/ZjZlbxVxNs1sANihjkJ0GjRv2XSNle3DWM7cz7nhdRz9IAwZYWeF7LlVQFxzSSafAIrC6OO/ZbmPE/7osvYQWipamoN3Etb4rVYfRMiGnadxKHlqgwan/EIDEMVLGZnb+6wb+aqM8ml/EbnP8LBWULo2C9rlea4Zipz53m5Pw5LW0tZnC5ShlsPAfX44/YzsjwWarKpzjcklXr6TMEI/CXHYF0goRWxltvkzMwQcka1x6OuO9dHRl3+hOce4qzDvpSdygdQngvQf2A0bVE7DgNGsupUxzaMZ0JpQMQlzjQRwn1zN09D6IvpxSf8Ay6dwboWyx6ezZjHAW/UoqiuayseGgNcDEwuIIuIySQDs7xIRfSDFAKtpdle0SMeS25DWmMtc4HZbK6650r/e51tt38fYAipPBEClPBbmmwOJ4BD2gGxFje6Oj6MR+/8ABT1YR5ZzSk+DzptASiYcKcvRI+jsQ338k6TB2NFwEf3OnwThMxEGHObvRL5i0bVYYjVMZoWlZjE8Sadi65pmMWD4piZOl9FVQV72G41adrDsPLgoJ5wSo267Ag6JUaigrM+sL+1tMZ0I8t6shUB2jxlfx2XVT0dwF73CQ6ZdQtbV0LSPEb1rjYwyhqczdcuYcE2kfA86izhv2EFGGLKbbW8OHJCYjh7b66E914+RUJcVs8YAL9mzrAP/AGQvVlvbjOZh4G48vsqWKskiOSQZ4zpqiYKdzf3tI/Q6ugcbtPLgs7oaLynrA7Q7eB3pwtew0Pun6cVW0tQye4sY5m7WHb5cU8yWPVy+ThtHiCpO+CLG/NJV7jVDRpa5o2OO0jxXUX8FQYZBG2zdu9yDZd3aO/ut4+JUMbzI+3sDXmraCINBkdt2NHALQAdRAALuN3HduCq6ioa3Qangu4xX2vrqUHhceYl7tg1TZJErKUvOeU2buHHkFZZw1vZFhuH3Q1K3rHXJ0BNgj6qC+xSJlN1t3XKWK0XWtBG0bEWcOO3YkaMDa9RWZtuHSt3X81a4XiLo3BrgjWRDcSfkpc0TNXuF/VDRNmtwqdsgFiryHDwdSVgKTFgf4bXEcbWurc4jVEaZYxxcdfQLy6ulJv2s6acox/yRrXQho0yjxOpVdUPBOUPc53Bov8ljcVxAxi8s7nk7I2i1/qhGdKpwzq6djYr7X3zvPNx0CzHQa62zbmpdKX7/AAayppHN7UrmxR8ZJGtWf6S9OI4IzFTMvK4dmW3Z4Z9dTrs4kcAqtuHyPvPMXSPvZoddxcfPd4bEPjmBPtnlI654AygaRtto0ePiu/puVZMwpxi/aZPDcaYwnroTLfMQ4PAN3XJLszTe5JO5HdIOkLXXZDDGL2HXi4uLDuMDGZfMXQE2GkcD6qMUngE0zdx5NB0Sx9zAIXguZ3Y3A6sO5pvtb8uWzc4f0wynqycrh7Egyn9WxYbo7RsB7bbtdofvfcVvoOioe0PvnA1a49+3B3HmjUxx95zT93t8B56UuH5Rd/acyFl6WF2yPT5JjsI6s5o80bx7TbFp/uadD5qOqMjxZ0EZeNksV4yf7m6grktOF7I1m2t2V1biDJO8w3PBVD6WncbZrHgQVeOpiR2mkcdLEfdDz0QAzE3A3iwNl6EcmUr8EjvcEH1COpKZrfYbzui5XREdjUf3G6HY+x0ab81sLLinqiBYAeRCmNUTuVA+Nx1DD5FQvmlZ7wCKRUXczM25Nq4czLHaNizz8YkG8prMTkfoXaKscWGSsztI9pvxQNFOWO4BGRTBo12lV0m1RpGkfStlAmGkrPaG/mjJ6brY9e9a9+BCruj9VaTq3bHtHkQtJK1sbCb8VhumBjG4g9vZuRl0skhqmQZncykt2NGh6Px3Djv0RGMTZWDi7QKv6N1oYA46gixUXSHEgXsd7IcBbwWd7CigrHZn8tFa0LexYDaqyqZZ1+OqbHXFrgL9lJqiwlmMe7RKPFv6lDVSBwvfRCfhRa9lFSLL9oZzYO1RAitqbnw3LPPlANmjVSR4hINL3HBVk4lxNHK7QaDggjhTye0QB5o2Cr0zWJd7oVVV10j3ZXXb4bFbGUmaXB2sZ2A+9tSTawV2XtdG5wJJ2MABvI7w4AcSs10dpmHsk7Tr4q/qbss1os0LK9zpE6T33K49GzIcz3XcfZvs5n6LQYX0YZGAXW8/oEHhtdkIJ3G5V9UVTZDfN2TsO4Llq5xdLjuag4tbglbUCMdho/uOpWOxitJvcalaavpJd3abxGqppsIlk0y25rpp4qPJiUXfBiKuY32IRtyVvHdD3HVz2N5lQu6MRN7045NY4rVp8GrroUeHutZeo9D68vjyOGjdjuCyFPSU8eoD3nxsArSLFn2yxtDRwCzq6fqQxotPUwlkaqapbmIcLge0NChcTgjyZh7XK6pDUu9s6+6NvmdybK9zxdxszcFyj/T4tOxlq5XaII3uLrA6Kn6T1wY3q2m8j9NPmrGeews3QcVj8SP7431JGi9EnZiERoisNXEO4gomCskZYOBe3cR3goaOhe43c4NZxO08gj31DY9Geu8oNh0eKuYL5S5vKxCnbj8TxYj1VW3EnnQ7PGyhmgY7UgA8QmwxJsQMZ7qrsOd27KaPDM+geVLJStpxcm7ioeNiqxOY5yAdimw2pLjldt4qulkzPJRFGw5i4eyPidGj1PwQaZpMJiLnmXcNB5LmN4se7fwUvXtihDRw1VTDFmd1j9ru63gOKTCAjKV1KZpLiWi7bkA8tElGxU+IPYMo3JS1JfodqbA2z7HfsUtVT+03aNo4oLYTbvZa/aZsVe9x37kTHIQcw272/wC712pizgvbt3t3+ii4DMNeC3Kd6kaNC3gqWlnLCDuV/G1soBBs4bfFIPYAFCSdCjW0jWNu46/FQ1dX1d2B1neKCE+bUnN43QPITNVXblYcvE7z5qjnErDe5I9R6KyLuDfmkxpO4/7zQaWwHh+PFrhfQ8dbfcLb4fj7nAB1iDxFx6rKPwiN+riGu4guB+RCNoqVzBlBDwNlnNJ9NvwRQSSZvqCmjl2vYw8z8iPqrNnR941jlaR4fZeex15abOY8HwCs6XHS3YZB4WRJanR+AitP/aPk2LcOlGn7s+Ac5p9CLJPw+XfG/wAixyyUvSd5259N9kRRdNXMNnOOXxGq5uOp8Gq0/ku5sNkPsyfoQrsEfvZKf8ETD00hd+aR/i37p1R0hZa/Xu/Tb6qjqavFInpaXz4BG4M7+RIeYI+iIbhE9tIwwcbgfFU9d0oFyBObcz9FVS4w12pe558cx+BXW9R9vP5MY6a6Px+DQ1ELYtXOa5w9lrmm3MqqrMRLvaAHBoJ+KrDUPd3WPPkbfBRyU8x3BvMgLW/UxS6E09VpvPP7D7qlq4I5D2pbyHZG0izf8Rr6lNxGnH5kpP8AS24HqhKd7Gfw2hvjvPMlFnSKCmxOb2blTtZbUp0FW23iuSlp2nU7GjakhplAQtRVW32+ihr61kfi/c2+zmqYZ5Dc7PgENmox6mnwerBO3QaldxeZ0rr203BVNHVNj7De047bbPMq1hqn20Ab/Vb5b1JmWt7IqfDDtecoO72jyCPzNADWABrTe/E8Sd/BDFpOw6na47fJTwsYywJud/2CQJMpcM7r9W3YPfO7yURY/vu0e/uj3W+8fojpsUaGizR4cTyH1QGcvJJ1O0pAnjLQAANAkhTE7j8bJKEEz30Is4ag/UKYPJ/u+fL7LjG7na8DvH3RH4c201UJ2ngza2vbeNvmFx8eU3+P3XIqssOo/wB+qmlxFpF7eYt8VBuVtfC09puhO0buYCFp5SO67UcNo8tqLmkaeI8QbH0UEzGFuoLjxs34hBojrX9Z/EbqN9iEAKEg3Y5zTzup+q4FzeRNv0m4U8NNINW2eOA7Lh5aj5Ie5pbHKeeZu0NfbeOy5WbK7N349eI7J+GhUEMoOhFjwIsUU1SMNjcgdo19vBwt8Roj6SjLdT8EKaYO3kHwXY6Z7e7J5G6aDIPfId/xAKfTuaTZxsOIbf4BDAv3hrvMKSCpyHWFrvA3+YKgVE+IMhDezmJ8WAD53VMaZhOz0LvqUa+tfc2jaPC5sPVNFRKfYj8woSXDej4e5usgDjbMC0ADmRYeZU2Nwwxu6tkr5cuhcXNcOQytHzKLixqsDQ0Sta0CwDWMFvgg3Nldcl4JJv3W6+N7LOMrNOUaKx7GbmAn/LT1cpYcw2XHiAAiHQyj2gPIfZDOiPtTel1qjFoKjzb3E+ZKntz8yAq9kTP5jipm07OBPMpCx9TTtI7Tmjzufgs9Uta09kOeeAFh6rRCBvgE18MQ2m/hYoaFSoyp61205G+6wXcfPcnmOW1mDq2na4m73cyrmprGt0ZHc+IsqmoLnntmw90aD/fNZOidlZ1LQbC8j+A1R8GFSvF3kMb7o2lF0lTGzstbc8B/0j2yvtcgNvsvt8gpInJg0NA2MbP+1w1CKMbnD6lMFDbUm5WjNkeclRy1Abt1dw+6kmBtYIF7Wt1cbngokSRFzzcnmeCL/HZRkZ5u+yq31JOmwcExr1WaosevSQYXVBRYSytG24PqCofxTmG7T87LiSmSRPFiQkOVws7hYEHzXDA3NcAtPC9wR4hdSUtye3AJJYk5Dzad3IqM80kkCGUOUHtWJ8QSpZQL3Dtf7SPkkkkz1OAOdtIPPX5o6lo/edYckklIy2ECgPsPB5hyc6lkG0A8j9wuJJMjHQnh/wCqjyHx+CSShQ15ttHyTmTDxSSVY4ljSUskjczGEgb7sHzKZ1723FtRpY5fokksqTtoXBUiCWrefd87/ZCEu/o/Rf5ldSWgpD2F3EDk1oU8cd9rj8EkkmWSZGDied1HNWtaOy0eiSSgKCuqHOPDkgmtHuud/c8AegukkubOy4CGSuGwho4Mbr6lEQVI2AXd7ziUkkomgtjzx/6UzGjjc8V1JaMMrsRkI0G1Ur7323KSSyzpE6BxUrBdJJBolEYSSSSB/9k="/>
          <p:cNvSpPr/>
          <p:nvPr/>
        </p:nvSpPr>
        <p:spPr>
          <a:xfrm>
            <a:off x="1700213" y="-1825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
        <p:nvSpPr>
          <p:cNvPr id="101" name="Google Shape;101;p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02" name="Google Shape;102;p2" descr="Albañil caricatura Imágenes Vectoriales, Ilustraciones Libres de Regalías  de Albañil caricatura | Depositphotos®"/>
          <p:cNvPicPr preferRelativeResize="0"/>
          <p:nvPr/>
        </p:nvPicPr>
        <p:blipFill rotWithShape="1">
          <a:blip r:embed="rId5">
            <a:alphaModFix/>
          </a:blip>
          <a:srcRect/>
          <a:stretch/>
        </p:blipFill>
        <p:spPr>
          <a:xfrm>
            <a:off x="-4" y="847976"/>
            <a:ext cx="5715000" cy="5715000"/>
          </a:xfrm>
          <a:prstGeom prst="rect">
            <a:avLst/>
          </a:prstGeom>
          <a:noFill/>
          <a:ln>
            <a:noFill/>
          </a:ln>
        </p:spPr>
      </p:pic>
      <p:sp>
        <p:nvSpPr>
          <p:cNvPr id="103" name="Google Shape;103;p2"/>
          <p:cNvSpPr/>
          <p:nvPr/>
        </p:nvSpPr>
        <p:spPr>
          <a:xfrm>
            <a:off x="4330919" y="201645"/>
            <a:ext cx="5075748"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s-CL" sz="3600" b="0" i="0" u="none" strike="noStrike" cap="none">
                <a:solidFill>
                  <a:srgbClr val="F2F2F2"/>
                </a:solidFill>
                <a:latin typeface="Calibri"/>
                <a:ea typeface="Calibri"/>
                <a:cs typeface="Calibri"/>
                <a:sym typeface="Calibri"/>
              </a:rPr>
              <a:t>Activación del aprendizaje</a:t>
            </a:r>
            <a:endParaRPr sz="1400" b="0" i="0" u="none" strike="noStrike" cap="none">
              <a:solidFill>
                <a:srgbClr val="000000"/>
              </a:solidFill>
              <a:latin typeface="Arial"/>
              <a:ea typeface="Arial"/>
              <a:cs typeface="Arial"/>
              <a:sym typeface="Arial"/>
            </a:endParaRPr>
          </a:p>
        </p:txBody>
      </p:sp>
      <p:sp>
        <p:nvSpPr>
          <p:cNvPr id="104" name="Google Shape;104;p2"/>
          <p:cNvSpPr/>
          <p:nvPr/>
        </p:nvSpPr>
        <p:spPr>
          <a:xfrm>
            <a:off x="5367244" y="2280911"/>
            <a:ext cx="5176354" cy="304694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CL" sz="2400" b="0" i="0" u="none" strike="noStrike" cap="none">
                <a:solidFill>
                  <a:srgbClr val="F2F2F2"/>
                </a:solidFill>
                <a:latin typeface="Calibri"/>
                <a:ea typeface="Calibri"/>
                <a:cs typeface="Calibri"/>
                <a:sym typeface="Calibri"/>
              </a:rPr>
              <a:t>¿Sabías que existen nuevas herramientas tecnológicas para la construcción de elementos de carpintería para una instalación de faenas?</a:t>
            </a:r>
            <a:endParaRPr sz="2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s-CL" sz="2400" b="0" i="0" u="none" strike="noStrike" cap="none">
                <a:solidFill>
                  <a:srgbClr val="F2F2F2"/>
                </a:solidFill>
                <a:latin typeface="Calibri"/>
                <a:ea typeface="Calibri"/>
                <a:cs typeface="Calibri"/>
                <a:sym typeface="Calibri"/>
              </a:rPr>
              <a:t>¿Sabías que existen paneles y módulos para elaboración de estructuras para una instalación de faenas?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pic>
        <p:nvPicPr>
          <p:cNvPr id="109" name="Google Shape;109;p3"/>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10" name="Google Shape;110;p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11" name="Google Shape;111;p3"/>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ACTIVACIÓN DEL</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APRENDIZAJE</a:t>
            </a:r>
            <a:endParaRPr sz="4400" b="0" i="0" u="none" strike="noStrike" cap="none">
              <a:solidFill>
                <a:srgbClr val="00953A"/>
              </a:solidFill>
              <a:latin typeface="Calibri"/>
              <a:ea typeface="Calibri"/>
              <a:cs typeface="Calibri"/>
              <a:sym typeface="Calibri"/>
            </a:endParaRPr>
          </a:p>
        </p:txBody>
      </p:sp>
      <p:sp>
        <p:nvSpPr>
          <p:cNvPr id="112" name="Google Shape;112;p3"/>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pic>
        <p:nvPicPr>
          <p:cNvPr id="113" name="Google Shape;113;p3"/>
          <p:cNvPicPr preferRelativeResize="0"/>
          <p:nvPr/>
        </p:nvPicPr>
        <p:blipFill rotWithShape="1">
          <a:blip r:embed="rId4">
            <a:alphaModFix/>
          </a:blip>
          <a:srcRect/>
          <a:stretch/>
        </p:blipFill>
        <p:spPr>
          <a:xfrm>
            <a:off x="3306105" y="1604865"/>
            <a:ext cx="8589231" cy="4831442"/>
          </a:xfrm>
          <a:prstGeom prst="rect">
            <a:avLst/>
          </a:prstGeom>
          <a:noFill/>
          <a:ln>
            <a:noFill/>
          </a:ln>
        </p:spPr>
      </p:pic>
      <p:sp>
        <p:nvSpPr>
          <p:cNvPr id="8" name="CuadroTexto 7">
            <a:extLst>
              <a:ext uri="{FF2B5EF4-FFF2-40B4-BE49-F238E27FC236}">
                <a16:creationId xmlns:a16="http://schemas.microsoft.com/office/drawing/2014/main" id="{C9177564-4F39-4AC8-B6F4-AB25BF353D08}"/>
              </a:ext>
            </a:extLst>
          </p:cNvPr>
          <p:cNvSpPr txBox="1"/>
          <p:nvPr/>
        </p:nvSpPr>
        <p:spPr>
          <a:xfrm>
            <a:off x="617220" y="3179665"/>
            <a:ext cx="6153912" cy="738664"/>
          </a:xfrm>
          <a:prstGeom prst="rect">
            <a:avLst/>
          </a:prstGeom>
          <a:noFill/>
        </p:spPr>
        <p:txBody>
          <a:bodyPr wrap="square">
            <a:spAutoFit/>
          </a:bodyPr>
          <a:lstStyle/>
          <a:p>
            <a:pPr rtl="0">
              <a:spcBef>
                <a:spcPts val="0"/>
              </a:spcBef>
              <a:spcAft>
                <a:spcPts val="0"/>
              </a:spcAft>
            </a:pPr>
            <a:r>
              <a:rPr lang="es-CL" sz="1400" b="0" i="0" u="none" strike="noStrike" dirty="0">
                <a:solidFill>
                  <a:srgbClr val="000000"/>
                </a:solidFill>
                <a:effectLst/>
                <a:latin typeface="Arial" panose="020B0604020202020204" pitchFamily="34" charset="0"/>
              </a:rPr>
              <a:t>https://youtu.be/mLzzbE-8ghY</a:t>
            </a:r>
            <a:endParaRPr lang="es-CL" b="0" dirty="0">
              <a:effectLst/>
            </a:endParaRPr>
          </a:p>
          <a:p>
            <a:br>
              <a:rPr lang="es-CL" dirty="0"/>
            </a:br>
            <a:endParaRPr lang="es-C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pic>
        <p:nvPicPr>
          <p:cNvPr id="118" name="Google Shape;118;p4"/>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19" name="Google Shape;119;p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0" name="Google Shape;120;p4"/>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dirty="0">
                <a:solidFill>
                  <a:srgbClr val="A7A8AA"/>
                </a:solidFill>
                <a:latin typeface="Calibri"/>
                <a:ea typeface="Calibri"/>
                <a:cs typeface="Calibri"/>
                <a:sym typeface="Calibri"/>
              </a:rPr>
              <a:t>ACTIVACIÓN DEL</a:t>
            </a:r>
            <a:br>
              <a:rPr lang="es-CL" sz="4400" b="0" i="0" u="none" strike="noStrike" cap="none" dirty="0">
                <a:solidFill>
                  <a:schemeClr val="dk1"/>
                </a:solidFill>
                <a:latin typeface="Calibri"/>
                <a:ea typeface="Calibri"/>
                <a:cs typeface="Calibri"/>
                <a:sym typeface="Calibri"/>
              </a:rPr>
            </a:br>
            <a:r>
              <a:rPr lang="es-CL" sz="4400" b="0" i="0" u="none" strike="noStrike" cap="none" dirty="0">
                <a:solidFill>
                  <a:srgbClr val="00953A"/>
                </a:solidFill>
                <a:latin typeface="Calibri"/>
                <a:ea typeface="Calibri"/>
                <a:cs typeface="Calibri"/>
                <a:sym typeface="Calibri"/>
              </a:rPr>
              <a:t>APRENDIZAJE</a:t>
            </a:r>
            <a:endParaRPr sz="4400" b="0" i="0" u="none" strike="noStrike" cap="none" dirty="0">
              <a:solidFill>
                <a:srgbClr val="00953A"/>
              </a:solidFill>
              <a:latin typeface="Calibri"/>
              <a:ea typeface="Calibri"/>
              <a:cs typeface="Calibri"/>
              <a:sym typeface="Calibri"/>
            </a:endParaRPr>
          </a:p>
        </p:txBody>
      </p:sp>
      <p:sp>
        <p:nvSpPr>
          <p:cNvPr id="121" name="Google Shape;121;p4"/>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pic>
        <p:nvPicPr>
          <p:cNvPr id="122" name="Google Shape;122;p4"/>
          <p:cNvPicPr preferRelativeResize="0"/>
          <p:nvPr/>
        </p:nvPicPr>
        <p:blipFill rotWithShape="1">
          <a:blip r:embed="rId4">
            <a:alphaModFix/>
          </a:blip>
          <a:srcRect/>
          <a:stretch/>
        </p:blipFill>
        <p:spPr>
          <a:xfrm>
            <a:off x="3256343" y="1576873"/>
            <a:ext cx="8638993" cy="4859434"/>
          </a:xfrm>
          <a:prstGeom prst="rect">
            <a:avLst/>
          </a:prstGeom>
          <a:noFill/>
          <a:ln>
            <a:noFill/>
          </a:ln>
        </p:spPr>
      </p:pic>
      <p:sp>
        <p:nvSpPr>
          <p:cNvPr id="8" name="CuadroTexto 7">
            <a:extLst>
              <a:ext uri="{FF2B5EF4-FFF2-40B4-BE49-F238E27FC236}">
                <a16:creationId xmlns:a16="http://schemas.microsoft.com/office/drawing/2014/main" id="{1CE01ED8-3BF1-41AC-972D-DB9B31E3338F}"/>
              </a:ext>
            </a:extLst>
          </p:cNvPr>
          <p:cNvSpPr txBox="1"/>
          <p:nvPr/>
        </p:nvSpPr>
        <p:spPr>
          <a:xfrm>
            <a:off x="296663" y="3548997"/>
            <a:ext cx="6153912" cy="738664"/>
          </a:xfrm>
          <a:prstGeom prst="rect">
            <a:avLst/>
          </a:prstGeom>
          <a:noFill/>
        </p:spPr>
        <p:txBody>
          <a:bodyPr wrap="square">
            <a:spAutoFit/>
          </a:bodyPr>
          <a:lstStyle/>
          <a:p>
            <a:pPr rtl="0">
              <a:spcBef>
                <a:spcPts val="0"/>
              </a:spcBef>
              <a:spcAft>
                <a:spcPts val="0"/>
              </a:spcAft>
            </a:pPr>
            <a:r>
              <a:rPr lang="es-CL" sz="1400" b="0" i="0" u="none" strike="noStrike" dirty="0">
                <a:solidFill>
                  <a:srgbClr val="000000"/>
                </a:solidFill>
                <a:effectLst/>
                <a:latin typeface="Arial" panose="020B0604020202020204" pitchFamily="34" charset="0"/>
              </a:rPr>
              <a:t>https://youtu.be/FRy2XfPFY6w</a:t>
            </a:r>
            <a:endParaRPr lang="es-CL" b="0" dirty="0">
              <a:effectLst/>
            </a:endParaRPr>
          </a:p>
          <a:p>
            <a:br>
              <a:rPr lang="es-CL" dirty="0"/>
            </a:br>
            <a:endParaRPr lang="es-C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127" name="Google Shape;127;p5"/>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28" name="Google Shape;128;p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9" name="Google Shape;129;p5"/>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ACTIVACIÓN DEL</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APRENDIZAJE</a:t>
            </a:r>
            <a:endParaRPr sz="4400" b="0" i="0" u="none" strike="noStrike" cap="none">
              <a:solidFill>
                <a:srgbClr val="00953A"/>
              </a:solidFill>
              <a:latin typeface="Calibri"/>
              <a:ea typeface="Calibri"/>
              <a:cs typeface="Calibri"/>
              <a:sym typeface="Calibri"/>
            </a:endParaRPr>
          </a:p>
        </p:txBody>
      </p:sp>
      <p:sp>
        <p:nvSpPr>
          <p:cNvPr id="130" name="Google Shape;130;p5"/>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pic>
        <p:nvPicPr>
          <p:cNvPr id="131" name="Google Shape;131;p5"/>
          <p:cNvPicPr preferRelativeResize="0"/>
          <p:nvPr/>
        </p:nvPicPr>
        <p:blipFill rotWithShape="1">
          <a:blip r:embed="rId4">
            <a:alphaModFix/>
          </a:blip>
          <a:srcRect/>
          <a:stretch/>
        </p:blipFill>
        <p:spPr>
          <a:xfrm>
            <a:off x="3284375" y="1592641"/>
            <a:ext cx="8610961" cy="4843665"/>
          </a:xfrm>
          <a:prstGeom prst="rect">
            <a:avLst/>
          </a:prstGeom>
          <a:noFill/>
          <a:ln>
            <a:noFill/>
          </a:ln>
        </p:spPr>
      </p:pic>
      <p:sp>
        <p:nvSpPr>
          <p:cNvPr id="8" name="CuadroTexto 7">
            <a:extLst>
              <a:ext uri="{FF2B5EF4-FFF2-40B4-BE49-F238E27FC236}">
                <a16:creationId xmlns:a16="http://schemas.microsoft.com/office/drawing/2014/main" id="{4536494C-E562-48C0-AB9B-5413C74DFEA5}"/>
              </a:ext>
            </a:extLst>
          </p:cNvPr>
          <p:cNvSpPr txBox="1"/>
          <p:nvPr/>
        </p:nvSpPr>
        <p:spPr>
          <a:xfrm>
            <a:off x="403193" y="3429000"/>
            <a:ext cx="6153912" cy="738664"/>
          </a:xfrm>
          <a:prstGeom prst="rect">
            <a:avLst/>
          </a:prstGeom>
          <a:noFill/>
        </p:spPr>
        <p:txBody>
          <a:bodyPr wrap="square">
            <a:spAutoFit/>
          </a:bodyPr>
          <a:lstStyle/>
          <a:p>
            <a:pPr rtl="0">
              <a:spcBef>
                <a:spcPts val="0"/>
              </a:spcBef>
              <a:spcAft>
                <a:spcPts val="0"/>
              </a:spcAft>
            </a:pPr>
            <a:r>
              <a:rPr lang="es-CL" sz="1400" b="0" i="0" u="none" strike="noStrike" dirty="0">
                <a:solidFill>
                  <a:srgbClr val="000000"/>
                </a:solidFill>
                <a:effectLst/>
                <a:latin typeface="Arial" panose="020B0604020202020204" pitchFamily="34" charset="0"/>
              </a:rPr>
              <a:t>https://youtu.be/1O4XcTeyz-w</a:t>
            </a:r>
            <a:endParaRPr lang="es-CL" b="0" dirty="0">
              <a:effectLst/>
            </a:endParaRPr>
          </a:p>
          <a:p>
            <a:br>
              <a:rPr lang="es-CL" dirty="0"/>
            </a:br>
            <a:endParaRPr lang="es-C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pic>
        <p:nvPicPr>
          <p:cNvPr id="136" name="Google Shape;136;p6"/>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37" name="Google Shape;137;p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38" name="Google Shape;138;p6"/>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ACTIVACIÓN DEL</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APRENDIZAJE</a:t>
            </a:r>
            <a:endParaRPr sz="4400" b="0" i="0" u="none" strike="noStrike" cap="none">
              <a:solidFill>
                <a:srgbClr val="00953A"/>
              </a:solidFill>
              <a:latin typeface="Calibri"/>
              <a:ea typeface="Calibri"/>
              <a:cs typeface="Calibri"/>
              <a:sym typeface="Calibri"/>
            </a:endParaRPr>
          </a:p>
        </p:txBody>
      </p:sp>
      <p:sp>
        <p:nvSpPr>
          <p:cNvPr id="139" name="Google Shape;139;p6"/>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pic>
        <p:nvPicPr>
          <p:cNvPr id="140" name="Google Shape;140;p6"/>
          <p:cNvPicPr preferRelativeResize="0"/>
          <p:nvPr/>
        </p:nvPicPr>
        <p:blipFill rotWithShape="1">
          <a:blip r:embed="rId4">
            <a:alphaModFix/>
          </a:blip>
          <a:srcRect/>
          <a:stretch/>
        </p:blipFill>
        <p:spPr>
          <a:xfrm>
            <a:off x="3339284" y="1623527"/>
            <a:ext cx="8556053" cy="4812780"/>
          </a:xfrm>
          <a:prstGeom prst="rect">
            <a:avLst/>
          </a:prstGeom>
          <a:noFill/>
          <a:ln>
            <a:noFill/>
          </a:ln>
        </p:spPr>
      </p:pic>
      <p:sp>
        <p:nvSpPr>
          <p:cNvPr id="8" name="CuadroTexto 7">
            <a:extLst>
              <a:ext uri="{FF2B5EF4-FFF2-40B4-BE49-F238E27FC236}">
                <a16:creationId xmlns:a16="http://schemas.microsoft.com/office/drawing/2014/main" id="{241E4F12-1B2A-453C-91E6-21D761B55948}"/>
              </a:ext>
            </a:extLst>
          </p:cNvPr>
          <p:cNvSpPr txBox="1"/>
          <p:nvPr/>
        </p:nvSpPr>
        <p:spPr>
          <a:xfrm>
            <a:off x="296663" y="3548997"/>
            <a:ext cx="6153912" cy="738664"/>
          </a:xfrm>
          <a:prstGeom prst="rect">
            <a:avLst/>
          </a:prstGeom>
          <a:noFill/>
        </p:spPr>
        <p:txBody>
          <a:bodyPr wrap="square">
            <a:spAutoFit/>
          </a:bodyPr>
          <a:lstStyle/>
          <a:p>
            <a:pPr rtl="0">
              <a:spcBef>
                <a:spcPts val="0"/>
              </a:spcBef>
              <a:spcAft>
                <a:spcPts val="0"/>
              </a:spcAft>
            </a:pPr>
            <a:r>
              <a:rPr lang="es-CL" sz="1400" b="0" i="0" u="none" strike="noStrike" dirty="0">
                <a:solidFill>
                  <a:srgbClr val="000000"/>
                </a:solidFill>
                <a:effectLst/>
                <a:latin typeface="Arial" panose="020B0604020202020204" pitchFamily="34" charset="0"/>
              </a:rPr>
              <a:t>https://youtu.be/Y6ONqdcac3M</a:t>
            </a:r>
            <a:endParaRPr lang="es-CL" b="0" dirty="0">
              <a:effectLst/>
            </a:endParaRPr>
          </a:p>
          <a:p>
            <a:br>
              <a:rPr lang="es-CL" dirty="0"/>
            </a:br>
            <a:endParaRPr lang="es-C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pic>
        <p:nvPicPr>
          <p:cNvPr id="145" name="Google Shape;145;g97560f178f_0_0"/>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46" name="Google Shape;146;g97560f178f_0_0"/>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7" name="Google Shape;147;g97560f178f_0_0"/>
          <p:cNvSpPr txBox="1"/>
          <p:nvPr/>
        </p:nvSpPr>
        <p:spPr>
          <a:xfrm>
            <a:off x="296663" y="391759"/>
            <a:ext cx="10515600" cy="1325563"/>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0000"/>
              </a:buClr>
              <a:buSzPts val="4400"/>
              <a:buFont typeface="Arial"/>
              <a:buNone/>
            </a:pPr>
            <a:r>
              <a:rPr lang="es-CL" sz="4400" b="0" i="0" u="none" strike="noStrike" cap="none">
                <a:solidFill>
                  <a:srgbClr val="A7A8AA"/>
                </a:solidFill>
                <a:latin typeface="Calibri"/>
                <a:ea typeface="Calibri"/>
                <a:cs typeface="Calibri"/>
                <a:sym typeface="Calibri"/>
              </a:rPr>
              <a:t>ACTIVACIÓN DEL</a:t>
            </a:r>
            <a:br>
              <a:rPr lang="es-CL" sz="4400" b="0" i="0" u="none" strike="noStrike" cap="none">
                <a:solidFill>
                  <a:schemeClr val="dk1"/>
                </a:solidFill>
                <a:latin typeface="Calibri"/>
                <a:ea typeface="Calibri"/>
                <a:cs typeface="Calibri"/>
                <a:sym typeface="Calibri"/>
              </a:rPr>
            </a:br>
            <a:r>
              <a:rPr lang="es-CL" sz="4400" b="0" i="0" u="none" strike="noStrike" cap="none">
                <a:solidFill>
                  <a:srgbClr val="00953A"/>
                </a:solidFill>
                <a:latin typeface="Calibri"/>
                <a:ea typeface="Calibri"/>
                <a:cs typeface="Calibri"/>
                <a:sym typeface="Calibri"/>
              </a:rPr>
              <a:t>APRENDIZAJE</a:t>
            </a:r>
            <a:endParaRPr sz="4400" b="0" i="0" u="none" strike="noStrike" cap="none">
              <a:solidFill>
                <a:srgbClr val="00953A"/>
              </a:solidFill>
              <a:latin typeface="Calibri"/>
              <a:ea typeface="Calibri"/>
              <a:cs typeface="Calibri"/>
              <a:sym typeface="Calibri"/>
            </a:endParaRPr>
          </a:p>
        </p:txBody>
      </p:sp>
      <p:sp>
        <p:nvSpPr>
          <p:cNvPr id="148" name="Google Shape;148;g97560f178f_0_0"/>
          <p:cNvSpPr/>
          <p:nvPr/>
        </p:nvSpPr>
        <p:spPr>
          <a:xfrm>
            <a:off x="403193" y="304416"/>
            <a:ext cx="1336831" cy="45719"/>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pic>
        <p:nvPicPr>
          <p:cNvPr id="149" name="Google Shape;149;g97560f178f_0_0"/>
          <p:cNvPicPr preferRelativeResize="0"/>
          <p:nvPr/>
        </p:nvPicPr>
        <p:blipFill rotWithShape="1">
          <a:blip r:embed="rId4">
            <a:alphaModFix/>
          </a:blip>
          <a:srcRect/>
          <a:stretch/>
        </p:blipFill>
        <p:spPr>
          <a:xfrm>
            <a:off x="3331029" y="1618883"/>
            <a:ext cx="8564308" cy="4817423"/>
          </a:xfrm>
          <a:prstGeom prst="rect">
            <a:avLst/>
          </a:prstGeom>
          <a:noFill/>
          <a:ln>
            <a:noFill/>
          </a:ln>
        </p:spPr>
      </p:pic>
      <p:sp>
        <p:nvSpPr>
          <p:cNvPr id="8" name="CuadroTexto 7">
            <a:extLst>
              <a:ext uri="{FF2B5EF4-FFF2-40B4-BE49-F238E27FC236}">
                <a16:creationId xmlns:a16="http://schemas.microsoft.com/office/drawing/2014/main" id="{F536E9B4-9187-450D-988A-740C5CA48B4C}"/>
              </a:ext>
            </a:extLst>
          </p:cNvPr>
          <p:cNvSpPr txBox="1"/>
          <p:nvPr/>
        </p:nvSpPr>
        <p:spPr>
          <a:xfrm>
            <a:off x="296663" y="3429000"/>
            <a:ext cx="6153912" cy="738664"/>
          </a:xfrm>
          <a:prstGeom prst="rect">
            <a:avLst/>
          </a:prstGeom>
          <a:noFill/>
        </p:spPr>
        <p:txBody>
          <a:bodyPr wrap="square">
            <a:spAutoFit/>
          </a:bodyPr>
          <a:lstStyle/>
          <a:p>
            <a:pPr rtl="0">
              <a:spcBef>
                <a:spcPts val="0"/>
              </a:spcBef>
              <a:spcAft>
                <a:spcPts val="0"/>
              </a:spcAft>
            </a:pPr>
            <a:r>
              <a:rPr lang="es-CL" sz="1400" b="0" i="0" u="none" strike="noStrike" dirty="0">
                <a:solidFill>
                  <a:srgbClr val="000000"/>
                </a:solidFill>
                <a:effectLst/>
                <a:latin typeface="Arial" panose="020B0604020202020204" pitchFamily="34" charset="0"/>
              </a:rPr>
              <a:t>https://youtu.be/XdyoaG_caJo</a:t>
            </a:r>
            <a:endParaRPr lang="es-CL" b="0" dirty="0">
              <a:effectLst/>
            </a:endParaRPr>
          </a:p>
          <a:p>
            <a:br>
              <a:rPr lang="es-CL" dirty="0"/>
            </a:br>
            <a:endParaRPr lang="es-C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pic>
        <p:nvPicPr>
          <p:cNvPr id="154" name="Google Shape;154;gaeba1485c2_0_5"/>
          <p:cNvPicPr preferRelativeResize="0"/>
          <p:nvPr/>
        </p:nvPicPr>
        <p:blipFill rotWithShape="1">
          <a:blip r:embed="rId3">
            <a:alphaModFix/>
          </a:blip>
          <a:srcRect/>
          <a:stretch/>
        </p:blipFill>
        <p:spPr>
          <a:xfrm>
            <a:off x="4762" y="0"/>
            <a:ext cx="12182475" cy="6858000"/>
          </a:xfrm>
          <a:prstGeom prst="rect">
            <a:avLst/>
          </a:prstGeom>
          <a:noFill/>
          <a:ln>
            <a:noFill/>
          </a:ln>
        </p:spPr>
      </p:pic>
      <p:sp>
        <p:nvSpPr>
          <p:cNvPr id="155" name="Google Shape;155;gaeba1485c2_0_5"/>
          <p:cNvSpPr/>
          <p:nvPr/>
        </p:nvSpPr>
        <p:spPr>
          <a:xfrm>
            <a:off x="12020365" y="275204"/>
            <a:ext cx="171600" cy="6161100"/>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56" name="Google Shape;156;gaeba1485c2_0_5"/>
          <p:cNvSpPr txBox="1"/>
          <p:nvPr/>
        </p:nvSpPr>
        <p:spPr>
          <a:xfrm>
            <a:off x="296663" y="391759"/>
            <a:ext cx="10515600" cy="13257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rgbClr val="000000"/>
              </a:buClr>
              <a:buSzPts val="4400"/>
              <a:buFont typeface="Arial"/>
              <a:buNone/>
            </a:pPr>
            <a:r>
              <a:rPr lang="es-CL" sz="4400">
                <a:solidFill>
                  <a:srgbClr val="A7A8AA"/>
                </a:solidFill>
                <a:latin typeface="Calibri"/>
                <a:ea typeface="Calibri"/>
                <a:cs typeface="Calibri"/>
                <a:sym typeface="Calibri"/>
              </a:rPr>
              <a:t>PREGUNTAS DE </a:t>
            </a:r>
            <a:endParaRPr sz="4400">
              <a:solidFill>
                <a:srgbClr val="A7A8AA"/>
              </a:solidFill>
              <a:latin typeface="Calibri"/>
              <a:ea typeface="Calibri"/>
              <a:cs typeface="Calibri"/>
              <a:sym typeface="Calibri"/>
            </a:endParaRPr>
          </a:p>
          <a:p>
            <a:pPr marL="0" marR="0" lvl="0" indent="0" algn="l" rtl="0">
              <a:lnSpc>
                <a:spcPct val="90000"/>
              </a:lnSpc>
              <a:spcBef>
                <a:spcPts val="0"/>
              </a:spcBef>
              <a:spcAft>
                <a:spcPts val="0"/>
              </a:spcAft>
              <a:buClr>
                <a:srgbClr val="000000"/>
              </a:buClr>
              <a:buSzPts val="4400"/>
              <a:buFont typeface="Arial"/>
              <a:buNone/>
            </a:pPr>
            <a:r>
              <a:rPr lang="es-CL" sz="4400">
                <a:solidFill>
                  <a:srgbClr val="A7A8AA"/>
                </a:solidFill>
                <a:latin typeface="Calibri"/>
                <a:ea typeface="Calibri"/>
                <a:cs typeface="Calibri"/>
                <a:sym typeface="Calibri"/>
              </a:rPr>
              <a:t>CIERRE</a:t>
            </a:r>
            <a:endParaRPr sz="4400">
              <a:solidFill>
                <a:srgbClr val="A7A8AA"/>
              </a:solidFill>
              <a:latin typeface="Calibri"/>
              <a:ea typeface="Calibri"/>
              <a:cs typeface="Calibri"/>
              <a:sym typeface="Calibri"/>
            </a:endParaRPr>
          </a:p>
        </p:txBody>
      </p:sp>
      <p:sp>
        <p:nvSpPr>
          <p:cNvPr id="157" name="Google Shape;157;gaeba1485c2_0_5"/>
          <p:cNvSpPr/>
          <p:nvPr/>
        </p:nvSpPr>
        <p:spPr>
          <a:xfrm>
            <a:off x="403193" y="304416"/>
            <a:ext cx="1336800" cy="45600"/>
          </a:xfrm>
          <a:prstGeom prst="rect">
            <a:avLst/>
          </a:prstGeom>
          <a:solidFill>
            <a:srgbClr val="00953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58" name="Google Shape;158;gaeba1485c2_0_5"/>
          <p:cNvSpPr txBox="1"/>
          <p:nvPr/>
        </p:nvSpPr>
        <p:spPr>
          <a:xfrm>
            <a:off x="1222875" y="1966500"/>
            <a:ext cx="9419400" cy="4395600"/>
          </a:xfrm>
          <a:prstGeom prst="rect">
            <a:avLst/>
          </a:prstGeom>
          <a:solidFill>
            <a:srgbClr val="00953A"/>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CL" sz="2400" dirty="0">
                <a:solidFill>
                  <a:schemeClr val="bg1"/>
                </a:solidFill>
                <a:latin typeface="Calibri"/>
                <a:ea typeface="Calibri"/>
                <a:cs typeface="Calibri"/>
                <a:sym typeface="Calibri"/>
              </a:rPr>
              <a:t>Explica con tus palabras ¿Qué entiendes por herramientas tecnológicas? Nombra tres ejemplos de ellas y su uso.</a:t>
            </a:r>
            <a:endParaRPr sz="2400" dirty="0">
              <a:solidFill>
                <a:schemeClr val="bg1"/>
              </a:solidFill>
              <a:latin typeface="Calibri"/>
              <a:ea typeface="Calibri"/>
              <a:cs typeface="Calibri"/>
              <a:sym typeface="Calibri"/>
            </a:endParaRPr>
          </a:p>
          <a:p>
            <a:pPr marL="0" lvl="0" indent="0" algn="l" rtl="0">
              <a:spcBef>
                <a:spcPts val="0"/>
              </a:spcBef>
              <a:spcAft>
                <a:spcPts val="0"/>
              </a:spcAft>
              <a:buNone/>
            </a:pPr>
            <a:endParaRPr sz="2400" dirty="0">
              <a:solidFill>
                <a:schemeClr val="bg1"/>
              </a:solidFill>
              <a:latin typeface="Calibri"/>
              <a:ea typeface="Calibri"/>
              <a:cs typeface="Calibri"/>
              <a:sym typeface="Calibri"/>
            </a:endParaRPr>
          </a:p>
          <a:p>
            <a:pPr marL="0" lvl="0" indent="0" algn="l" rtl="0">
              <a:spcBef>
                <a:spcPts val="0"/>
              </a:spcBef>
              <a:spcAft>
                <a:spcPts val="0"/>
              </a:spcAft>
              <a:buNone/>
            </a:pPr>
            <a:r>
              <a:rPr lang="es-CL" sz="2400" dirty="0">
                <a:solidFill>
                  <a:schemeClr val="bg1"/>
                </a:solidFill>
                <a:latin typeface="Calibri"/>
                <a:ea typeface="Calibri"/>
                <a:cs typeface="Calibri"/>
                <a:sym typeface="Calibri"/>
              </a:rPr>
              <a:t>¿Qué ventajas presenta el trabajar con herramientas tecnológicas?</a:t>
            </a:r>
            <a:endParaRPr sz="2400" dirty="0">
              <a:solidFill>
                <a:schemeClr val="bg1"/>
              </a:solidFill>
              <a:latin typeface="Calibri"/>
              <a:ea typeface="Calibri"/>
              <a:cs typeface="Calibri"/>
              <a:sym typeface="Calibri"/>
            </a:endParaRPr>
          </a:p>
          <a:p>
            <a:pPr marL="0" lvl="0" indent="0" algn="l" rtl="0">
              <a:spcBef>
                <a:spcPts val="0"/>
              </a:spcBef>
              <a:spcAft>
                <a:spcPts val="0"/>
              </a:spcAft>
              <a:buNone/>
            </a:pPr>
            <a:endParaRPr sz="2400" dirty="0">
              <a:solidFill>
                <a:schemeClr val="bg1"/>
              </a:solidFill>
              <a:latin typeface="Calibri"/>
              <a:ea typeface="Calibri"/>
              <a:cs typeface="Calibri"/>
              <a:sym typeface="Calibri"/>
            </a:endParaRPr>
          </a:p>
          <a:p>
            <a:pPr marL="0" lvl="0" indent="0" algn="l" rtl="0">
              <a:spcBef>
                <a:spcPts val="0"/>
              </a:spcBef>
              <a:spcAft>
                <a:spcPts val="0"/>
              </a:spcAft>
              <a:buNone/>
            </a:pPr>
            <a:r>
              <a:rPr lang="es-CL" sz="2400" dirty="0">
                <a:solidFill>
                  <a:schemeClr val="bg1"/>
                </a:solidFill>
                <a:latin typeface="Calibri"/>
                <a:ea typeface="Calibri"/>
                <a:cs typeface="Calibri"/>
                <a:sym typeface="Calibri"/>
              </a:rPr>
              <a:t>Si tuvieras que construir una Instalación de Faenas para iniciar una obra de construcción ¿Con qué elemento lo realizarías?</a:t>
            </a:r>
            <a:endParaRPr sz="2400" dirty="0">
              <a:solidFill>
                <a:schemeClr val="bg1"/>
              </a:solidFill>
              <a:latin typeface="Calibri"/>
              <a:ea typeface="Calibri"/>
              <a:cs typeface="Calibri"/>
              <a:sym typeface="Calibri"/>
            </a:endParaRPr>
          </a:p>
          <a:p>
            <a:pPr marL="0" lvl="0" indent="0" algn="l" rtl="0">
              <a:spcBef>
                <a:spcPts val="0"/>
              </a:spcBef>
              <a:spcAft>
                <a:spcPts val="0"/>
              </a:spcAft>
              <a:buNone/>
            </a:pPr>
            <a:endParaRPr sz="2400" dirty="0">
              <a:solidFill>
                <a:schemeClr val="bg1"/>
              </a:solidFill>
              <a:latin typeface="Calibri"/>
              <a:ea typeface="Calibri"/>
              <a:cs typeface="Calibri"/>
              <a:sym typeface="Calibri"/>
            </a:endParaRPr>
          </a:p>
          <a:p>
            <a:pPr marL="0" lvl="0" indent="0" algn="l" rtl="0">
              <a:spcBef>
                <a:spcPts val="0"/>
              </a:spcBef>
              <a:spcAft>
                <a:spcPts val="0"/>
              </a:spcAft>
              <a:buNone/>
            </a:pPr>
            <a:r>
              <a:rPr lang="es-CL" sz="2400" dirty="0">
                <a:solidFill>
                  <a:schemeClr val="bg1"/>
                </a:solidFill>
                <a:latin typeface="Calibri"/>
                <a:ea typeface="Calibri"/>
                <a:cs typeface="Calibri"/>
                <a:sym typeface="Calibri"/>
              </a:rPr>
              <a:t>¿Qué diferencia constructiva presenta el trabajar con paneles y/o con módulos para construir una estructura de Instalación de Faenas?</a:t>
            </a:r>
            <a:endParaRPr sz="2400" dirty="0">
              <a:solidFill>
                <a:schemeClr val="bg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197</Words>
  <Application>Microsoft Office PowerPoint</Application>
  <PresentationFormat>Panorámica</PresentationFormat>
  <Paragraphs>32</Paragraphs>
  <Slides>8</Slides>
  <Notes>8</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8</vt:i4>
      </vt:variant>
    </vt:vector>
  </HeadingPairs>
  <TitlesOfParts>
    <vt:vector size="11" baseType="lpstr">
      <vt:lpstr>Arial</vt:lpstr>
      <vt:lpstr>Calibri</vt:lpstr>
      <vt:lpstr>Tema de Office</vt:lpstr>
      <vt:lpstr>Carpintería de Instalación de Faenas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Carpintería de Instalación de Faenas</dc:title>
  <dc:creator>Jorge Rojas</dc:creator>
  <cp:lastModifiedBy>Karina Uribe Mansilla</cp:lastModifiedBy>
  <cp:revision>1</cp:revision>
  <dcterms:created xsi:type="dcterms:W3CDTF">2020-08-06T15:36:33Z</dcterms:created>
  <dcterms:modified xsi:type="dcterms:W3CDTF">2021-02-11T10:15:05Z</dcterms:modified>
</cp:coreProperties>
</file>