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cHFQ2AB8IPyP5MKfSdoZFK2lBn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eto Cárdena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5" name="Google Shape;2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58" name="Google Shape;25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7" name="Google Shape;27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6" name="Google Shape;29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15" name="Google Shape;31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1" name="Google Shape;3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48" name="Google Shape;34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62" name="Google Shape;36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a20fafcbcf_3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79" name="Google Shape;379;ga20fafcbcf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3" name="Google Shape;39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a20fafcbcf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10" name="Google Shape;410;ga20fafcbc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20fafcbcf_3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27" name="Google Shape;427;ga20fafcbcf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44" name="Google Shape;44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61" name="Google Shape;46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80" name="Google Shape;48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89" name="Google Shape;48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02" name="Google Shape;50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39aad89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a39aad894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39aad894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a39aad894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6" name="Google Shape;1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3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3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33"/>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3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34"/>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34"/>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3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Google Shape;64;p3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old.volcan.cl/documentos/catalogos/vivienda_social/catalogo_vivienda_social_volcan.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aterialesalicante.com/placas-de-fibrocemento-lisas-usos/" TargetMode="External"/><Relationship Id="rId5" Type="http://schemas.openxmlformats.org/officeDocument/2006/relationships/image" Target="../media/image26.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lpchile.c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reformad.es/parquet/" TargetMode="External"/><Relationship Id="rId5" Type="http://schemas.openxmlformats.org/officeDocument/2006/relationships/image" Target="../media/image29.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procesosconstructivos123.files.wordpress.com/2020/09/pc1_entrepisos_2020_09_04.pdf" TargetMode="External"/><Relationship Id="rId5" Type="http://schemas.openxmlformats.org/officeDocument/2006/relationships/image" Target="../media/image30.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homecenter.com.co/homecenter-co/guias-de-compra/como-limpiar-piso-laminado-y-que-quede-impecable" TargetMode="External"/><Relationship Id="rId5" Type="http://schemas.openxmlformats.org/officeDocument/2006/relationships/image" Target="../media/image31.pn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bremenwood.cl/instalacion-de-pisos/pisos-de-ingenieria/" TargetMode="External"/><Relationship Id="rId5" Type="http://schemas.openxmlformats.org/officeDocument/2006/relationships/image" Target="../media/image32.pn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reycor.es/ventajas-y-desventajas-suelos-de-vinilo/" TargetMode="External"/><Relationship Id="rId5" Type="http://schemas.openxmlformats.org/officeDocument/2006/relationships/image" Target="../media/image33.png"/><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homesolution.net/blog/diferencia-entre-ceramica-y-porcelanato/" TargetMode="External"/><Relationship Id="rId5" Type="http://schemas.openxmlformats.org/officeDocument/2006/relationships/image" Target="../media/image34.jpg"/><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emb.cl/construccion/articulo.mvc?xid=2182&amp;ni=cielo-modular-decociel" TargetMode="External"/><Relationship Id="rId5" Type="http://schemas.openxmlformats.org/officeDocument/2006/relationships/image" Target="../media/image37.gif"/><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fotos.habitissimo.cl/foto/vigas-de-madera-a-la-vista_349392"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arquitecturayempresa.es/noticia/arquitectura-sostenible-revestimientos-de-paredes-con-materiales-reciclados"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asascarbonell.es/casas-de-madera-prefabricadas-cimentac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todotabiquesdemadera.blogspot.com/2012/06/tabiques.html"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archiexpo.es/prod/levantina/product-58844-1865550.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pinterest.cl/pin/591941944743094399/" TargetMode="External"/><Relationship Id="rId5" Type="http://schemas.openxmlformats.org/officeDocument/2006/relationships/image" Target="../media/image12.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328469"/>
            <a:ext cx="6096000" cy="6161103"/>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85" name="Google Shape;85;p1"/>
          <p:cNvSpPr/>
          <p:nvPr/>
        </p:nvSpPr>
        <p:spPr>
          <a:xfrm>
            <a:off x="11709647" y="328469"/>
            <a:ext cx="482353" cy="6161103"/>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86" name="Google Shape;86;p1"/>
          <p:cNvPicPr preferRelativeResize="0"/>
          <p:nvPr/>
        </p:nvPicPr>
        <p:blipFill rotWithShape="1">
          <a:blip r:embed="rId3">
            <a:alphaModFix/>
          </a:blip>
          <a:srcRect/>
          <a:stretch/>
        </p:blipFill>
        <p:spPr>
          <a:xfrm>
            <a:off x="6165973" y="328469"/>
            <a:ext cx="5473700" cy="6159500"/>
          </a:xfrm>
          <a:prstGeom prst="rect">
            <a:avLst/>
          </a:prstGeom>
          <a:noFill/>
          <a:ln>
            <a:noFill/>
          </a:ln>
        </p:spPr>
      </p:pic>
      <p:sp>
        <p:nvSpPr>
          <p:cNvPr id="87" name="Google Shape;87;p1"/>
          <p:cNvSpPr txBox="1">
            <a:spLocks noGrp="1"/>
          </p:cNvSpPr>
          <p:nvPr>
            <p:ph type="ctrTitle"/>
          </p:nvPr>
        </p:nvSpPr>
        <p:spPr>
          <a:xfrm>
            <a:off x="1400502" y="2673206"/>
            <a:ext cx="4695497"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s-CL" sz="4000" dirty="0">
                <a:solidFill>
                  <a:schemeClr val="lt1"/>
                </a:solidFill>
              </a:rPr>
              <a:t>Revestimientos para pisos, muros y cielos</a:t>
            </a:r>
            <a:endParaRPr sz="4000" dirty="0">
              <a:solidFill>
                <a:schemeClr val="lt1"/>
              </a:solidFill>
            </a:endParaRPr>
          </a:p>
        </p:txBody>
      </p:sp>
      <p:sp>
        <p:nvSpPr>
          <p:cNvPr id="88" name="Google Shape;88;p1"/>
          <p:cNvSpPr txBox="1">
            <a:spLocks noGrp="1"/>
          </p:cNvSpPr>
          <p:nvPr>
            <p:ph type="subTitle" idx="1"/>
          </p:nvPr>
        </p:nvSpPr>
        <p:spPr>
          <a:xfrm>
            <a:off x="3284482" y="5350223"/>
            <a:ext cx="2811517" cy="48301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00"/>
              <a:buNone/>
            </a:pPr>
            <a:r>
              <a:rPr lang="es-CL" sz="2000" dirty="0">
                <a:solidFill>
                  <a:schemeClr val="lt1"/>
                </a:solidFill>
              </a:rPr>
              <a:t>Entrega de saberes</a:t>
            </a:r>
            <a:endParaRPr sz="2000" dirty="0">
              <a:solidFill>
                <a:schemeClr val="lt1"/>
              </a:solidFill>
            </a:endParaRPr>
          </a:p>
        </p:txBody>
      </p:sp>
      <p:sp>
        <p:nvSpPr>
          <p:cNvPr id="89" name="Google Shape;89;p1"/>
          <p:cNvSpPr txBox="1"/>
          <p:nvPr/>
        </p:nvSpPr>
        <p:spPr>
          <a:xfrm>
            <a:off x="996696" y="976079"/>
            <a:ext cx="4969098" cy="83095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s-CL" sz="1600" b="0" i="0" u="none" strike="noStrike" cap="none" dirty="0">
                <a:solidFill>
                  <a:schemeClr val="lt1"/>
                </a:solidFill>
                <a:latin typeface="Arial"/>
                <a:ea typeface="Arial"/>
                <a:cs typeface="Arial"/>
                <a:sym typeface="Arial"/>
              </a:rPr>
              <a:t>Especialidad Construcción</a:t>
            </a:r>
            <a:endParaRPr dirty="0"/>
          </a:p>
          <a:p>
            <a:pPr marL="0" marR="0" lvl="0" indent="0" algn="r" rtl="0">
              <a:lnSpc>
                <a:spcPct val="100000"/>
              </a:lnSpc>
              <a:spcBef>
                <a:spcPts val="0"/>
              </a:spcBef>
              <a:spcAft>
                <a:spcPts val="0"/>
              </a:spcAft>
              <a:buNone/>
            </a:pPr>
            <a:r>
              <a:rPr lang="es-CL" sz="1600" b="0" i="0" u="none" strike="noStrike" cap="none" dirty="0">
                <a:solidFill>
                  <a:schemeClr val="lt1"/>
                </a:solidFill>
                <a:latin typeface="Arial"/>
                <a:ea typeface="Arial"/>
                <a:cs typeface="Arial"/>
                <a:sym typeface="Arial"/>
              </a:rPr>
              <a:t>Mención </a:t>
            </a:r>
            <a:r>
              <a:rPr lang="es-CL" sz="1600" dirty="0">
                <a:solidFill>
                  <a:schemeClr val="lt1"/>
                </a:solidFill>
              </a:rPr>
              <a:t>T</a:t>
            </a:r>
            <a:r>
              <a:rPr lang="es-CL" sz="1600" b="0" i="0" u="none" strike="noStrike" cap="none" dirty="0">
                <a:solidFill>
                  <a:schemeClr val="lt1"/>
                </a:solidFill>
                <a:latin typeface="Arial"/>
                <a:ea typeface="Arial"/>
                <a:cs typeface="Arial"/>
                <a:sym typeface="Arial"/>
              </a:rPr>
              <a:t>erminaciones de la construcción</a:t>
            </a:r>
            <a:endParaRPr sz="1600" b="0" i="0" u="none" strike="noStrike" cap="none" dirty="0">
              <a:solidFill>
                <a:schemeClr val="lt1"/>
              </a:solidFill>
              <a:latin typeface="Arial"/>
              <a:ea typeface="Arial"/>
              <a:cs typeface="Arial"/>
              <a:sym typeface="Arial"/>
            </a:endParaRPr>
          </a:p>
          <a:p>
            <a:pPr marL="0" marR="0" lvl="0" indent="0" algn="r" rtl="0">
              <a:lnSpc>
                <a:spcPct val="100000"/>
              </a:lnSpc>
              <a:spcBef>
                <a:spcPts val="0"/>
              </a:spcBef>
              <a:spcAft>
                <a:spcPts val="0"/>
              </a:spcAft>
              <a:buNone/>
            </a:pPr>
            <a:r>
              <a:rPr lang="es-CL" sz="1600" b="0" i="0" u="none" strike="noStrike" cap="none" dirty="0">
                <a:solidFill>
                  <a:schemeClr val="lt1"/>
                </a:solidFill>
                <a:latin typeface="Arial"/>
                <a:ea typeface="Arial"/>
                <a:cs typeface="Arial"/>
                <a:sym typeface="Arial"/>
              </a:rPr>
              <a:t>Módulo </a:t>
            </a:r>
            <a:r>
              <a:rPr lang="es-CL" sz="1600" dirty="0">
                <a:solidFill>
                  <a:schemeClr val="lt1"/>
                </a:solidFill>
              </a:rPr>
              <a:t>R</a:t>
            </a:r>
            <a:r>
              <a:rPr lang="es-CL" sz="1600" b="0" i="0" u="none" strike="noStrike" cap="none" dirty="0">
                <a:solidFill>
                  <a:schemeClr val="lt1"/>
                </a:solidFill>
                <a:latin typeface="Arial"/>
                <a:ea typeface="Arial"/>
                <a:cs typeface="Arial"/>
                <a:sym typeface="Arial"/>
              </a:rPr>
              <a:t>evestimientos para pisos, muros</a:t>
            </a:r>
            <a:r>
              <a:rPr lang="es-CL" sz="1600" dirty="0">
                <a:solidFill>
                  <a:schemeClr val="lt1"/>
                </a:solidFill>
              </a:rPr>
              <a:t> </a:t>
            </a:r>
            <a:r>
              <a:rPr lang="es-CL" sz="1600" b="0" i="0" u="none" strike="noStrike" cap="none" dirty="0">
                <a:solidFill>
                  <a:schemeClr val="lt1"/>
                </a:solidFill>
                <a:latin typeface="Arial"/>
                <a:ea typeface="Arial"/>
                <a:cs typeface="Arial"/>
                <a:sym typeface="Arial"/>
              </a:rPr>
              <a:t>y cielos</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8"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95" name="Google Shape;195;p8"/>
          <p:cNvSpPr txBox="1">
            <a:spLocks noGrp="1"/>
          </p:cNvSpPr>
          <p:nvPr>
            <p:ph type="body" idx="1"/>
          </p:nvPr>
        </p:nvSpPr>
        <p:spPr>
          <a:xfrm>
            <a:off x="12950" y="1964350"/>
            <a:ext cx="8967000" cy="1753800"/>
          </a:xfrm>
          <a:prstGeom prst="rect">
            <a:avLst/>
          </a:prstGeom>
          <a:solidFill>
            <a:srgbClr val="007E39"/>
          </a:solid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r>
              <a:rPr lang="es-CL" sz="2000" dirty="0">
                <a:solidFill>
                  <a:schemeClr val="lt1"/>
                </a:solidFill>
              </a:rPr>
              <a:t>Se utiliza en revoques en base a cemento. Aunque como terminación final, los morteros de cemento utilizan arena fina  y/o  arena gruesa, según la terminación deseada. La dosificación del mortero la define la proporción cemento - arena, la que en paramentos exteriores y en recintos húmedos generalmente es de 1:3, con adición de aditivos hidrófugos.</a:t>
            </a:r>
            <a:endParaRPr sz="2000" dirty="0">
              <a:solidFill>
                <a:schemeClr val="lt1"/>
              </a:solidFill>
            </a:endParaRPr>
          </a:p>
        </p:txBody>
      </p:sp>
      <p:pic>
        <p:nvPicPr>
          <p:cNvPr id="196" name="Google Shape;196;p8" descr="Estucos Destacados Reimpas – REIMPAS"/>
          <p:cNvPicPr preferRelativeResize="0"/>
          <p:nvPr/>
        </p:nvPicPr>
        <p:blipFill rotWithShape="1">
          <a:blip r:embed="rId4">
            <a:alphaModFix/>
          </a:blip>
          <a:srcRect/>
          <a:stretch/>
        </p:blipFill>
        <p:spPr>
          <a:xfrm>
            <a:off x="1667450" y="4233097"/>
            <a:ext cx="2767700" cy="1976928"/>
          </a:xfrm>
          <a:prstGeom prst="rect">
            <a:avLst/>
          </a:prstGeom>
          <a:noFill/>
          <a:ln w="19050" cap="flat" cmpd="sng">
            <a:solidFill>
              <a:srgbClr val="000000"/>
            </a:solidFill>
            <a:prstDash val="solid"/>
            <a:round/>
            <a:headEnd type="none" w="sm" len="sm"/>
            <a:tailEnd type="none" w="sm" len="sm"/>
          </a:ln>
        </p:spPr>
      </p:pic>
      <p:pic>
        <p:nvPicPr>
          <p:cNvPr id="197" name="Google Shape;197;p8" descr="Panel Covintec | Sodimac.cl"/>
          <p:cNvPicPr preferRelativeResize="0"/>
          <p:nvPr/>
        </p:nvPicPr>
        <p:blipFill rotWithShape="1">
          <a:blip r:embed="rId5">
            <a:alphaModFix/>
          </a:blip>
          <a:srcRect/>
          <a:stretch/>
        </p:blipFill>
        <p:spPr>
          <a:xfrm>
            <a:off x="7256350" y="4216576"/>
            <a:ext cx="2767695" cy="1976925"/>
          </a:xfrm>
          <a:prstGeom prst="rect">
            <a:avLst/>
          </a:prstGeom>
          <a:noFill/>
          <a:ln w="19050" cap="flat" cmpd="sng">
            <a:solidFill>
              <a:srgbClr val="000000"/>
            </a:solidFill>
            <a:prstDash val="solid"/>
            <a:round/>
            <a:headEnd type="none" w="sm" len="sm"/>
            <a:tailEnd type="none" w="sm" len="sm"/>
          </a:ln>
        </p:spPr>
      </p:pic>
      <p:sp>
        <p:nvSpPr>
          <p:cNvPr id="198" name="Google Shape;198;p8"/>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chemeClr val="bg1"/>
                </a:solidFill>
              </a:rPr>
              <a:t>REVESTIMIENTO</a:t>
            </a:r>
            <a:r>
              <a:rPr lang="es-CL" sz="4400" b="1" i="0" u="none" strike="noStrike" cap="none" dirty="0">
                <a:solidFill>
                  <a:srgbClr val="A7A8AA"/>
                </a:solidFill>
              </a:rPr>
              <a:t> </a:t>
            </a:r>
            <a:br>
              <a:rPr lang="es-CL" sz="4400" b="1" i="0" u="none" strike="noStrike" cap="none" dirty="0">
                <a:solidFill>
                  <a:schemeClr val="dk1"/>
                </a:solidFill>
              </a:rPr>
            </a:br>
            <a:r>
              <a:rPr lang="es-CL" sz="4400" b="1" i="0" u="none" strike="noStrike" cap="none" dirty="0">
                <a:solidFill>
                  <a:srgbClr val="00953A"/>
                </a:solidFill>
              </a:rPr>
              <a:t>EN BASE A MORTEROS</a:t>
            </a:r>
            <a:endParaRPr sz="4400" b="1" i="0" u="none" strike="noStrike" cap="none" dirty="0">
              <a:solidFill>
                <a:srgbClr val="00953A"/>
              </a:solidFill>
            </a:endParaRPr>
          </a:p>
        </p:txBody>
      </p:sp>
      <p:sp>
        <p:nvSpPr>
          <p:cNvPr id="199" name="Google Shape;199;p8"/>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00" name="Google Shape;200;p8"/>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01" name="Google Shape;201;p8"/>
          <p:cNvSpPr txBox="1"/>
          <p:nvPr/>
        </p:nvSpPr>
        <p:spPr>
          <a:xfrm>
            <a:off x="895500" y="6221225"/>
            <a:ext cx="43116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a:t>
            </a:r>
            <a:endParaRPr sz="1200" dirty="0">
              <a:latin typeface="Calibri"/>
              <a:ea typeface="Calibri"/>
              <a:cs typeface="Calibri"/>
              <a:sym typeface="Calibri"/>
            </a:endParaRPr>
          </a:p>
          <a:p>
            <a:pPr marL="0" lvl="0" indent="0" algn="ctr" rtl="0">
              <a:spcBef>
                <a:spcPts val="0"/>
              </a:spcBef>
              <a:spcAft>
                <a:spcPts val="0"/>
              </a:spcAft>
              <a:buNone/>
            </a:pPr>
            <a:r>
              <a:rPr lang="es-CL" sz="1200" dirty="0">
                <a:latin typeface="Calibri"/>
                <a:ea typeface="Calibri"/>
                <a:cs typeface="Calibri"/>
                <a:sym typeface="Calibri"/>
              </a:rPr>
              <a:t>https://www.reimpas.cl/news/estucos-acrilicos-reimpas/</a:t>
            </a:r>
            <a:endParaRPr sz="1200" dirty="0">
              <a:latin typeface="Calibri"/>
              <a:ea typeface="Calibri"/>
              <a:cs typeface="Calibri"/>
              <a:sym typeface="Calibri"/>
            </a:endParaRPr>
          </a:p>
        </p:txBody>
      </p:sp>
      <p:sp>
        <p:nvSpPr>
          <p:cNvPr id="202" name="Google Shape;202;p8"/>
          <p:cNvSpPr txBox="1"/>
          <p:nvPr/>
        </p:nvSpPr>
        <p:spPr>
          <a:xfrm>
            <a:off x="4726225" y="3718200"/>
            <a:ext cx="25944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203" name="Google Shape;203;p8"/>
          <p:cNvSpPr txBox="1"/>
          <p:nvPr/>
        </p:nvSpPr>
        <p:spPr>
          <a:xfrm>
            <a:off x="4878625" y="3870600"/>
            <a:ext cx="25944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204" name="Google Shape;204;p8"/>
          <p:cNvSpPr txBox="1"/>
          <p:nvPr/>
        </p:nvSpPr>
        <p:spPr>
          <a:xfrm>
            <a:off x="7256350" y="3776150"/>
            <a:ext cx="27678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10 - Estuco y afinado</a:t>
            </a:r>
            <a:endParaRPr b="1" dirty="0">
              <a:latin typeface="Calibri"/>
              <a:ea typeface="Calibri"/>
              <a:cs typeface="Calibri"/>
              <a:sym typeface="Calibri"/>
            </a:endParaRPr>
          </a:p>
        </p:txBody>
      </p:sp>
      <p:sp>
        <p:nvSpPr>
          <p:cNvPr id="205" name="Google Shape;205;p8"/>
          <p:cNvSpPr txBox="1"/>
          <p:nvPr/>
        </p:nvSpPr>
        <p:spPr>
          <a:xfrm>
            <a:off x="4795050" y="3798000"/>
            <a:ext cx="22971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206" name="Google Shape;206;p8"/>
          <p:cNvSpPr txBox="1"/>
          <p:nvPr/>
        </p:nvSpPr>
        <p:spPr>
          <a:xfrm>
            <a:off x="1667450" y="3798000"/>
            <a:ext cx="27678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9 - Estuco acrílico </a:t>
            </a:r>
            <a:endParaRPr b="1" dirty="0">
              <a:latin typeface="Calibri"/>
              <a:ea typeface="Calibri"/>
              <a:cs typeface="Calibri"/>
              <a:sym typeface="Calibri"/>
            </a:endParaRPr>
          </a:p>
        </p:txBody>
      </p:sp>
      <p:sp>
        <p:nvSpPr>
          <p:cNvPr id="207" name="Google Shape;207;p8"/>
          <p:cNvSpPr txBox="1"/>
          <p:nvPr/>
        </p:nvSpPr>
        <p:spPr>
          <a:xfrm>
            <a:off x="6339800" y="6210025"/>
            <a:ext cx="46974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https://www.sodimac.cl/sodimac-cl/content/a1770081/panel-covintec/</a:t>
            </a:r>
            <a:endParaRPr sz="1200"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9"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213" name="Google Shape;213;p9"/>
          <p:cNvSpPr/>
          <p:nvPr/>
        </p:nvSpPr>
        <p:spPr>
          <a:xfrm>
            <a:off x="2000150" y="1531951"/>
            <a:ext cx="8563800" cy="30816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214" name="Google Shape;214;p9"/>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15" name="Google Shape;215;p9"/>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16" name="Google Shape;216;p9"/>
          <p:cNvSpPr/>
          <p:nvPr/>
        </p:nvSpPr>
        <p:spPr>
          <a:xfrm rot="1175366">
            <a:off x="645456" y="1457814"/>
            <a:ext cx="3950455" cy="3871127"/>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17" name="Google Shape;217;p9"/>
          <p:cNvSpPr txBox="1">
            <a:spLocks noGrp="1"/>
          </p:cNvSpPr>
          <p:nvPr>
            <p:ph type="body" idx="1"/>
          </p:nvPr>
        </p:nvSpPr>
        <p:spPr>
          <a:xfrm>
            <a:off x="4697624" y="1723200"/>
            <a:ext cx="5589600" cy="30354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SzPts val="2600"/>
              <a:buNone/>
            </a:pPr>
            <a:r>
              <a:rPr lang="es-CL" sz="2000" dirty="0">
                <a:solidFill>
                  <a:schemeClr val="lt1"/>
                </a:solidFill>
              </a:rPr>
              <a:t>Es un tablero con textura estuco, que se presenta en medidas de 1,20 x 2.40 m y en 6 mm de espesor. Reemplaza  al   sistema  tradicional  de  estuco sobre albañilería u hormigón, con un menor tiempo y costo de ejecución en obra y una alta resistencia a la humedad. No se fisura, es fácil de trabajar, cortar, clavar o atornillar, es incombustible y tiene una alta estabilidad dimensional. Se usa para revestir exteriores de viviendas u otras edificaciones.</a:t>
            </a:r>
            <a:endParaRPr sz="2200" dirty="0">
              <a:solidFill>
                <a:schemeClr val="lt1"/>
              </a:solidFill>
            </a:endParaRPr>
          </a:p>
          <a:p>
            <a:pPr marL="0" lvl="0" indent="0" algn="just" rtl="0">
              <a:lnSpc>
                <a:spcPct val="90000"/>
              </a:lnSpc>
              <a:spcBef>
                <a:spcPts val="520"/>
              </a:spcBef>
              <a:spcAft>
                <a:spcPts val="0"/>
              </a:spcAft>
              <a:buSzPts val="2600"/>
              <a:buNone/>
            </a:pPr>
            <a:endParaRPr sz="2800" dirty="0"/>
          </a:p>
        </p:txBody>
      </p:sp>
      <p:pic>
        <p:nvPicPr>
          <p:cNvPr id="218" name="Google Shape;218;p9" descr="Untitled"/>
          <p:cNvPicPr preferRelativeResize="0"/>
          <p:nvPr/>
        </p:nvPicPr>
        <p:blipFill rotWithShape="1">
          <a:blip r:embed="rId5">
            <a:alphaModFix/>
          </a:blip>
          <a:srcRect/>
          <a:stretch/>
        </p:blipFill>
        <p:spPr>
          <a:xfrm>
            <a:off x="6263573" y="4819258"/>
            <a:ext cx="2819400" cy="1619251"/>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19" name="Google Shape;219;p9" descr="MATERIALES INNOVADORES&quot;: MATERIALES INNOVADORES"/>
          <p:cNvPicPr preferRelativeResize="0"/>
          <p:nvPr/>
        </p:nvPicPr>
        <p:blipFill rotWithShape="1">
          <a:blip r:embed="rId6">
            <a:alphaModFix/>
          </a:blip>
          <a:srcRect/>
          <a:stretch/>
        </p:blipFill>
        <p:spPr>
          <a:xfrm>
            <a:off x="9292067" y="4548875"/>
            <a:ext cx="2217928" cy="1889626"/>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20" name="Google Shape;220;p9"/>
          <p:cNvSpPr txBox="1"/>
          <p:nvPr/>
        </p:nvSpPr>
        <p:spPr>
          <a:xfrm>
            <a:off x="1563175" y="3068225"/>
            <a:ext cx="2115000" cy="90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400" b="1" i="0" u="none" strike="noStrike" cap="none" dirty="0">
                <a:solidFill>
                  <a:schemeClr val="lt1"/>
                </a:solidFill>
                <a:latin typeface="Arial"/>
                <a:ea typeface="Arial"/>
                <a:cs typeface="Arial"/>
                <a:sym typeface="Arial"/>
              </a:rPr>
              <a:t>ESTUCO</a:t>
            </a:r>
            <a:endParaRPr sz="2400" b="1" dirty="0">
              <a:solidFill>
                <a:schemeClr val="lt1"/>
              </a:solidFill>
            </a:endParaRPr>
          </a:p>
          <a:p>
            <a:pPr marL="0" marR="0" lvl="0" indent="0" algn="ctr" rtl="0">
              <a:lnSpc>
                <a:spcPct val="100000"/>
              </a:lnSpc>
              <a:spcBef>
                <a:spcPts val="0"/>
              </a:spcBef>
              <a:spcAft>
                <a:spcPts val="0"/>
              </a:spcAft>
              <a:buNone/>
            </a:pPr>
            <a:r>
              <a:rPr lang="es-CL" sz="2400" b="1" i="0" u="none" strike="noStrike" cap="none" dirty="0">
                <a:solidFill>
                  <a:schemeClr val="lt1"/>
                </a:solidFill>
                <a:latin typeface="Arial"/>
                <a:ea typeface="Arial"/>
                <a:cs typeface="Arial"/>
                <a:sym typeface="Arial"/>
              </a:rPr>
              <a:t>VOLCÁN</a:t>
            </a:r>
            <a:endParaRPr sz="2400" b="1" i="0" u="none" strike="noStrike" cap="none" dirty="0">
              <a:solidFill>
                <a:schemeClr val="lt1"/>
              </a:solidFill>
              <a:latin typeface="Arial"/>
              <a:ea typeface="Arial"/>
              <a:cs typeface="Arial"/>
              <a:sym typeface="Arial"/>
            </a:endParaRPr>
          </a:p>
        </p:txBody>
      </p:sp>
      <p:sp>
        <p:nvSpPr>
          <p:cNvPr id="221" name="Google Shape;221;p9"/>
          <p:cNvSpPr/>
          <p:nvPr/>
        </p:nvSpPr>
        <p:spPr>
          <a:xfrm>
            <a:off x="4179225" y="347675"/>
            <a:ext cx="5281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100" b="0" i="0" u="none" strike="noStrike" cap="none" dirty="0">
                <a:solidFill>
                  <a:schemeClr val="lt1"/>
                </a:solidFill>
                <a:latin typeface="Arial"/>
                <a:ea typeface="Arial"/>
                <a:cs typeface="Arial"/>
                <a:sym typeface="Arial"/>
              </a:rPr>
              <a:t>Revestimientos para pisos, muros y cielos</a:t>
            </a:r>
            <a:endParaRPr sz="2100" b="0" i="0" u="none" strike="noStrike" cap="none" dirty="0">
              <a:solidFill>
                <a:srgbClr val="000000"/>
              </a:solidFill>
              <a:latin typeface="Arial"/>
              <a:ea typeface="Arial"/>
              <a:cs typeface="Arial"/>
              <a:sym typeface="Arial"/>
            </a:endParaRPr>
          </a:p>
        </p:txBody>
      </p:sp>
      <p:sp>
        <p:nvSpPr>
          <p:cNvPr id="222" name="Google Shape;222;p9"/>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23" name="Google Shape;223;p9"/>
          <p:cNvSpPr txBox="1"/>
          <p:nvPr/>
        </p:nvSpPr>
        <p:spPr>
          <a:xfrm>
            <a:off x="4489650" y="6408600"/>
            <a:ext cx="7514700" cy="4002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Clr>
                <a:schemeClr val="dk1"/>
              </a:buClr>
              <a:buSzPts val="1100"/>
              <a:buFont typeface="Arial"/>
              <a:buNone/>
            </a:pPr>
            <a:r>
              <a:rPr lang="es-CL" sz="1200" dirty="0">
                <a:latin typeface="Calibri"/>
                <a:ea typeface="Calibri"/>
                <a:cs typeface="Calibri"/>
                <a:sym typeface="Calibri"/>
              </a:rPr>
              <a:t>Fuente: </a:t>
            </a:r>
            <a:r>
              <a:rPr lang="es-CL" sz="1200" b="1" u="sng" dirty="0">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http://wwwold.volcan.cl/documentos/catalogos/vivienda_social/catalogo_vivienda_social_volcan.pdf</a:t>
            </a:r>
            <a:endParaRPr sz="1200" dirty="0">
              <a:latin typeface="Calibri"/>
              <a:ea typeface="Calibri"/>
              <a:cs typeface="Calibri"/>
              <a:sym typeface="Calibri"/>
            </a:endParaRPr>
          </a:p>
        </p:txBody>
      </p:sp>
      <p:sp>
        <p:nvSpPr>
          <p:cNvPr id="224" name="Google Shape;224;p9"/>
          <p:cNvSpPr txBox="1"/>
          <p:nvPr/>
        </p:nvSpPr>
        <p:spPr>
          <a:xfrm>
            <a:off x="4550275" y="4947825"/>
            <a:ext cx="1713300" cy="5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b="1" dirty="0">
                <a:latin typeface="Calibri"/>
                <a:ea typeface="Calibri"/>
                <a:cs typeface="Calibri"/>
                <a:sym typeface="Calibri"/>
              </a:rPr>
              <a:t>FIGURAS 11 y 12</a:t>
            </a:r>
            <a:r>
              <a:rPr lang="es-CL" dirty="0">
                <a:latin typeface="Calibri"/>
                <a:ea typeface="Calibri"/>
                <a:cs typeface="Calibri"/>
                <a:sym typeface="Calibri"/>
              </a:rPr>
              <a:t> - Panel Stuco Volcán </a:t>
            </a:r>
            <a:endParaRPr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0"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230" name="Google Shape;230;p10"/>
          <p:cNvSpPr/>
          <p:nvPr/>
        </p:nvSpPr>
        <p:spPr>
          <a:xfrm>
            <a:off x="2000150" y="1379553"/>
            <a:ext cx="8563800" cy="23781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231" name="Google Shape;231;p10"/>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32" name="Google Shape;232;p10"/>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33" name="Google Shape;233;p10"/>
          <p:cNvSpPr/>
          <p:nvPr/>
        </p:nvSpPr>
        <p:spPr>
          <a:xfrm rot="1175366">
            <a:off x="645456" y="1305414"/>
            <a:ext cx="3950455" cy="3871127"/>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34" name="Google Shape;234;p10"/>
          <p:cNvSpPr txBox="1">
            <a:spLocks noGrp="1"/>
          </p:cNvSpPr>
          <p:nvPr>
            <p:ph type="body" idx="1"/>
          </p:nvPr>
        </p:nvSpPr>
        <p:spPr>
          <a:xfrm>
            <a:off x="4672125" y="1600275"/>
            <a:ext cx="5571900" cy="190890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00000"/>
              </a:lnSpc>
              <a:spcBef>
                <a:spcPts val="0"/>
              </a:spcBef>
              <a:spcAft>
                <a:spcPts val="0"/>
              </a:spcAft>
              <a:buSzPts val="2600"/>
              <a:buNone/>
            </a:pPr>
            <a:r>
              <a:rPr lang="es-CL" sz="2000" dirty="0">
                <a:solidFill>
                  <a:schemeClr val="lt1"/>
                </a:solidFill>
              </a:rPr>
              <a:t>Posee una apariencia similar a la madera pero tiene ventajas particulares. Es fácil y rápido de instalar, no requiere de tratamiento previo ni posterior, su mantención es casi nula, no crea hongos, es imputrescible e incombustible y tiene alta resistencia a la humedad.</a:t>
            </a:r>
            <a:endParaRPr sz="2000" dirty="0">
              <a:solidFill>
                <a:schemeClr val="lt1"/>
              </a:solidFill>
            </a:endParaRPr>
          </a:p>
          <a:p>
            <a:pPr marL="342900" lvl="0" indent="-139700" algn="l" rtl="0">
              <a:lnSpc>
                <a:spcPct val="100000"/>
              </a:lnSpc>
              <a:spcBef>
                <a:spcPts val="640"/>
              </a:spcBef>
              <a:spcAft>
                <a:spcPts val="0"/>
              </a:spcAft>
              <a:buSzPts val="3200"/>
              <a:buNone/>
            </a:pPr>
            <a:endParaRPr sz="3400" dirty="0"/>
          </a:p>
        </p:txBody>
      </p:sp>
      <p:pic>
        <p:nvPicPr>
          <p:cNvPr id="235" name="Google Shape;235;p10"/>
          <p:cNvPicPr preferRelativeResize="0"/>
          <p:nvPr/>
        </p:nvPicPr>
        <p:blipFill rotWithShape="1">
          <a:blip r:embed="rId5">
            <a:alphaModFix/>
          </a:blip>
          <a:srcRect/>
          <a:stretch/>
        </p:blipFill>
        <p:spPr>
          <a:xfrm flipH="1">
            <a:off x="8429463" y="3503988"/>
            <a:ext cx="3617987" cy="2500097"/>
          </a:xfrm>
          <a:prstGeom prst="rect">
            <a:avLst/>
          </a:prstGeom>
          <a:noFill/>
          <a:ln>
            <a:noFill/>
          </a:ln>
        </p:spPr>
      </p:pic>
      <p:pic>
        <p:nvPicPr>
          <p:cNvPr id="236" name="Google Shape;236;p10" descr="Hermoso siding fibrocemento texturizado... - Constructora Vargas &amp; Pizarro  | Facebook"/>
          <p:cNvPicPr preferRelativeResize="0"/>
          <p:nvPr/>
        </p:nvPicPr>
        <p:blipFill rotWithShape="1">
          <a:blip r:embed="rId6">
            <a:alphaModFix/>
          </a:blip>
          <a:srcRect/>
          <a:stretch/>
        </p:blipFill>
        <p:spPr>
          <a:xfrm>
            <a:off x="5002484" y="4421225"/>
            <a:ext cx="2860833" cy="1908789"/>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37" name="Google Shape;237;p10"/>
          <p:cNvSpPr txBox="1"/>
          <p:nvPr/>
        </p:nvSpPr>
        <p:spPr>
          <a:xfrm>
            <a:off x="1431289" y="2673000"/>
            <a:ext cx="2378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500" b="1" i="0" u="none" strike="noStrike" cap="none" dirty="0">
                <a:solidFill>
                  <a:schemeClr val="lt1"/>
                </a:solidFill>
                <a:latin typeface="Calibri"/>
                <a:ea typeface="Calibri"/>
                <a:cs typeface="Calibri"/>
                <a:sym typeface="Calibri"/>
              </a:rPr>
              <a:t>TINGLADO DE FIBROCEMENTO</a:t>
            </a:r>
            <a:endParaRPr sz="2500" b="1" i="0" u="none" strike="noStrike" cap="none" dirty="0">
              <a:solidFill>
                <a:schemeClr val="lt1"/>
              </a:solidFill>
              <a:latin typeface="Calibri"/>
              <a:ea typeface="Calibri"/>
              <a:cs typeface="Calibri"/>
              <a:sym typeface="Calibri"/>
            </a:endParaRPr>
          </a:p>
        </p:txBody>
      </p:sp>
      <p:sp>
        <p:nvSpPr>
          <p:cNvPr id="238" name="Google Shape;238;p10"/>
          <p:cNvSpPr/>
          <p:nvPr/>
        </p:nvSpPr>
        <p:spPr>
          <a:xfrm>
            <a:off x="4489639" y="347676"/>
            <a:ext cx="49712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Arial"/>
                <a:ea typeface="Arial"/>
                <a:cs typeface="Arial"/>
                <a:sym typeface="Arial"/>
              </a:rPr>
              <a:t>Revestimientos para pisos, muros y cielos</a:t>
            </a:r>
            <a:endParaRPr sz="2000" b="0" i="0" u="none" strike="noStrike" cap="none" dirty="0">
              <a:solidFill>
                <a:srgbClr val="000000"/>
              </a:solidFill>
              <a:latin typeface="Arial"/>
              <a:ea typeface="Arial"/>
              <a:cs typeface="Arial"/>
              <a:sym typeface="Arial"/>
            </a:endParaRPr>
          </a:p>
        </p:txBody>
      </p:sp>
      <p:sp>
        <p:nvSpPr>
          <p:cNvPr id="239" name="Google Shape;239;p10"/>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40" name="Google Shape;240;p10"/>
          <p:cNvSpPr txBox="1"/>
          <p:nvPr/>
        </p:nvSpPr>
        <p:spPr>
          <a:xfrm>
            <a:off x="4851625" y="3959388"/>
            <a:ext cx="33798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b="1" dirty="0">
                <a:latin typeface="Calibri"/>
                <a:ea typeface="Calibri"/>
                <a:cs typeface="Calibri"/>
                <a:sym typeface="Calibri"/>
              </a:rPr>
              <a:t>FIGURAS 13 y 14</a:t>
            </a:r>
            <a:r>
              <a:rPr lang="es-CL" dirty="0">
                <a:latin typeface="Calibri"/>
                <a:ea typeface="Calibri"/>
                <a:cs typeface="Calibri"/>
                <a:sym typeface="Calibri"/>
              </a:rPr>
              <a:t> - Tinglado fibrocemento</a:t>
            </a:r>
            <a:endParaRPr dirty="0">
              <a:latin typeface="Calibri"/>
              <a:ea typeface="Calibri"/>
              <a:cs typeface="Calibri"/>
              <a:sym typeface="Calibri"/>
            </a:endParaRPr>
          </a:p>
        </p:txBody>
      </p:sp>
      <p:sp>
        <p:nvSpPr>
          <p:cNvPr id="241" name="Google Shape;241;p10"/>
          <p:cNvSpPr txBox="1"/>
          <p:nvPr/>
        </p:nvSpPr>
        <p:spPr>
          <a:xfrm>
            <a:off x="482300" y="5741575"/>
            <a:ext cx="4477200" cy="61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CL" sz="1200" dirty="0">
                <a:latin typeface="Calibri"/>
                <a:ea typeface="Calibri"/>
                <a:cs typeface="Calibri"/>
                <a:sym typeface="Calibri"/>
              </a:rPr>
              <a:t>Fuente: https://www.lavoz.com.ar/tendencias/mira-como-es-siding-tabla-de-fibrocemento-con-textura-de-madera</a:t>
            </a:r>
            <a:endParaRPr sz="1200" dirty="0">
              <a:latin typeface="Calibri"/>
              <a:ea typeface="Calibri"/>
              <a:cs typeface="Calibri"/>
              <a:sym typeface="Calibri"/>
            </a:endParaRPr>
          </a:p>
        </p:txBody>
      </p:sp>
      <p:sp>
        <p:nvSpPr>
          <p:cNvPr id="242" name="Google Shape;242;p10"/>
          <p:cNvSpPr txBox="1"/>
          <p:nvPr/>
        </p:nvSpPr>
        <p:spPr>
          <a:xfrm>
            <a:off x="7988575" y="5819899"/>
            <a:ext cx="3933600" cy="61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CL" sz="1200" dirty="0">
                <a:latin typeface="Calibri"/>
                <a:ea typeface="Calibri"/>
                <a:cs typeface="Calibri"/>
                <a:sym typeface="Calibri"/>
              </a:rPr>
              <a:t>Fuente: https://www.constructor31.com/producto/siding-fibrocemento-2/</a:t>
            </a:r>
            <a:endParaRPr sz="1200"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1"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248" name="Google Shape;248;p11"/>
          <p:cNvSpPr/>
          <p:nvPr/>
        </p:nvSpPr>
        <p:spPr>
          <a:xfrm>
            <a:off x="2000150" y="1768775"/>
            <a:ext cx="9197700" cy="36756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249" name="Google Shape;249;p11"/>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50" name="Google Shape;250;p11"/>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51" name="Google Shape;251;p11"/>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52" name="Google Shape;252;p11"/>
          <p:cNvSpPr txBox="1">
            <a:spLocks noGrp="1"/>
          </p:cNvSpPr>
          <p:nvPr>
            <p:ph type="title"/>
          </p:nvPr>
        </p:nvSpPr>
        <p:spPr>
          <a:xfrm>
            <a:off x="1303435" y="3305412"/>
            <a:ext cx="2634558" cy="64491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1000"/>
              </a:spcAft>
              <a:buSzPts val="2600"/>
              <a:buNone/>
            </a:pPr>
            <a:r>
              <a:rPr lang="es-CL" sz="2520" b="1" dirty="0">
                <a:solidFill>
                  <a:schemeClr val="lt1"/>
                </a:solidFill>
              </a:rPr>
              <a:t>YESO CARTÓN</a:t>
            </a:r>
            <a:endParaRPr sz="2620" b="1" dirty="0">
              <a:solidFill>
                <a:schemeClr val="lt1"/>
              </a:solidFill>
            </a:endParaRPr>
          </a:p>
        </p:txBody>
      </p:sp>
      <p:sp>
        <p:nvSpPr>
          <p:cNvPr id="253" name="Google Shape;253;p11"/>
          <p:cNvSpPr txBox="1">
            <a:spLocks noGrp="1"/>
          </p:cNvSpPr>
          <p:nvPr>
            <p:ph type="body" idx="1"/>
          </p:nvPr>
        </p:nvSpPr>
        <p:spPr>
          <a:xfrm>
            <a:off x="4688025" y="1867275"/>
            <a:ext cx="6370500" cy="3437700"/>
          </a:xfrm>
          <a:prstGeom prst="rect">
            <a:avLst/>
          </a:prstGeom>
          <a:noFill/>
          <a:ln>
            <a:noFill/>
          </a:ln>
        </p:spPr>
        <p:txBody>
          <a:bodyPr spcFirstLastPara="1" wrap="square" lIns="91425" tIns="45700" rIns="91425" bIns="45700" anchor="t" anchorCtr="0">
            <a:normAutofit/>
          </a:bodyPr>
          <a:lstStyle/>
          <a:p>
            <a:pPr marL="457200" lvl="0" indent="-344170" algn="just" rtl="0">
              <a:lnSpc>
                <a:spcPct val="80000"/>
              </a:lnSpc>
              <a:spcBef>
                <a:spcPts val="0"/>
              </a:spcBef>
              <a:spcAft>
                <a:spcPts val="0"/>
              </a:spcAft>
              <a:buClr>
                <a:schemeClr val="lt1"/>
              </a:buClr>
              <a:buSzPts val="1820"/>
              <a:buChar char="•"/>
            </a:pPr>
            <a:r>
              <a:rPr lang="es-CL" sz="1820" dirty="0">
                <a:solidFill>
                  <a:schemeClr val="lt1"/>
                </a:solidFill>
              </a:rPr>
              <a:t>Elemento constructivo compuesto por un núcleo de yeso y aditivos especiales, revestido por ambas caras con cartón de alta resistencia. Su uso principal es la conformación de soluciones constructivas de tabiques y cielos interiores en proyectos de edificación.</a:t>
            </a:r>
            <a:endParaRPr sz="1820" dirty="0">
              <a:solidFill>
                <a:schemeClr val="lt1"/>
              </a:solidFill>
            </a:endParaRPr>
          </a:p>
          <a:p>
            <a:pPr marL="457200" lvl="0" indent="-344170" algn="just" rtl="0">
              <a:lnSpc>
                <a:spcPct val="80000"/>
              </a:lnSpc>
              <a:spcBef>
                <a:spcPts val="1000"/>
              </a:spcBef>
              <a:spcAft>
                <a:spcPts val="0"/>
              </a:spcAft>
              <a:buClr>
                <a:schemeClr val="lt1"/>
              </a:buClr>
              <a:buSzPts val="1820"/>
              <a:buChar char="•"/>
            </a:pPr>
            <a:r>
              <a:rPr lang="es-CL" sz="1820" dirty="0">
                <a:solidFill>
                  <a:schemeClr val="lt1"/>
                </a:solidFill>
              </a:rPr>
              <a:t>Se asemeja a la piedra en su solidez, resistencia, estabilidad, durabilidad e incombustibilidad; y a la madera, se asemeja en su flexibilidad, ductilidad, trabajabilidad (facilidad de corte, perforación, clavado o atornillado). </a:t>
            </a:r>
            <a:endParaRPr sz="1820" dirty="0">
              <a:solidFill>
                <a:schemeClr val="lt1"/>
              </a:solidFill>
            </a:endParaRPr>
          </a:p>
          <a:p>
            <a:pPr marL="457200" lvl="0" indent="-344170" algn="just" rtl="0">
              <a:lnSpc>
                <a:spcPct val="80000"/>
              </a:lnSpc>
              <a:spcBef>
                <a:spcPts val="1000"/>
              </a:spcBef>
              <a:spcAft>
                <a:spcPts val="0"/>
              </a:spcAft>
              <a:buClr>
                <a:schemeClr val="lt1"/>
              </a:buClr>
              <a:buSzPts val="1820"/>
              <a:buChar char="•"/>
            </a:pPr>
            <a:r>
              <a:rPr lang="es-CL" sz="1820" dirty="0">
                <a:solidFill>
                  <a:schemeClr val="lt1"/>
                </a:solidFill>
              </a:rPr>
              <a:t>Las planchas de yeso-cartón deben cumplir con la norma NCh 146/1/2 Of. 2000 Planchas o placas de yeso – cartón – parte 1 – Requisitos.</a:t>
            </a:r>
            <a:endParaRPr sz="2240" dirty="0">
              <a:solidFill>
                <a:schemeClr val="lt1"/>
              </a:solidFill>
            </a:endParaRPr>
          </a:p>
          <a:p>
            <a:pPr marL="0" lvl="0" indent="0" algn="l" rtl="0">
              <a:lnSpc>
                <a:spcPct val="80000"/>
              </a:lnSpc>
              <a:spcBef>
                <a:spcPts val="1000"/>
              </a:spcBef>
              <a:spcAft>
                <a:spcPts val="0"/>
              </a:spcAft>
              <a:buSzPts val="3200"/>
              <a:buNone/>
            </a:pPr>
            <a:endParaRPr sz="2240" dirty="0"/>
          </a:p>
        </p:txBody>
      </p:sp>
      <p:sp>
        <p:nvSpPr>
          <p:cNvPr id="254" name="Google Shape;254;p11"/>
          <p:cNvSpPr/>
          <p:nvPr/>
        </p:nvSpPr>
        <p:spPr>
          <a:xfrm>
            <a:off x="4489639" y="347676"/>
            <a:ext cx="49712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Arial"/>
                <a:ea typeface="Arial"/>
                <a:cs typeface="Arial"/>
                <a:sym typeface="Arial"/>
              </a:rPr>
              <a:t>Revestimientos para pisos, muros y cielos</a:t>
            </a:r>
            <a:endParaRPr sz="2000" b="0" i="0" u="none" strike="noStrike" cap="none" dirty="0">
              <a:solidFill>
                <a:srgbClr val="000000"/>
              </a:solidFill>
              <a:latin typeface="Arial"/>
              <a:ea typeface="Arial"/>
              <a:cs typeface="Arial"/>
              <a:sym typeface="Arial"/>
            </a:endParaRPr>
          </a:p>
        </p:txBody>
      </p:sp>
      <p:sp>
        <p:nvSpPr>
          <p:cNvPr id="255" name="Google Shape;255;p11"/>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1"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261" name="Google Shape;261;p21"/>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262" name="Google Shape;262;p21"/>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63" name="Google Shape;263;p21"/>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64" name="Google Shape;264;p21"/>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65" name="Google Shape;265;p21"/>
          <p:cNvSpPr/>
          <p:nvPr/>
        </p:nvSpPr>
        <p:spPr>
          <a:xfrm>
            <a:off x="4489639" y="347676"/>
            <a:ext cx="49712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Arial"/>
                <a:ea typeface="Arial"/>
                <a:cs typeface="Arial"/>
                <a:sym typeface="Arial"/>
              </a:rPr>
              <a:t>Revestimientos para pisos, muros y cielos</a:t>
            </a:r>
            <a:endParaRPr sz="2000" b="0" i="0" u="none" strike="noStrike" cap="none" dirty="0">
              <a:solidFill>
                <a:srgbClr val="000000"/>
              </a:solidFill>
              <a:latin typeface="Arial"/>
              <a:ea typeface="Arial"/>
              <a:cs typeface="Arial"/>
              <a:sym typeface="Arial"/>
            </a:endParaRPr>
          </a:p>
        </p:txBody>
      </p:sp>
      <p:sp>
        <p:nvSpPr>
          <p:cNvPr id="266" name="Google Shape;266;p21"/>
          <p:cNvSpPr/>
          <p:nvPr/>
        </p:nvSpPr>
        <p:spPr>
          <a:xfrm>
            <a:off x="4643600" y="2047375"/>
            <a:ext cx="5822100" cy="151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900" b="0" i="0" u="none" strike="noStrike" cap="none" dirty="0">
                <a:solidFill>
                  <a:schemeClr val="lt1"/>
                </a:solidFill>
                <a:latin typeface="Calibri"/>
                <a:ea typeface="Calibri"/>
                <a:cs typeface="Calibri"/>
                <a:sym typeface="Calibri"/>
              </a:rPr>
              <a:t>Las planchas de yeso-cartón se fabrican en tres tipos:</a:t>
            </a:r>
            <a:endParaRPr sz="1900" dirty="0"/>
          </a:p>
          <a:p>
            <a:pPr marL="457200" marR="0" lvl="0" indent="-349250" algn="just" rtl="0">
              <a:lnSpc>
                <a:spcPct val="100000"/>
              </a:lnSpc>
              <a:spcBef>
                <a:spcPts val="520"/>
              </a:spcBef>
              <a:spcAft>
                <a:spcPts val="0"/>
              </a:spcAft>
              <a:buClr>
                <a:schemeClr val="lt1"/>
              </a:buClr>
              <a:buSzPts val="1900"/>
              <a:buFont typeface="Calibri"/>
              <a:buAutoNum type="arabicPeriod"/>
            </a:pPr>
            <a:r>
              <a:rPr lang="es-CL" sz="1900" b="1" i="0" u="none" strike="noStrike" cap="none" dirty="0">
                <a:solidFill>
                  <a:schemeClr val="lt1"/>
                </a:solidFill>
                <a:latin typeface="Calibri"/>
                <a:ea typeface="Calibri"/>
                <a:cs typeface="Calibri"/>
                <a:sym typeface="Calibri"/>
              </a:rPr>
              <a:t>Estándar (ST):</a:t>
            </a:r>
            <a:r>
              <a:rPr lang="es-CL" sz="1900" b="0" i="0" u="none" strike="noStrike" cap="none" dirty="0">
                <a:solidFill>
                  <a:schemeClr val="lt1"/>
                </a:solidFill>
                <a:latin typeface="Calibri"/>
                <a:ea typeface="Calibri"/>
                <a:cs typeface="Calibri"/>
                <a:sym typeface="Calibri"/>
              </a:rPr>
              <a:t> corresponde al tipo básico de plancha con borde biselado o borde rebajado (para terminación con juntura invisible para un acabado perfectamente liso).</a:t>
            </a:r>
            <a:endParaRPr sz="1900" dirty="0"/>
          </a:p>
        </p:txBody>
      </p:sp>
      <p:pic>
        <p:nvPicPr>
          <p:cNvPr id="267" name="Google Shape;267;p21"/>
          <p:cNvPicPr preferRelativeResize="0"/>
          <p:nvPr/>
        </p:nvPicPr>
        <p:blipFill rotWithShape="1">
          <a:blip r:embed="rId5">
            <a:alphaModFix/>
          </a:blip>
          <a:srcRect b="5438"/>
          <a:stretch/>
        </p:blipFill>
        <p:spPr>
          <a:xfrm>
            <a:off x="8476175" y="4028500"/>
            <a:ext cx="2955975" cy="2121349"/>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68" name="Google Shape;268;p21" descr="Como elegir las mejores Planchas de Yeso-Cartón"/>
          <p:cNvPicPr preferRelativeResize="0"/>
          <p:nvPr/>
        </p:nvPicPr>
        <p:blipFill rotWithShape="1">
          <a:blip r:embed="rId6">
            <a:alphaModFix/>
          </a:blip>
          <a:srcRect/>
          <a:stretch/>
        </p:blipFill>
        <p:spPr>
          <a:xfrm>
            <a:off x="4965313" y="4028505"/>
            <a:ext cx="2955956" cy="2121350"/>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69" name="Google Shape;269;p21"/>
          <p:cNvSpPr txBox="1">
            <a:spLocks noGrp="1"/>
          </p:cNvSpPr>
          <p:nvPr>
            <p:ph type="title"/>
          </p:nvPr>
        </p:nvSpPr>
        <p:spPr>
          <a:xfrm>
            <a:off x="1303435" y="3305412"/>
            <a:ext cx="2634558" cy="6449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s-CL" sz="2500" b="1" dirty="0">
                <a:solidFill>
                  <a:schemeClr val="lt1"/>
                </a:solidFill>
              </a:rPr>
              <a:t>YESO CARTÓN</a:t>
            </a:r>
            <a:endParaRPr sz="2500" b="1" dirty="0">
              <a:solidFill>
                <a:schemeClr val="lt1"/>
              </a:solidFill>
            </a:endParaRPr>
          </a:p>
        </p:txBody>
      </p:sp>
      <p:sp>
        <p:nvSpPr>
          <p:cNvPr id="270" name="Google Shape;270;p21"/>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71" name="Google Shape;271;p21"/>
          <p:cNvSpPr txBox="1"/>
          <p:nvPr/>
        </p:nvSpPr>
        <p:spPr>
          <a:xfrm>
            <a:off x="4944650" y="6107625"/>
            <a:ext cx="29973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https://thisbuildis.com/es/pages/361993</a:t>
            </a:r>
            <a:endParaRPr sz="1200" dirty="0">
              <a:latin typeface="Calibri"/>
              <a:ea typeface="Calibri"/>
              <a:cs typeface="Calibri"/>
              <a:sym typeface="Calibri"/>
            </a:endParaRPr>
          </a:p>
        </p:txBody>
      </p:sp>
      <p:sp>
        <p:nvSpPr>
          <p:cNvPr id="272" name="Google Shape;272;p21"/>
          <p:cNvSpPr txBox="1"/>
          <p:nvPr/>
        </p:nvSpPr>
        <p:spPr>
          <a:xfrm>
            <a:off x="4965350" y="3645688"/>
            <a:ext cx="2955900" cy="36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b="1" dirty="0">
                <a:latin typeface="Calibri"/>
                <a:ea typeface="Calibri"/>
                <a:cs typeface="Calibri"/>
                <a:sym typeface="Calibri"/>
              </a:rPr>
              <a:t>FIGURA 15 - Pared revestida Yeso Cartón</a:t>
            </a:r>
            <a:endParaRPr sz="1200" b="1" dirty="0">
              <a:latin typeface="Calibri"/>
              <a:ea typeface="Calibri"/>
              <a:cs typeface="Calibri"/>
              <a:sym typeface="Calibri"/>
            </a:endParaRPr>
          </a:p>
        </p:txBody>
      </p:sp>
      <p:sp>
        <p:nvSpPr>
          <p:cNvPr id="273" name="Google Shape;273;p21"/>
          <p:cNvSpPr txBox="1"/>
          <p:nvPr/>
        </p:nvSpPr>
        <p:spPr>
          <a:xfrm>
            <a:off x="8455513" y="3628300"/>
            <a:ext cx="29973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a:t>
            </a:r>
            <a:r>
              <a:rPr lang="es-CL" sz="1200" b="1" dirty="0">
                <a:latin typeface="Calibri"/>
                <a:ea typeface="Calibri"/>
                <a:cs typeface="Calibri"/>
                <a:sym typeface="Calibri"/>
              </a:rPr>
              <a:t>IGURA 16 - Plancha Yeso Cartón</a:t>
            </a:r>
            <a:endParaRPr sz="1200" b="1" dirty="0">
              <a:latin typeface="Calibri"/>
              <a:ea typeface="Calibri"/>
              <a:cs typeface="Calibri"/>
              <a:sym typeface="Calibri"/>
            </a:endParaRPr>
          </a:p>
        </p:txBody>
      </p:sp>
      <p:sp>
        <p:nvSpPr>
          <p:cNvPr id="274" name="Google Shape;274;p21"/>
          <p:cNvSpPr txBox="1"/>
          <p:nvPr/>
        </p:nvSpPr>
        <p:spPr>
          <a:xfrm>
            <a:off x="8455525" y="6137775"/>
            <a:ext cx="2997300" cy="6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https://www.triplee.cl/volcanita-10mm-yeso-carton-volcan-2046.html</a:t>
            </a:r>
            <a:endParaRPr sz="1200" dirty="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1"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280" name="Google Shape;280;p41"/>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281" name="Google Shape;281;p41"/>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82" name="Google Shape;282;p41"/>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83" name="Google Shape;283;p41"/>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84" name="Google Shape;284;p41"/>
          <p:cNvSpPr/>
          <p:nvPr/>
        </p:nvSpPr>
        <p:spPr>
          <a:xfrm>
            <a:off x="4489639" y="347676"/>
            <a:ext cx="49712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Arial"/>
                <a:ea typeface="Arial"/>
                <a:cs typeface="Arial"/>
                <a:sym typeface="Arial"/>
              </a:rPr>
              <a:t>Revestimientos para pisos, muros y cielos</a:t>
            </a:r>
            <a:endParaRPr sz="2000" b="0" i="0" u="none" strike="noStrike" cap="none" dirty="0">
              <a:solidFill>
                <a:srgbClr val="000000"/>
              </a:solidFill>
              <a:latin typeface="Arial"/>
              <a:ea typeface="Arial"/>
              <a:cs typeface="Arial"/>
              <a:sym typeface="Arial"/>
            </a:endParaRPr>
          </a:p>
        </p:txBody>
      </p:sp>
      <p:sp>
        <p:nvSpPr>
          <p:cNvPr id="285" name="Google Shape;285;p41"/>
          <p:cNvSpPr/>
          <p:nvPr/>
        </p:nvSpPr>
        <p:spPr>
          <a:xfrm>
            <a:off x="4672150" y="2004525"/>
            <a:ext cx="5722200" cy="1833600"/>
          </a:xfrm>
          <a:prstGeom prst="rect">
            <a:avLst/>
          </a:prstGeom>
          <a:noFill/>
          <a:ln>
            <a:noFill/>
          </a:ln>
        </p:spPr>
        <p:txBody>
          <a:bodyPr spcFirstLastPara="1" wrap="square" lIns="91425" tIns="45700" rIns="91425" bIns="45700" anchor="t" anchorCtr="0">
            <a:spAutoFit/>
          </a:bodyPr>
          <a:lstStyle/>
          <a:p>
            <a:pPr marL="342900" marR="0" lvl="0" indent="0" algn="just" rtl="0">
              <a:lnSpc>
                <a:spcPct val="100000"/>
              </a:lnSpc>
              <a:spcBef>
                <a:spcPts val="0"/>
              </a:spcBef>
              <a:spcAft>
                <a:spcPts val="0"/>
              </a:spcAft>
              <a:buNone/>
            </a:pPr>
            <a:r>
              <a:rPr lang="es-CL" sz="1800" b="1" i="0" u="none" strike="noStrike" cap="none" dirty="0">
                <a:solidFill>
                  <a:schemeClr val="lt1"/>
                </a:solidFill>
                <a:latin typeface="Calibri"/>
                <a:ea typeface="Calibri"/>
                <a:cs typeface="Calibri"/>
                <a:sym typeface="Calibri"/>
              </a:rPr>
              <a:t>2</a:t>
            </a:r>
            <a:r>
              <a:rPr lang="es-CL" sz="1800" b="1" dirty="0">
                <a:solidFill>
                  <a:schemeClr val="lt1"/>
                </a:solidFill>
                <a:latin typeface="Calibri"/>
                <a:ea typeface="Calibri"/>
                <a:cs typeface="Calibri"/>
                <a:sym typeface="Calibri"/>
              </a:rPr>
              <a:t>. </a:t>
            </a:r>
            <a:r>
              <a:rPr lang="es-CL" sz="1800" b="1" i="0" u="none" strike="noStrike" cap="none" dirty="0">
                <a:solidFill>
                  <a:schemeClr val="lt1"/>
                </a:solidFill>
                <a:latin typeface="Calibri"/>
                <a:ea typeface="Calibri"/>
                <a:cs typeface="Calibri"/>
                <a:sym typeface="Calibri"/>
              </a:rPr>
              <a:t>Resistentes al Fuego (RF)</a:t>
            </a:r>
            <a:r>
              <a:rPr lang="es-CL" sz="1800" b="0" i="0" u="none" strike="noStrike" cap="none" dirty="0">
                <a:solidFill>
                  <a:schemeClr val="lt1"/>
                </a:solidFill>
                <a:latin typeface="Calibri"/>
                <a:ea typeface="Calibri"/>
                <a:cs typeface="Calibri"/>
                <a:sym typeface="Calibri"/>
              </a:rPr>
              <a:t>: especialmente desarrolladas para ser utilizadas en aplicaciones con un alto requerimiento de resistencia frente al fuego, son planchas en cuyo núcleo de yeso se incorporan fibras de vidrio para aumentar su resistencia a la propagación del fuego.</a:t>
            </a:r>
            <a:endParaRPr sz="1800" dirty="0"/>
          </a:p>
        </p:txBody>
      </p:sp>
      <p:pic>
        <p:nvPicPr>
          <p:cNvPr id="286" name="Google Shape;286;p41"/>
          <p:cNvPicPr preferRelativeResize="0"/>
          <p:nvPr/>
        </p:nvPicPr>
        <p:blipFill rotWithShape="1">
          <a:blip r:embed="rId5">
            <a:alphaModFix/>
          </a:blip>
          <a:srcRect/>
          <a:stretch/>
        </p:blipFill>
        <p:spPr>
          <a:xfrm>
            <a:off x="8269700" y="4238100"/>
            <a:ext cx="2504026" cy="200381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87" name="Google Shape;287;p41" descr="REGISTROCDT - VOLCAN / Volcanita"/>
          <p:cNvPicPr preferRelativeResize="0"/>
          <p:nvPr/>
        </p:nvPicPr>
        <p:blipFill rotWithShape="1">
          <a:blip r:embed="rId6">
            <a:alphaModFix/>
          </a:blip>
          <a:srcRect b="25196"/>
          <a:stretch/>
        </p:blipFill>
        <p:spPr>
          <a:xfrm>
            <a:off x="5139375" y="4238400"/>
            <a:ext cx="2504025" cy="2003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88" name="Google Shape;288;p41"/>
          <p:cNvSpPr txBox="1"/>
          <p:nvPr/>
        </p:nvSpPr>
        <p:spPr>
          <a:xfrm>
            <a:off x="1303435" y="3305412"/>
            <a:ext cx="2634558" cy="6449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s-CL" sz="2400" b="1" dirty="0">
                <a:solidFill>
                  <a:schemeClr val="lt1"/>
                </a:solidFill>
                <a:latin typeface="Calibri"/>
                <a:ea typeface="Calibri"/>
                <a:cs typeface="Calibri"/>
                <a:sym typeface="Calibri"/>
              </a:rPr>
              <a:t>YESO CARTÓN</a:t>
            </a:r>
            <a:endParaRPr sz="2400" b="1" i="0" u="none" strike="noStrike" cap="none" dirty="0">
              <a:solidFill>
                <a:schemeClr val="lt1"/>
              </a:solidFill>
              <a:latin typeface="Calibri"/>
              <a:ea typeface="Calibri"/>
              <a:cs typeface="Calibri"/>
              <a:sym typeface="Calibri"/>
            </a:endParaRPr>
          </a:p>
        </p:txBody>
      </p:sp>
      <p:sp>
        <p:nvSpPr>
          <p:cNvPr id="289" name="Google Shape;289;p41"/>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90" name="Google Shape;290;p41"/>
          <p:cNvSpPr txBox="1"/>
          <p:nvPr/>
        </p:nvSpPr>
        <p:spPr>
          <a:xfrm>
            <a:off x="5053650" y="6182625"/>
            <a:ext cx="2865300" cy="5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http://www.especificar.cl/fichas/planchas-de-yeso-carton-volcanita-rf</a:t>
            </a:r>
            <a:endParaRPr sz="1200" dirty="0">
              <a:latin typeface="Calibri"/>
              <a:ea typeface="Calibri"/>
              <a:cs typeface="Calibri"/>
              <a:sym typeface="Calibri"/>
            </a:endParaRPr>
          </a:p>
        </p:txBody>
      </p:sp>
      <p:sp>
        <p:nvSpPr>
          <p:cNvPr id="291" name="Google Shape;291;p41"/>
          <p:cNvSpPr txBox="1"/>
          <p:nvPr/>
        </p:nvSpPr>
        <p:spPr>
          <a:xfrm>
            <a:off x="5113975" y="3838200"/>
            <a:ext cx="2529300" cy="3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b="1" dirty="0">
                <a:latin typeface="Calibri"/>
                <a:ea typeface="Calibri"/>
                <a:cs typeface="Calibri"/>
                <a:sym typeface="Calibri"/>
              </a:rPr>
              <a:t>FIGURA 17</a:t>
            </a:r>
            <a:r>
              <a:rPr lang="es-CL" sz="1200" dirty="0">
                <a:latin typeface="Calibri"/>
                <a:ea typeface="Calibri"/>
                <a:cs typeface="Calibri"/>
                <a:sym typeface="Calibri"/>
              </a:rPr>
              <a:t> - Yeso Cartón RF</a:t>
            </a:r>
            <a:endParaRPr sz="1200" dirty="0">
              <a:latin typeface="Calibri"/>
              <a:ea typeface="Calibri"/>
              <a:cs typeface="Calibri"/>
              <a:sym typeface="Calibri"/>
            </a:endParaRPr>
          </a:p>
        </p:txBody>
      </p:sp>
      <p:sp>
        <p:nvSpPr>
          <p:cNvPr id="292" name="Google Shape;292;p41"/>
          <p:cNvSpPr txBox="1"/>
          <p:nvPr/>
        </p:nvSpPr>
        <p:spPr>
          <a:xfrm>
            <a:off x="8244425" y="3838200"/>
            <a:ext cx="2529300" cy="3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b="1" dirty="0">
                <a:latin typeface="Calibri"/>
                <a:ea typeface="Calibri"/>
                <a:cs typeface="Calibri"/>
                <a:sym typeface="Calibri"/>
              </a:rPr>
              <a:t>FIGURA 18</a:t>
            </a:r>
            <a:r>
              <a:rPr lang="es-CL" sz="1200" dirty="0">
                <a:latin typeface="Calibri"/>
                <a:ea typeface="Calibri"/>
                <a:cs typeface="Calibri"/>
                <a:sym typeface="Calibri"/>
              </a:rPr>
              <a:t> - Instalación placa RF</a:t>
            </a:r>
            <a:endParaRPr sz="1200" dirty="0">
              <a:latin typeface="Calibri"/>
              <a:ea typeface="Calibri"/>
              <a:cs typeface="Calibri"/>
              <a:sym typeface="Calibri"/>
            </a:endParaRPr>
          </a:p>
        </p:txBody>
      </p:sp>
      <p:sp>
        <p:nvSpPr>
          <p:cNvPr id="293" name="Google Shape;293;p41"/>
          <p:cNvSpPr txBox="1"/>
          <p:nvPr/>
        </p:nvSpPr>
        <p:spPr>
          <a:xfrm>
            <a:off x="8269700" y="6241900"/>
            <a:ext cx="3546900" cy="5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https://www.youtube.com/watch?v=jjmVa5kFXdI</a:t>
            </a:r>
            <a:endParaRPr sz="120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2"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299" name="Google Shape;299;p42"/>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00" name="Google Shape;300;p42"/>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01" name="Google Shape;301;p42"/>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02" name="Google Shape;302;p42"/>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03" name="Google Shape;303;p42"/>
          <p:cNvSpPr/>
          <p:nvPr/>
        </p:nvSpPr>
        <p:spPr>
          <a:xfrm>
            <a:off x="4489639" y="347676"/>
            <a:ext cx="49712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Arial"/>
                <a:ea typeface="Arial"/>
                <a:cs typeface="Arial"/>
                <a:sym typeface="Arial"/>
              </a:rPr>
              <a:t>Revestimientos para pisos, muros y cielos</a:t>
            </a:r>
            <a:endParaRPr sz="2000" b="0" i="0" u="none" strike="noStrike" cap="none" dirty="0">
              <a:solidFill>
                <a:srgbClr val="000000"/>
              </a:solidFill>
              <a:latin typeface="Arial"/>
              <a:ea typeface="Arial"/>
              <a:cs typeface="Arial"/>
              <a:sym typeface="Arial"/>
            </a:endParaRPr>
          </a:p>
        </p:txBody>
      </p:sp>
      <p:sp>
        <p:nvSpPr>
          <p:cNvPr id="304" name="Google Shape;304;p42"/>
          <p:cNvSpPr txBox="1">
            <a:spLocks noGrp="1"/>
          </p:cNvSpPr>
          <p:nvPr>
            <p:ph type="body" idx="1"/>
          </p:nvPr>
        </p:nvSpPr>
        <p:spPr>
          <a:xfrm>
            <a:off x="4634830" y="2070679"/>
            <a:ext cx="5541600" cy="1576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Font typeface="Arial"/>
              <a:buNone/>
            </a:pPr>
            <a:r>
              <a:rPr lang="es-CL" sz="1900" b="1" dirty="0">
                <a:solidFill>
                  <a:schemeClr val="lt1"/>
                </a:solidFill>
              </a:rPr>
              <a:t>YESO CARTÓN</a:t>
            </a:r>
            <a:endParaRPr sz="1500" dirty="0">
              <a:solidFill>
                <a:schemeClr val="lt1"/>
              </a:solidFill>
            </a:endParaRPr>
          </a:p>
          <a:p>
            <a:pPr marL="0" lvl="0" indent="0" algn="just" rtl="0">
              <a:lnSpc>
                <a:spcPct val="100000"/>
              </a:lnSpc>
              <a:spcBef>
                <a:spcPts val="0"/>
              </a:spcBef>
              <a:spcAft>
                <a:spcPts val="0"/>
              </a:spcAft>
              <a:buSzPts val="2600"/>
              <a:buNone/>
            </a:pPr>
            <a:r>
              <a:rPr lang="es-CL" sz="1600" b="1" dirty="0">
                <a:solidFill>
                  <a:schemeClr val="lt1"/>
                </a:solidFill>
              </a:rPr>
              <a:t>3. Resistentes a la Humedad (RH):</a:t>
            </a:r>
            <a:r>
              <a:rPr lang="es-CL" sz="1600" dirty="0">
                <a:solidFill>
                  <a:schemeClr val="lt1"/>
                </a:solidFill>
              </a:rPr>
              <a:t> son planchas en cuya formulación se incorporan aditivos impermeabilizantes que le confieren mayor resistencia a la humedad, limitando la absorción de humedad en las planchas.</a:t>
            </a:r>
            <a:endParaRPr sz="1600" dirty="0">
              <a:solidFill>
                <a:schemeClr val="lt1"/>
              </a:solidFill>
            </a:endParaRPr>
          </a:p>
          <a:p>
            <a:pPr marL="0" lvl="0" indent="0" algn="just" rtl="0">
              <a:lnSpc>
                <a:spcPct val="100000"/>
              </a:lnSpc>
              <a:spcBef>
                <a:spcPts val="520"/>
              </a:spcBef>
              <a:spcAft>
                <a:spcPts val="0"/>
              </a:spcAft>
              <a:buSzPts val="2600"/>
              <a:buNone/>
            </a:pPr>
            <a:endParaRPr sz="2600" dirty="0"/>
          </a:p>
        </p:txBody>
      </p:sp>
      <p:pic>
        <p:nvPicPr>
          <p:cNvPr id="305" name="Google Shape;305;p42"/>
          <p:cNvPicPr preferRelativeResize="0"/>
          <p:nvPr/>
        </p:nvPicPr>
        <p:blipFill rotWithShape="1">
          <a:blip r:embed="rId5">
            <a:alphaModFix/>
          </a:blip>
          <a:srcRect b="6635"/>
          <a:stretch/>
        </p:blipFill>
        <p:spPr>
          <a:xfrm>
            <a:off x="8249598" y="3854846"/>
            <a:ext cx="2770187" cy="22161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306" name="Google Shape;306;p42" descr="Placa Verde Placas Yeso Durlock Antihumedad 12.5mm Parana - $ 523,00 en  Mercado Libre"/>
          <p:cNvPicPr preferRelativeResize="0"/>
          <p:nvPr/>
        </p:nvPicPr>
        <p:blipFill rotWithShape="1">
          <a:blip r:embed="rId6">
            <a:alphaModFix/>
          </a:blip>
          <a:srcRect/>
          <a:stretch/>
        </p:blipFill>
        <p:spPr>
          <a:xfrm>
            <a:off x="5203102" y="3854846"/>
            <a:ext cx="2770174" cy="221614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307" name="Google Shape;307;p42"/>
          <p:cNvSpPr txBox="1"/>
          <p:nvPr/>
        </p:nvSpPr>
        <p:spPr>
          <a:xfrm>
            <a:off x="1303435" y="3305412"/>
            <a:ext cx="2634558" cy="6449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s-CL" sz="2500" b="1" dirty="0">
                <a:solidFill>
                  <a:schemeClr val="lt1"/>
                </a:solidFill>
                <a:latin typeface="Calibri"/>
                <a:ea typeface="Calibri"/>
                <a:cs typeface="Calibri"/>
                <a:sym typeface="Calibri"/>
              </a:rPr>
              <a:t>YESO CARTÓN</a:t>
            </a:r>
            <a:endParaRPr sz="2500" b="1" i="0" u="none" strike="noStrike" cap="none" dirty="0">
              <a:solidFill>
                <a:schemeClr val="lt1"/>
              </a:solidFill>
              <a:latin typeface="Calibri"/>
              <a:ea typeface="Calibri"/>
              <a:cs typeface="Calibri"/>
              <a:sym typeface="Calibri"/>
            </a:endParaRPr>
          </a:p>
        </p:txBody>
      </p:sp>
      <p:sp>
        <p:nvSpPr>
          <p:cNvPr id="308" name="Google Shape;308;p42"/>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09" name="Google Shape;309;p42"/>
          <p:cNvSpPr txBox="1"/>
          <p:nvPr/>
        </p:nvSpPr>
        <p:spPr>
          <a:xfrm>
            <a:off x="5130550" y="3495525"/>
            <a:ext cx="2862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b="1" dirty="0">
                <a:latin typeface="Calibri"/>
                <a:ea typeface="Calibri"/>
                <a:cs typeface="Calibri"/>
                <a:sym typeface="Calibri"/>
              </a:rPr>
              <a:t>FIGURA 19 - Revestimiento yeso cartón RH</a:t>
            </a:r>
            <a:endParaRPr sz="1200" b="1" dirty="0">
              <a:latin typeface="Calibri"/>
              <a:ea typeface="Calibri"/>
              <a:cs typeface="Calibri"/>
              <a:sym typeface="Calibri"/>
            </a:endParaRPr>
          </a:p>
        </p:txBody>
      </p:sp>
      <p:sp>
        <p:nvSpPr>
          <p:cNvPr id="310" name="Google Shape;310;p42"/>
          <p:cNvSpPr txBox="1"/>
          <p:nvPr/>
        </p:nvSpPr>
        <p:spPr>
          <a:xfrm>
            <a:off x="8249600" y="3495521"/>
            <a:ext cx="2770200" cy="2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b="1" dirty="0">
                <a:latin typeface="Calibri"/>
                <a:ea typeface="Calibri"/>
                <a:cs typeface="Calibri"/>
                <a:sym typeface="Calibri"/>
              </a:rPr>
              <a:t>FIGURA 20 - Placa yeso cartón RH</a:t>
            </a:r>
            <a:endParaRPr sz="1200" b="1" dirty="0">
              <a:latin typeface="Calibri"/>
              <a:ea typeface="Calibri"/>
              <a:cs typeface="Calibri"/>
              <a:sym typeface="Calibri"/>
            </a:endParaRPr>
          </a:p>
        </p:txBody>
      </p:sp>
      <p:sp>
        <p:nvSpPr>
          <p:cNvPr id="311" name="Google Shape;311;p42"/>
          <p:cNvSpPr txBox="1"/>
          <p:nvPr/>
        </p:nvSpPr>
        <p:spPr>
          <a:xfrm>
            <a:off x="8182300" y="6149350"/>
            <a:ext cx="3819300" cy="6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http://www.especificar.cl/fichas/planchas-de-yeso-carton-volcanita-rh</a:t>
            </a:r>
            <a:endParaRPr sz="1200" dirty="0">
              <a:latin typeface="Calibri"/>
              <a:ea typeface="Calibri"/>
              <a:cs typeface="Calibri"/>
              <a:sym typeface="Calibri"/>
            </a:endParaRPr>
          </a:p>
        </p:txBody>
      </p:sp>
      <p:sp>
        <p:nvSpPr>
          <p:cNvPr id="312" name="Google Shape;312;p42"/>
          <p:cNvSpPr txBox="1"/>
          <p:nvPr/>
        </p:nvSpPr>
        <p:spPr>
          <a:xfrm>
            <a:off x="3503550" y="6118150"/>
            <a:ext cx="4489800" cy="7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http://tuasesorenceramicos.blogspot.com/2014/03/se-puede-pegar-sobre-placa-de-yeso.html</a:t>
            </a:r>
            <a:endParaRPr sz="1200" dirty="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5"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318" name="Google Shape;318;p15"/>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19" name="Google Shape;319;p15"/>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20" name="Google Shape;320;p15"/>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21" name="Google Shape;321;p15"/>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22" name="Google Shape;322;p15"/>
          <p:cNvSpPr txBox="1">
            <a:spLocks noGrp="1"/>
          </p:cNvSpPr>
          <p:nvPr>
            <p:ph type="body" idx="1"/>
          </p:nvPr>
        </p:nvSpPr>
        <p:spPr>
          <a:xfrm>
            <a:off x="4789275" y="2075100"/>
            <a:ext cx="5422800" cy="18084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00000"/>
              </a:lnSpc>
              <a:spcBef>
                <a:spcPts val="0"/>
              </a:spcBef>
              <a:spcAft>
                <a:spcPts val="0"/>
              </a:spcAft>
              <a:buSzPts val="1800"/>
              <a:buNone/>
            </a:pPr>
            <a:r>
              <a:rPr lang="es-CL" sz="1800" dirty="0">
                <a:solidFill>
                  <a:schemeClr val="lt1"/>
                </a:solidFill>
              </a:rPr>
              <a:t>Están construidas por una mezcla homogénea de cemento, refuerzos orgánicos y agregados naturales, más un especial proceso de construcción de alta tecnología basado en fraguado por autoclave. Su carácter de material neutro le permite ser pintado directamente sobre su superficie sin previo tratamiento, además de no sufrir pudrición o acción de ácaros y termitas. Las placas deben ser fabricadas según la Norma Chilena NCh 186/1 Of. 1986.</a:t>
            </a:r>
            <a:endParaRPr sz="2000" dirty="0">
              <a:solidFill>
                <a:schemeClr val="lt1"/>
              </a:solidFill>
            </a:endParaRPr>
          </a:p>
          <a:p>
            <a:pPr marL="342900" lvl="0" indent="-177800" algn="just" rtl="0">
              <a:lnSpc>
                <a:spcPct val="100000"/>
              </a:lnSpc>
              <a:spcBef>
                <a:spcPts val="520"/>
              </a:spcBef>
              <a:spcAft>
                <a:spcPts val="0"/>
              </a:spcAft>
              <a:buSzPts val="2600"/>
              <a:buNone/>
            </a:pPr>
            <a:endParaRPr sz="1600" dirty="0">
              <a:solidFill>
                <a:schemeClr val="lt1"/>
              </a:solidFill>
            </a:endParaRPr>
          </a:p>
        </p:txBody>
      </p:sp>
      <p:sp>
        <p:nvSpPr>
          <p:cNvPr id="323" name="Google Shape;323;p15"/>
          <p:cNvSpPr txBox="1"/>
          <p:nvPr/>
        </p:nvSpPr>
        <p:spPr>
          <a:xfrm>
            <a:off x="1320372" y="3259302"/>
            <a:ext cx="2600700" cy="523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s-CL" sz="2800" b="1" dirty="0">
                <a:solidFill>
                  <a:schemeClr val="lt1"/>
                </a:solidFill>
                <a:latin typeface="Calibri"/>
                <a:ea typeface="Calibri"/>
                <a:cs typeface="Calibri"/>
                <a:sym typeface="Calibri"/>
              </a:rPr>
              <a:t>FIBROCEMENTO</a:t>
            </a:r>
            <a:endParaRPr sz="2800" b="1" dirty="0">
              <a:solidFill>
                <a:schemeClr val="lt1"/>
              </a:solidFill>
              <a:latin typeface="Calibri"/>
              <a:ea typeface="Calibri"/>
              <a:cs typeface="Calibri"/>
              <a:sym typeface="Calibri"/>
            </a:endParaRPr>
          </a:p>
        </p:txBody>
      </p:sp>
      <p:sp>
        <p:nvSpPr>
          <p:cNvPr id="324" name="Google Shape;324;p15"/>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325" name="Google Shape;325;p15"/>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326" name="Google Shape;326;p15"/>
          <p:cNvPicPr preferRelativeResize="0"/>
          <p:nvPr/>
        </p:nvPicPr>
        <p:blipFill>
          <a:blip r:embed="rId5">
            <a:alphaModFix/>
          </a:blip>
          <a:stretch>
            <a:fillRect/>
          </a:stretch>
        </p:blipFill>
        <p:spPr>
          <a:xfrm>
            <a:off x="9211760" y="4716750"/>
            <a:ext cx="2455627" cy="2021800"/>
          </a:xfrm>
          <a:prstGeom prst="rect">
            <a:avLst/>
          </a:prstGeom>
          <a:noFill/>
          <a:ln w="25400" cap="flat" cmpd="sng">
            <a:solidFill>
              <a:srgbClr val="000000"/>
            </a:solidFill>
            <a:prstDash val="solid"/>
            <a:miter lim="8000"/>
            <a:headEnd type="none" w="sm" len="sm"/>
            <a:tailEnd type="none" w="sm" len="sm"/>
          </a:ln>
        </p:spPr>
      </p:pic>
      <p:sp>
        <p:nvSpPr>
          <p:cNvPr id="327" name="Google Shape;327;p15"/>
          <p:cNvSpPr txBox="1"/>
          <p:nvPr/>
        </p:nvSpPr>
        <p:spPr>
          <a:xfrm>
            <a:off x="9211738" y="4316550"/>
            <a:ext cx="25254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b="1" dirty="0">
                <a:latin typeface="Calibri"/>
                <a:ea typeface="Calibri"/>
                <a:cs typeface="Calibri"/>
                <a:sym typeface="Calibri"/>
              </a:rPr>
              <a:t>FIGURA 21 - Fibrocemento en Muros</a:t>
            </a:r>
            <a:endParaRPr sz="1200" b="1" dirty="0">
              <a:latin typeface="Calibri"/>
              <a:ea typeface="Calibri"/>
              <a:cs typeface="Calibri"/>
              <a:sym typeface="Calibri"/>
            </a:endParaRPr>
          </a:p>
        </p:txBody>
      </p:sp>
      <p:sp>
        <p:nvSpPr>
          <p:cNvPr id="328" name="Google Shape;328;p15"/>
          <p:cNvSpPr txBox="1"/>
          <p:nvPr/>
        </p:nvSpPr>
        <p:spPr>
          <a:xfrm>
            <a:off x="6315550" y="6022900"/>
            <a:ext cx="2896200" cy="780000"/>
          </a:xfrm>
          <a:prstGeom prst="rect">
            <a:avLst/>
          </a:prstGeom>
          <a:noFill/>
          <a:ln>
            <a:noFill/>
          </a:ln>
        </p:spPr>
        <p:txBody>
          <a:bodyPr spcFirstLastPara="1" wrap="square" lIns="91425" tIns="91425" rIns="91425" bIns="91425" anchor="t" anchorCtr="0">
            <a:noAutofit/>
          </a:bodyPr>
          <a:lstStyle/>
          <a:p>
            <a:pPr marL="0" lvl="0" indent="0" algn="r" rtl="0">
              <a:lnSpc>
                <a:spcPct val="107916"/>
              </a:lnSpc>
              <a:spcBef>
                <a:spcPts val="0"/>
              </a:spcBef>
              <a:spcAft>
                <a:spcPts val="800"/>
              </a:spcAft>
              <a:buClr>
                <a:schemeClr val="dk1"/>
              </a:buClr>
              <a:buSzPts val="1100"/>
              <a:buFont typeface="Arial"/>
              <a:buNone/>
            </a:pPr>
            <a:r>
              <a:rPr lang="es-CL" sz="1200" dirty="0">
                <a:latin typeface="Calibri"/>
                <a:ea typeface="Calibri"/>
                <a:cs typeface="Calibri"/>
                <a:sym typeface="Calibri"/>
              </a:rPr>
              <a:t>Fuente: </a:t>
            </a:r>
            <a:r>
              <a:rPr lang="es-CL" sz="1200" u="sng" dirty="0">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https://materialesalicante.com/placas-de-fibrocemento-lisas-usos/</a:t>
            </a:r>
            <a:r>
              <a:rPr lang="es-CL"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6"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334" name="Google Shape;334;p16"/>
          <p:cNvSpPr/>
          <p:nvPr/>
        </p:nvSpPr>
        <p:spPr>
          <a:xfrm>
            <a:off x="2000147" y="1684360"/>
            <a:ext cx="9136200" cy="34179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35" name="Google Shape;335;p16"/>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36" name="Google Shape;336;p16"/>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37" name="Google Shape;337;p16"/>
          <p:cNvSpPr/>
          <p:nvPr/>
        </p:nvSpPr>
        <p:spPr>
          <a:xfrm rot="1175366">
            <a:off x="645456" y="1534014"/>
            <a:ext cx="3950455" cy="3871127"/>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38" name="Google Shape;338;p16"/>
          <p:cNvSpPr txBox="1"/>
          <p:nvPr/>
        </p:nvSpPr>
        <p:spPr>
          <a:xfrm>
            <a:off x="1317027" y="2967297"/>
            <a:ext cx="260730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500" b="1" i="0" u="none" strike="noStrike" cap="none" dirty="0">
                <a:solidFill>
                  <a:schemeClr val="lt1"/>
                </a:solidFill>
                <a:latin typeface="Calibri"/>
                <a:ea typeface="Calibri"/>
                <a:cs typeface="Calibri"/>
                <a:sym typeface="Calibri"/>
              </a:rPr>
              <a:t>OSB </a:t>
            </a:r>
            <a:r>
              <a:rPr lang="es-CL" sz="2500" dirty="0">
                <a:solidFill>
                  <a:schemeClr val="lt1"/>
                </a:solidFill>
                <a:latin typeface="Calibri"/>
                <a:ea typeface="Calibri"/>
                <a:cs typeface="Calibri"/>
                <a:sym typeface="Calibri"/>
              </a:rPr>
              <a:t>(Oriented Strand Board)</a:t>
            </a:r>
            <a:endParaRPr sz="2500" b="1" i="0" u="none" strike="noStrike" cap="none" dirty="0">
              <a:solidFill>
                <a:schemeClr val="lt1"/>
              </a:solidFill>
              <a:latin typeface="Calibri"/>
              <a:ea typeface="Calibri"/>
              <a:cs typeface="Calibri"/>
              <a:sym typeface="Calibri"/>
            </a:endParaRPr>
          </a:p>
        </p:txBody>
      </p:sp>
      <p:sp>
        <p:nvSpPr>
          <p:cNvPr id="339" name="Google Shape;339;p16"/>
          <p:cNvSpPr txBox="1"/>
          <p:nvPr/>
        </p:nvSpPr>
        <p:spPr>
          <a:xfrm>
            <a:off x="4640350" y="1811725"/>
            <a:ext cx="6450000" cy="2841900"/>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600"/>
              <a:buFont typeface="Arial"/>
              <a:buNone/>
            </a:pPr>
            <a:r>
              <a:rPr lang="es-CL" sz="1700" dirty="0">
                <a:solidFill>
                  <a:schemeClr val="lt1"/>
                </a:solidFill>
                <a:latin typeface="Calibri"/>
                <a:ea typeface="Calibri"/>
                <a:cs typeface="Calibri"/>
                <a:sym typeface="Calibri"/>
              </a:rPr>
              <a:t>S</a:t>
            </a:r>
            <a:r>
              <a:rPr lang="es-CL" sz="1700" b="0" i="0" u="none" strike="noStrike" cap="none" dirty="0">
                <a:solidFill>
                  <a:schemeClr val="lt1"/>
                </a:solidFill>
                <a:latin typeface="Calibri"/>
                <a:ea typeface="Calibri"/>
                <a:cs typeface="Calibri"/>
                <a:sym typeface="Calibri"/>
              </a:rPr>
              <a:t>on tableros estructurales formados por hojuelas rectangulares de madera, dispuestas en capas perpendicularmente unas con otras, </a:t>
            </a:r>
            <a:r>
              <a:rPr lang="es-CL" sz="1700" dirty="0">
                <a:solidFill>
                  <a:schemeClr val="lt1"/>
                </a:solidFill>
                <a:latin typeface="Calibri"/>
                <a:ea typeface="Calibri"/>
                <a:cs typeface="Calibri"/>
                <a:sym typeface="Calibri"/>
              </a:rPr>
              <a:t>que se mezclan</a:t>
            </a:r>
            <a:r>
              <a:rPr lang="es-CL" sz="1700" b="0" i="0" u="none" strike="noStrike" cap="none" dirty="0">
                <a:solidFill>
                  <a:schemeClr val="lt1"/>
                </a:solidFill>
                <a:latin typeface="Calibri"/>
                <a:ea typeface="Calibri"/>
                <a:cs typeface="Calibri"/>
                <a:sym typeface="Calibri"/>
              </a:rPr>
              <a:t> con ceras y adhesivos para posteriormente ser sometidas a altas temperaturas y presiones lo cual le da gran resistencia a las cargas en cualquier dirección. </a:t>
            </a:r>
            <a:endParaRPr sz="1700" dirty="0"/>
          </a:p>
          <a:p>
            <a:pPr marL="0" lvl="0" indent="0" algn="just" rtl="0">
              <a:lnSpc>
                <a:spcPct val="90000"/>
              </a:lnSpc>
              <a:spcBef>
                <a:spcPts val="520"/>
              </a:spcBef>
              <a:spcAft>
                <a:spcPts val="0"/>
              </a:spcAft>
              <a:buClr>
                <a:schemeClr val="dk1"/>
              </a:buClr>
              <a:buSzPts val="2600"/>
              <a:buFont typeface="Arial"/>
              <a:buNone/>
            </a:pPr>
            <a:r>
              <a:rPr lang="es-CL" sz="1700" dirty="0">
                <a:solidFill>
                  <a:schemeClr val="lt1"/>
                </a:solidFill>
                <a:latin typeface="Calibri"/>
                <a:ea typeface="Calibri"/>
                <a:cs typeface="Calibri"/>
                <a:sym typeface="Calibri"/>
              </a:rPr>
              <a:t>Son fáciles de cortar, clavar o atornillar, utilizando herramientas de uso común. La plancha estándar tiene una cara rugosa, otorgando una característica antideslizante (techos) y/o mayor área específica de adherencia (muros y pisos). Además del formato estándar (canto naranjo) existe un tablero resistente a las termitas (canto amarillo) y otro resistente a hongos, fuego y termitas (canto guinda).</a:t>
            </a:r>
            <a:endParaRPr sz="1700" b="0" i="0" u="none" strike="noStrike" cap="none" dirty="0">
              <a:solidFill>
                <a:srgbClr val="000000"/>
              </a:solidFill>
              <a:latin typeface="Arial"/>
              <a:ea typeface="Arial"/>
              <a:cs typeface="Arial"/>
              <a:sym typeface="Arial"/>
            </a:endParaRPr>
          </a:p>
        </p:txBody>
      </p:sp>
      <p:sp>
        <p:nvSpPr>
          <p:cNvPr id="340" name="Google Shape;340;p16"/>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341" name="Google Shape;341;p16"/>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342" name="Google Shape;342;p16" descr="osb"/>
          <p:cNvPicPr preferRelativeResize="0"/>
          <p:nvPr/>
        </p:nvPicPr>
        <p:blipFill rotWithShape="1">
          <a:blip r:embed="rId5">
            <a:alphaModFix/>
          </a:blip>
          <a:srcRect l="7359" t="8240" r="9955" b="9604"/>
          <a:stretch/>
        </p:blipFill>
        <p:spPr>
          <a:xfrm>
            <a:off x="5069550" y="4850150"/>
            <a:ext cx="1600200" cy="1800225"/>
          </a:xfrm>
          <a:prstGeom prst="rect">
            <a:avLst/>
          </a:prstGeom>
          <a:noFill/>
          <a:ln w="25400" cap="flat" cmpd="sng">
            <a:solidFill>
              <a:srgbClr val="000000"/>
            </a:solidFill>
            <a:prstDash val="solid"/>
            <a:miter lim="8000"/>
            <a:headEnd type="none" w="sm" len="sm"/>
            <a:tailEnd type="none" w="sm" len="sm"/>
          </a:ln>
        </p:spPr>
      </p:pic>
      <p:pic>
        <p:nvPicPr>
          <p:cNvPr id="343" name="Google Shape;343;p16"/>
          <p:cNvPicPr preferRelativeResize="0"/>
          <p:nvPr/>
        </p:nvPicPr>
        <p:blipFill rotWithShape="1">
          <a:blip r:embed="rId6">
            <a:alphaModFix/>
          </a:blip>
          <a:srcRect b="2008"/>
          <a:stretch/>
        </p:blipFill>
        <p:spPr>
          <a:xfrm>
            <a:off x="6767100" y="4850150"/>
            <a:ext cx="3743325" cy="1800225"/>
          </a:xfrm>
          <a:prstGeom prst="rect">
            <a:avLst/>
          </a:prstGeom>
          <a:noFill/>
          <a:ln w="25400" cap="flat" cmpd="sng">
            <a:solidFill>
              <a:srgbClr val="000000"/>
            </a:solidFill>
            <a:prstDash val="solid"/>
            <a:miter lim="8000"/>
            <a:headEnd type="none" w="sm" len="sm"/>
            <a:tailEnd type="none" w="sm" len="sm"/>
          </a:ln>
        </p:spPr>
      </p:pic>
      <p:sp>
        <p:nvSpPr>
          <p:cNvPr id="344" name="Google Shape;344;p16"/>
          <p:cNvSpPr txBox="1"/>
          <p:nvPr/>
        </p:nvSpPr>
        <p:spPr>
          <a:xfrm>
            <a:off x="5107750" y="4501250"/>
            <a:ext cx="5515200" cy="34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FIGURAS 22 y 23</a:t>
            </a:r>
            <a:r>
              <a:rPr lang="es-CL" dirty="0">
                <a:latin typeface="Calibri"/>
                <a:ea typeface="Calibri"/>
                <a:cs typeface="Calibri"/>
                <a:sym typeface="Calibri"/>
              </a:rPr>
              <a:t> </a:t>
            </a:r>
            <a:r>
              <a:rPr lang="es-CL" b="1" dirty="0">
                <a:latin typeface="Calibri"/>
                <a:ea typeface="Calibri"/>
                <a:cs typeface="Calibri"/>
                <a:sym typeface="Calibri"/>
              </a:rPr>
              <a:t>- Placa de OSB y Revestimiento OSB en viviendas</a:t>
            </a:r>
            <a:endParaRPr sz="1800" b="1" dirty="0">
              <a:latin typeface="Calibri"/>
              <a:ea typeface="Calibri"/>
              <a:cs typeface="Calibri"/>
              <a:sym typeface="Calibri"/>
            </a:endParaRPr>
          </a:p>
        </p:txBody>
      </p:sp>
      <p:sp>
        <p:nvSpPr>
          <p:cNvPr id="345" name="Google Shape;345;p16"/>
          <p:cNvSpPr txBox="1"/>
          <p:nvPr/>
        </p:nvSpPr>
        <p:spPr>
          <a:xfrm>
            <a:off x="3001350" y="6314525"/>
            <a:ext cx="2068200" cy="400200"/>
          </a:xfrm>
          <a:prstGeom prst="rect">
            <a:avLst/>
          </a:prstGeom>
          <a:noFill/>
          <a:ln>
            <a:noFill/>
          </a:ln>
        </p:spPr>
        <p:txBody>
          <a:bodyPr spcFirstLastPara="1" wrap="square" lIns="91425" tIns="91425" rIns="91425" bIns="91425" anchor="t" anchorCtr="0">
            <a:noAutofit/>
          </a:bodyPr>
          <a:lstStyle/>
          <a:p>
            <a:pPr marL="0" lvl="0" indent="0" algn="just" rtl="0">
              <a:lnSpc>
                <a:spcPct val="107916"/>
              </a:lnSpc>
              <a:spcBef>
                <a:spcPts val="1000"/>
              </a:spcBef>
              <a:spcAft>
                <a:spcPts val="800"/>
              </a:spcAft>
              <a:buClr>
                <a:schemeClr val="dk1"/>
              </a:buClr>
              <a:buSzPts val="1100"/>
              <a:buFont typeface="Arial"/>
              <a:buNone/>
            </a:pPr>
            <a:r>
              <a:rPr lang="es-CL" dirty="0">
                <a:latin typeface="Calibri"/>
                <a:ea typeface="Calibri"/>
                <a:cs typeface="Calibri"/>
                <a:sym typeface="Calibri"/>
              </a:rPr>
              <a:t>Fuente: </a:t>
            </a:r>
            <a:r>
              <a:rPr lang="es-CL" u="sng" dirty="0">
                <a:latin typeface="Calibri"/>
                <a:ea typeface="Calibri"/>
                <a:cs typeface="Calibri"/>
                <a:sym typeface="Calibri"/>
                <a:hlinkClick r:id="rId7"/>
              </a:rPr>
              <a:t>https://lpchile.cl/</a:t>
            </a:r>
            <a:endParaRPr dirty="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18"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351" name="Google Shape;351;p18"/>
          <p:cNvSpPr txBox="1">
            <a:spLocks noGrp="1"/>
          </p:cNvSpPr>
          <p:nvPr>
            <p:ph type="title"/>
          </p:nvPr>
        </p:nvSpPr>
        <p:spPr>
          <a:xfrm>
            <a:off x="1981200" y="274638"/>
            <a:ext cx="8229600" cy="77809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352" name="Google Shape;352;p18"/>
          <p:cNvSpPr/>
          <p:nvPr/>
        </p:nvSpPr>
        <p:spPr>
          <a:xfrm>
            <a:off x="2000150" y="1779500"/>
            <a:ext cx="8563800" cy="36861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53" name="Google Shape;353;p18"/>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54" name="Google Shape;354;p18"/>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55" name="Google Shape;355;p18"/>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56" name="Google Shape;356;p18"/>
          <p:cNvSpPr txBox="1">
            <a:spLocks noGrp="1"/>
          </p:cNvSpPr>
          <p:nvPr>
            <p:ph type="body" idx="1"/>
          </p:nvPr>
        </p:nvSpPr>
        <p:spPr>
          <a:xfrm>
            <a:off x="4736725" y="1934700"/>
            <a:ext cx="5659800" cy="2988600"/>
          </a:xfrm>
          <a:prstGeom prst="rect">
            <a:avLst/>
          </a:prstGeom>
          <a:noFill/>
          <a:ln>
            <a:noFill/>
          </a:ln>
        </p:spPr>
        <p:txBody>
          <a:bodyPr spcFirstLastPara="1" wrap="square" lIns="91425" tIns="45700" rIns="91425" bIns="45700" anchor="t" anchorCtr="0">
            <a:normAutofit fontScale="92500" lnSpcReduction="10000"/>
          </a:bodyPr>
          <a:lstStyle/>
          <a:p>
            <a:pPr marL="360000" lvl="0" indent="-294300" algn="just" rtl="0">
              <a:lnSpc>
                <a:spcPct val="100000"/>
              </a:lnSpc>
              <a:spcBef>
                <a:spcPts val="0"/>
              </a:spcBef>
              <a:spcAft>
                <a:spcPts val="0"/>
              </a:spcAft>
              <a:buClr>
                <a:schemeClr val="lt1"/>
              </a:buClr>
              <a:buSzPts val="1800"/>
              <a:buFont typeface="Calibri"/>
              <a:buChar char="•"/>
            </a:pPr>
            <a:r>
              <a:rPr lang="es-CL" sz="1700" dirty="0">
                <a:solidFill>
                  <a:schemeClr val="lt1"/>
                </a:solidFill>
              </a:rPr>
              <a:t>Este revestimiento tiene la finalidad de entregar una superficie terminada que ofrezca un tránsito seguro y proteger la base que conforma la plataforma, así como también entregar una terminación decorativa adecuada con diferentes materiales.</a:t>
            </a:r>
            <a:endParaRPr sz="1700" dirty="0">
              <a:solidFill>
                <a:schemeClr val="lt1"/>
              </a:solidFill>
            </a:endParaRPr>
          </a:p>
          <a:p>
            <a:pPr marL="360000" lvl="0" indent="-294300" algn="just" rtl="0">
              <a:lnSpc>
                <a:spcPct val="100000"/>
              </a:lnSpc>
              <a:spcBef>
                <a:spcPts val="0"/>
              </a:spcBef>
              <a:spcAft>
                <a:spcPts val="0"/>
              </a:spcAft>
              <a:buClr>
                <a:schemeClr val="lt1"/>
              </a:buClr>
              <a:buSzPts val="1800"/>
              <a:buFont typeface="Calibri"/>
              <a:buChar char="•"/>
            </a:pPr>
            <a:r>
              <a:rPr lang="es-CL" sz="1700" dirty="0">
                <a:solidFill>
                  <a:schemeClr val="lt1"/>
                </a:solidFill>
              </a:rPr>
              <a:t>Independiente de las ventajas específicas que tiene cada revestimiento, todos deben cumplir con dos propiedades básicas: durabilidad y facilidad para su mantención. </a:t>
            </a:r>
            <a:endParaRPr sz="2100" dirty="0">
              <a:solidFill>
                <a:schemeClr val="lt1"/>
              </a:solidFill>
            </a:endParaRPr>
          </a:p>
          <a:p>
            <a:pPr marL="360000" lvl="0" indent="-294300" algn="just" rtl="0">
              <a:lnSpc>
                <a:spcPct val="100000"/>
              </a:lnSpc>
              <a:spcBef>
                <a:spcPts val="0"/>
              </a:spcBef>
              <a:spcAft>
                <a:spcPts val="0"/>
              </a:spcAft>
              <a:buClr>
                <a:schemeClr val="lt1"/>
              </a:buClr>
              <a:buSzPts val="1800"/>
              <a:buFont typeface="Calibri"/>
              <a:buChar char="•"/>
            </a:pPr>
            <a:r>
              <a:rPr lang="es-CL" sz="1700" dirty="0">
                <a:solidFill>
                  <a:schemeClr val="lt1"/>
                </a:solidFill>
              </a:rPr>
              <a:t>El piso es el pavimento artificial o natural que se encuentra en calles, caminos, rutas o habitaciones. Dentro de una vivienda puede encontrarse una gran variedad de tipos de pisos, los cuales se muestran a continuación.</a:t>
            </a:r>
            <a:endParaRPr sz="1700" dirty="0">
              <a:solidFill>
                <a:schemeClr val="lt1"/>
              </a:solidFill>
            </a:endParaRPr>
          </a:p>
        </p:txBody>
      </p:sp>
      <p:sp>
        <p:nvSpPr>
          <p:cNvPr id="357" name="Google Shape;357;p18"/>
          <p:cNvSpPr txBox="1"/>
          <p:nvPr/>
        </p:nvSpPr>
        <p:spPr>
          <a:xfrm>
            <a:off x="1373288" y="3267956"/>
            <a:ext cx="249485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400" b="1" i="0" u="none" strike="noStrike" cap="none" dirty="0">
                <a:solidFill>
                  <a:schemeClr val="lt1"/>
                </a:solidFill>
                <a:latin typeface="Calibri"/>
                <a:ea typeface="Calibri"/>
                <a:cs typeface="Calibri"/>
                <a:sym typeface="Calibri"/>
              </a:rPr>
              <a:t>REVESTIMIENTO DE PISO</a:t>
            </a:r>
            <a:endParaRPr sz="2400" b="1" i="0" u="none" strike="noStrike" cap="none" dirty="0">
              <a:solidFill>
                <a:schemeClr val="lt1"/>
              </a:solidFill>
              <a:latin typeface="Calibri"/>
              <a:ea typeface="Calibri"/>
              <a:cs typeface="Calibri"/>
              <a:sym typeface="Calibri"/>
            </a:endParaRPr>
          </a:p>
        </p:txBody>
      </p:sp>
      <p:sp>
        <p:nvSpPr>
          <p:cNvPr id="358" name="Google Shape;358;p18"/>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359" name="Google Shape;359;p18"/>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95" name="Google Shape;95;p2"/>
          <p:cNvSpPr txBox="1">
            <a:spLocks noGrp="1"/>
          </p:cNvSpPr>
          <p:nvPr>
            <p:ph type="body" idx="1"/>
          </p:nvPr>
        </p:nvSpPr>
        <p:spPr>
          <a:xfrm>
            <a:off x="403199" y="1196750"/>
            <a:ext cx="11492137" cy="2339110"/>
          </a:xfrm>
          <a:prstGeom prst="rect">
            <a:avLst/>
          </a:prstGeom>
          <a:solidFill>
            <a:srgbClr val="008E40"/>
          </a:solid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SzPts val="2590"/>
              <a:buNone/>
            </a:pPr>
            <a:r>
              <a:rPr lang="es-CL" sz="259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Es lo más visible que presenta una vivienda. Cumple la función de proteger la estructura de la vivienda, siendo la condición primordial, tanto para el diseño como para el material, impedir el ingreso de humedad a la estructura y al interior de la vivienda y permitir el fácil escurrimiento de esta. Así, cumplen una doble función: protegen los elementos de Obra Gruesa (la estructura), y les proporcionan un aspecto agradable. </a:t>
            </a:r>
            <a:endParaRPr sz="2960" dirty="0">
              <a:solidFill>
                <a:schemeClr val="bg1"/>
              </a:solidFill>
            </a:endParaRPr>
          </a:p>
        </p:txBody>
      </p:sp>
      <p:pic>
        <p:nvPicPr>
          <p:cNvPr id="96" name="Google Shape;96;p2"/>
          <p:cNvPicPr preferRelativeResize="0"/>
          <p:nvPr/>
        </p:nvPicPr>
        <p:blipFill rotWithShape="1">
          <a:blip r:embed="rId4">
            <a:alphaModFix/>
          </a:blip>
          <a:srcRect/>
          <a:stretch/>
        </p:blipFill>
        <p:spPr>
          <a:xfrm>
            <a:off x="0" y="3789040"/>
            <a:ext cx="12192000" cy="3068960"/>
          </a:xfrm>
          <a:prstGeom prst="rect">
            <a:avLst/>
          </a:prstGeom>
          <a:noFill/>
          <a:ln>
            <a:noFill/>
          </a:ln>
        </p:spPr>
      </p:pic>
      <p:sp>
        <p:nvSpPr>
          <p:cNvPr id="97" name="Google Shape;97;p2"/>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rgbClr val="007E39"/>
                </a:solidFill>
              </a:rPr>
              <a:t>REVESTIMIENTO</a:t>
            </a:r>
            <a:br>
              <a:rPr lang="es-CL" sz="4400" b="0" i="0" u="none" strike="noStrike" cap="none" dirty="0">
                <a:solidFill>
                  <a:schemeClr val="dk1"/>
                </a:solidFill>
                <a:latin typeface="Arial"/>
                <a:ea typeface="Arial"/>
                <a:cs typeface="Arial"/>
                <a:sym typeface="Arial"/>
              </a:rPr>
            </a:br>
            <a:endParaRPr sz="4400" b="0" i="0" u="none" strike="noStrike" cap="none" dirty="0">
              <a:solidFill>
                <a:srgbClr val="00953A"/>
              </a:solidFill>
              <a:latin typeface="Arial"/>
              <a:ea typeface="Arial"/>
              <a:cs typeface="Arial"/>
              <a:sym typeface="Arial"/>
            </a:endParaRPr>
          </a:p>
        </p:txBody>
      </p:sp>
      <p:sp>
        <p:nvSpPr>
          <p:cNvPr id="98" name="Google Shape;98;p2"/>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9" name="Google Shape;99;p2"/>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3"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365" name="Google Shape;365;p43"/>
          <p:cNvSpPr txBox="1">
            <a:spLocks noGrp="1"/>
          </p:cNvSpPr>
          <p:nvPr>
            <p:ph type="title"/>
          </p:nvPr>
        </p:nvSpPr>
        <p:spPr>
          <a:xfrm>
            <a:off x="1981200" y="274638"/>
            <a:ext cx="8229600" cy="77809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366" name="Google Shape;366;p43"/>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67" name="Google Shape;367;p43"/>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68" name="Google Shape;368;p43"/>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69" name="Google Shape;369;p43"/>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70" name="Google Shape;370;p43"/>
          <p:cNvSpPr txBox="1"/>
          <p:nvPr/>
        </p:nvSpPr>
        <p:spPr>
          <a:xfrm>
            <a:off x="1373288" y="3267956"/>
            <a:ext cx="249485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MADERA</a:t>
            </a:r>
            <a:endParaRPr sz="2400" b="1" i="0" u="none" strike="noStrike" cap="none" dirty="0">
              <a:solidFill>
                <a:schemeClr val="lt1"/>
              </a:solidFill>
              <a:latin typeface="Calibri"/>
              <a:ea typeface="Calibri"/>
              <a:cs typeface="Calibri"/>
              <a:sym typeface="Calibri"/>
            </a:endParaRPr>
          </a:p>
        </p:txBody>
      </p:sp>
      <p:sp>
        <p:nvSpPr>
          <p:cNvPr id="371" name="Google Shape;371;p43"/>
          <p:cNvSpPr/>
          <p:nvPr/>
        </p:nvSpPr>
        <p:spPr>
          <a:xfrm>
            <a:off x="4784175" y="2197725"/>
            <a:ext cx="4377900" cy="1842900"/>
          </a:xfrm>
          <a:prstGeom prst="rect">
            <a:avLst/>
          </a:prstGeom>
          <a:noFill/>
          <a:ln>
            <a:noFill/>
          </a:ln>
        </p:spPr>
        <p:txBody>
          <a:bodyPr spcFirstLastPara="1" wrap="square" lIns="91425" tIns="45700" rIns="91425" bIns="45700" anchor="t" anchorCtr="0">
            <a:spAutoFit/>
          </a:bodyPr>
          <a:lstStyle/>
          <a:p>
            <a:pPr marL="342900" marR="0" lvl="0" indent="0" algn="just" rtl="0">
              <a:lnSpc>
                <a:spcPct val="100000"/>
              </a:lnSpc>
              <a:spcBef>
                <a:spcPts val="0"/>
              </a:spcBef>
              <a:spcAft>
                <a:spcPts val="0"/>
              </a:spcAft>
              <a:buNone/>
            </a:pPr>
            <a:r>
              <a:rPr lang="es-CL" sz="1800" i="0" u="none" strike="noStrike" cap="none" dirty="0">
                <a:solidFill>
                  <a:schemeClr val="lt1"/>
                </a:solidFill>
                <a:latin typeface="Calibri"/>
                <a:ea typeface="Calibri"/>
                <a:cs typeface="Calibri"/>
                <a:sym typeface="Calibri"/>
              </a:rPr>
              <a:t>Estos pisos se caracterizan por su perdurabilidad y por transmitir calidez en ambientes impersonales y fríos. Pueden pisos pueden instalarse en cualquier habitación de la casa.</a:t>
            </a:r>
            <a:endParaRPr sz="1800" dirty="0">
              <a:latin typeface="Calibri"/>
              <a:ea typeface="Calibri"/>
              <a:cs typeface="Calibri"/>
              <a:sym typeface="Calibri"/>
            </a:endParaRPr>
          </a:p>
        </p:txBody>
      </p:sp>
      <p:pic>
        <p:nvPicPr>
          <p:cNvPr id="372" name="Google Shape;372;p43" descr="piso de madera"/>
          <p:cNvPicPr preferRelativeResize="0"/>
          <p:nvPr/>
        </p:nvPicPr>
        <p:blipFill rotWithShape="1">
          <a:blip r:embed="rId5">
            <a:alphaModFix/>
          </a:blip>
          <a:srcRect/>
          <a:stretch/>
        </p:blipFill>
        <p:spPr>
          <a:xfrm>
            <a:off x="8624151" y="3855647"/>
            <a:ext cx="2702375" cy="2251975"/>
          </a:xfrm>
          <a:prstGeom prst="rect">
            <a:avLst/>
          </a:prstGeom>
          <a:noFill/>
          <a:ln w="19050" cap="flat" cmpd="sng">
            <a:solidFill>
              <a:schemeClr val="dk1"/>
            </a:solidFill>
            <a:prstDash val="solid"/>
            <a:round/>
            <a:headEnd type="none" w="sm" len="sm"/>
            <a:tailEnd type="none" w="sm" len="sm"/>
          </a:ln>
        </p:spPr>
      </p:pic>
      <p:sp>
        <p:nvSpPr>
          <p:cNvPr id="373" name="Google Shape;373;p43"/>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374" name="Google Shape;374;p43"/>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75" name="Google Shape;375;p43"/>
          <p:cNvSpPr txBox="1"/>
          <p:nvPr/>
        </p:nvSpPr>
        <p:spPr>
          <a:xfrm>
            <a:off x="8624025" y="3469050"/>
            <a:ext cx="27024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24 - Piso de madera</a:t>
            </a:r>
            <a:endParaRPr b="1" dirty="0">
              <a:latin typeface="Calibri"/>
              <a:ea typeface="Calibri"/>
              <a:cs typeface="Calibri"/>
              <a:sym typeface="Calibri"/>
            </a:endParaRPr>
          </a:p>
        </p:txBody>
      </p:sp>
      <p:sp>
        <p:nvSpPr>
          <p:cNvPr id="376" name="Google Shape;376;p43"/>
          <p:cNvSpPr txBox="1"/>
          <p:nvPr/>
        </p:nvSpPr>
        <p:spPr>
          <a:xfrm>
            <a:off x="8624150" y="6107725"/>
            <a:ext cx="2788200" cy="400200"/>
          </a:xfrm>
          <a:prstGeom prst="rect">
            <a:avLst/>
          </a:prstGeom>
          <a:noFill/>
          <a:ln>
            <a:noFill/>
          </a:ln>
        </p:spPr>
        <p:txBody>
          <a:bodyPr spcFirstLastPara="1" wrap="square" lIns="91425" tIns="91425" rIns="91425" bIns="91425" anchor="t" anchorCtr="0">
            <a:noAutofit/>
          </a:bodyPr>
          <a:lstStyle/>
          <a:p>
            <a:pPr marL="0" lvl="0" indent="0" algn="ctr" rtl="0">
              <a:lnSpc>
                <a:spcPct val="107916"/>
              </a:lnSpc>
              <a:spcBef>
                <a:spcPts val="0"/>
              </a:spcBef>
              <a:spcAft>
                <a:spcPts val="800"/>
              </a:spcAft>
              <a:buClr>
                <a:schemeClr val="dk1"/>
              </a:buClr>
              <a:buSzPts val="1100"/>
              <a:buFont typeface="Arial"/>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https://www.reformad.es/parquet/</a:t>
            </a:r>
            <a:r>
              <a:rPr lang="es-CL"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a20fafcbcf_3_37"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382" name="Google Shape;382;ga20fafcbcf_3_37"/>
          <p:cNvSpPr txBox="1">
            <a:spLocks noGrp="1"/>
          </p:cNvSpPr>
          <p:nvPr>
            <p:ph type="title"/>
          </p:nvPr>
        </p:nvSpPr>
        <p:spPr>
          <a:xfrm>
            <a:off x="1981200" y="274638"/>
            <a:ext cx="8229600" cy="778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383" name="Google Shape;383;ga20fafcbcf_3_37"/>
          <p:cNvSpPr/>
          <p:nvPr/>
        </p:nvSpPr>
        <p:spPr>
          <a:xfrm>
            <a:off x="2000147" y="1912960"/>
            <a:ext cx="8563800" cy="34179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84" name="Google Shape;384;ga20fafcbcf_3_37"/>
          <p:cNvSpPr/>
          <p:nvPr/>
        </p:nvSpPr>
        <p:spPr>
          <a:xfrm>
            <a:off x="1802163" y="96374"/>
            <a:ext cx="7830000" cy="905400"/>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85" name="Google Shape;385;ga20fafcbcf_3_37"/>
          <p:cNvSpPr/>
          <p:nvPr/>
        </p:nvSpPr>
        <p:spPr>
          <a:xfrm>
            <a:off x="-4" y="97657"/>
            <a:ext cx="1713300" cy="905400"/>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86" name="Google Shape;386;ga20fafcbcf_3_37"/>
          <p:cNvSpPr/>
          <p:nvPr/>
        </p:nvSpPr>
        <p:spPr>
          <a:xfrm rot="1175366">
            <a:off x="645456" y="1686414"/>
            <a:ext cx="3950455" cy="3871127"/>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87" name="Google Shape;387;ga20fafcbcf_3_37"/>
          <p:cNvSpPr txBox="1"/>
          <p:nvPr/>
        </p:nvSpPr>
        <p:spPr>
          <a:xfrm>
            <a:off x="1373288" y="3267956"/>
            <a:ext cx="2494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FLOTANTES</a:t>
            </a:r>
            <a:endParaRPr sz="2400" b="1" i="0" u="none" strike="noStrike" cap="none" dirty="0">
              <a:solidFill>
                <a:schemeClr val="lt1"/>
              </a:solidFill>
              <a:latin typeface="Calibri"/>
              <a:ea typeface="Calibri"/>
              <a:cs typeface="Calibri"/>
              <a:sym typeface="Calibri"/>
            </a:endParaRPr>
          </a:p>
        </p:txBody>
      </p:sp>
      <p:sp>
        <p:nvSpPr>
          <p:cNvPr id="388" name="Google Shape;388;ga20fafcbcf_3_37"/>
          <p:cNvSpPr/>
          <p:nvPr/>
        </p:nvSpPr>
        <p:spPr>
          <a:xfrm>
            <a:off x="4801050" y="2208225"/>
            <a:ext cx="5409900" cy="29895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s-CL" sz="1800" i="0" u="none" strike="noStrike" cap="none" dirty="0">
                <a:solidFill>
                  <a:schemeClr val="lt1"/>
                </a:solidFill>
                <a:latin typeface="Calibri"/>
                <a:ea typeface="Calibri"/>
                <a:cs typeface="Calibri"/>
                <a:sym typeface="Calibri"/>
              </a:rPr>
              <a:t>Estos son </a:t>
            </a:r>
            <a:r>
              <a:rPr lang="es-CL" sz="1800" dirty="0">
                <a:solidFill>
                  <a:schemeClr val="lt1"/>
                </a:solidFill>
                <a:latin typeface="Calibri"/>
                <a:ea typeface="Calibri"/>
                <a:cs typeface="Calibri"/>
                <a:sym typeface="Calibri"/>
              </a:rPr>
              <a:t>instalado</a:t>
            </a:r>
            <a:r>
              <a:rPr lang="es-CL" sz="1800" i="0" u="none" strike="noStrike" cap="none" dirty="0">
                <a:solidFill>
                  <a:schemeClr val="lt1"/>
                </a:solidFill>
                <a:latin typeface="Calibri"/>
                <a:ea typeface="Calibri"/>
                <a:cs typeface="Calibri"/>
                <a:sym typeface="Calibri"/>
              </a:rPr>
              <a:t>s sin clavos, tornillos ni pegamento, sino que se apoyan las tablas sobre una superficie lisa y se las encastra. Se instalan rápidamente, incluso sobre el piso actual. Son resistentes, perdurables, térmicos y acústicos. Los pisos flotantes se clasifican por su fabricación en tres grandes grupos:</a:t>
            </a:r>
            <a:endParaRPr sz="1800" i="0" u="none" strike="noStrike" cap="none" dirty="0">
              <a:solidFill>
                <a:schemeClr val="lt1"/>
              </a:solidFill>
              <a:latin typeface="Calibri"/>
              <a:ea typeface="Calibri"/>
              <a:cs typeface="Calibri"/>
              <a:sym typeface="Calibri"/>
            </a:endParaRPr>
          </a:p>
          <a:p>
            <a:pPr marL="457200" marR="0" lvl="0" indent="-301500" algn="just" rtl="0">
              <a:lnSpc>
                <a:spcPct val="100000"/>
              </a:lnSpc>
              <a:spcBef>
                <a:spcPts val="1000"/>
              </a:spcBef>
              <a:spcAft>
                <a:spcPts val="0"/>
              </a:spcAft>
              <a:buClr>
                <a:schemeClr val="lt1"/>
              </a:buClr>
              <a:buSzPts val="1800"/>
              <a:buFont typeface="Calibri"/>
              <a:buAutoNum type="arabicPeriod"/>
            </a:pPr>
            <a:r>
              <a:rPr lang="es-CL" sz="1800" dirty="0">
                <a:solidFill>
                  <a:schemeClr val="lt1"/>
                </a:solidFill>
                <a:latin typeface="Calibri"/>
                <a:ea typeface="Calibri"/>
                <a:cs typeface="Calibri"/>
                <a:sym typeface="Calibri"/>
              </a:rPr>
              <a:t>Piso madera sólida</a:t>
            </a:r>
            <a:endParaRPr sz="1800" dirty="0">
              <a:solidFill>
                <a:schemeClr val="lt1"/>
              </a:solidFill>
              <a:latin typeface="Calibri"/>
              <a:ea typeface="Calibri"/>
              <a:cs typeface="Calibri"/>
              <a:sym typeface="Calibri"/>
            </a:endParaRPr>
          </a:p>
          <a:p>
            <a:pPr marL="457200" marR="0" lvl="0" indent="-301500" algn="just" rtl="0">
              <a:lnSpc>
                <a:spcPct val="100000"/>
              </a:lnSpc>
              <a:spcBef>
                <a:spcPts val="0"/>
              </a:spcBef>
              <a:spcAft>
                <a:spcPts val="0"/>
              </a:spcAft>
              <a:buClr>
                <a:schemeClr val="lt1"/>
              </a:buClr>
              <a:buSzPts val="1800"/>
              <a:buFont typeface="Calibri"/>
              <a:buAutoNum type="arabicPeriod"/>
            </a:pPr>
            <a:r>
              <a:rPr lang="es-CL" sz="1800" dirty="0">
                <a:solidFill>
                  <a:schemeClr val="lt1"/>
                </a:solidFill>
                <a:latin typeface="Calibri"/>
                <a:ea typeface="Calibri"/>
                <a:cs typeface="Calibri"/>
                <a:sym typeface="Calibri"/>
              </a:rPr>
              <a:t>Piso laminado</a:t>
            </a:r>
            <a:endParaRPr sz="1800" dirty="0">
              <a:solidFill>
                <a:schemeClr val="lt1"/>
              </a:solidFill>
              <a:latin typeface="Calibri"/>
              <a:ea typeface="Calibri"/>
              <a:cs typeface="Calibri"/>
              <a:sym typeface="Calibri"/>
            </a:endParaRPr>
          </a:p>
          <a:p>
            <a:pPr marL="457200" marR="0" lvl="0" indent="-301500" algn="just" rtl="0">
              <a:lnSpc>
                <a:spcPct val="100000"/>
              </a:lnSpc>
              <a:spcBef>
                <a:spcPts val="0"/>
              </a:spcBef>
              <a:spcAft>
                <a:spcPts val="0"/>
              </a:spcAft>
              <a:buClr>
                <a:schemeClr val="lt1"/>
              </a:buClr>
              <a:buSzPts val="1800"/>
              <a:buFont typeface="Calibri"/>
              <a:buAutoNum type="arabicPeriod"/>
            </a:pPr>
            <a:r>
              <a:rPr lang="es-CL" sz="1800" dirty="0">
                <a:solidFill>
                  <a:schemeClr val="lt1"/>
                </a:solidFill>
                <a:latin typeface="Calibri"/>
                <a:ea typeface="Calibri"/>
                <a:cs typeface="Calibri"/>
                <a:sym typeface="Calibri"/>
              </a:rPr>
              <a:t>Piso de ingeniería</a:t>
            </a:r>
            <a:endParaRPr sz="1800" dirty="0">
              <a:solidFill>
                <a:schemeClr val="lt1"/>
              </a:solidFill>
              <a:latin typeface="Calibri"/>
              <a:ea typeface="Calibri"/>
              <a:cs typeface="Calibri"/>
              <a:sym typeface="Calibri"/>
            </a:endParaRPr>
          </a:p>
          <a:p>
            <a:pPr marL="342900" marR="0" lvl="0" indent="0" algn="just" rtl="0">
              <a:lnSpc>
                <a:spcPct val="100000"/>
              </a:lnSpc>
              <a:spcBef>
                <a:spcPts val="0"/>
              </a:spcBef>
              <a:spcAft>
                <a:spcPts val="0"/>
              </a:spcAft>
              <a:buNone/>
            </a:pPr>
            <a:endParaRPr sz="1800" dirty="0">
              <a:solidFill>
                <a:schemeClr val="lt1"/>
              </a:solidFill>
              <a:latin typeface="Calibri"/>
              <a:ea typeface="Calibri"/>
              <a:cs typeface="Calibri"/>
              <a:sym typeface="Calibri"/>
            </a:endParaRPr>
          </a:p>
          <a:p>
            <a:pPr marL="342900" marR="0" lvl="0" indent="0" algn="just" rtl="0">
              <a:lnSpc>
                <a:spcPct val="100000"/>
              </a:lnSpc>
              <a:spcBef>
                <a:spcPts val="0"/>
              </a:spcBef>
              <a:spcAft>
                <a:spcPts val="0"/>
              </a:spcAft>
              <a:buNone/>
            </a:pPr>
            <a:endParaRPr sz="1800" dirty="0">
              <a:solidFill>
                <a:schemeClr val="lt1"/>
              </a:solidFill>
              <a:latin typeface="Calibri"/>
              <a:ea typeface="Calibri"/>
              <a:cs typeface="Calibri"/>
              <a:sym typeface="Calibri"/>
            </a:endParaRPr>
          </a:p>
        </p:txBody>
      </p:sp>
      <p:sp>
        <p:nvSpPr>
          <p:cNvPr id="389" name="Google Shape;389;ga20fafcbcf_3_37"/>
          <p:cNvSpPr/>
          <p:nvPr/>
        </p:nvSpPr>
        <p:spPr>
          <a:xfrm>
            <a:off x="4489639" y="347676"/>
            <a:ext cx="45192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390" name="Google Shape;390;ga20fafcbcf_3_37"/>
          <p:cNvSpPr/>
          <p:nvPr/>
        </p:nvSpPr>
        <p:spPr>
          <a:xfrm>
            <a:off x="12047456" y="603315"/>
            <a:ext cx="144600" cy="5835300"/>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44"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396" name="Google Shape;396;p44"/>
          <p:cNvSpPr txBox="1">
            <a:spLocks noGrp="1"/>
          </p:cNvSpPr>
          <p:nvPr>
            <p:ph type="title"/>
          </p:nvPr>
        </p:nvSpPr>
        <p:spPr>
          <a:xfrm>
            <a:off x="1981200" y="274638"/>
            <a:ext cx="8229600" cy="77809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397" name="Google Shape;397;p44"/>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398" name="Google Shape;398;p44"/>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99" name="Google Shape;399;p44"/>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00" name="Google Shape;400;p44"/>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01" name="Google Shape;401;p44"/>
          <p:cNvSpPr txBox="1"/>
          <p:nvPr/>
        </p:nvSpPr>
        <p:spPr>
          <a:xfrm>
            <a:off x="1373288" y="3267956"/>
            <a:ext cx="24948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FLOTANTES</a:t>
            </a:r>
            <a:endParaRPr sz="2400" b="1" i="0" u="none" strike="noStrike" cap="none" dirty="0">
              <a:solidFill>
                <a:schemeClr val="lt1"/>
              </a:solidFill>
              <a:latin typeface="Calibri"/>
              <a:ea typeface="Calibri"/>
              <a:cs typeface="Calibri"/>
              <a:sym typeface="Calibri"/>
            </a:endParaRPr>
          </a:p>
        </p:txBody>
      </p:sp>
      <p:pic>
        <p:nvPicPr>
          <p:cNvPr id="402" name="Google Shape;402;p44" descr="Definición de Pisos Flotantes » Concepto en Definición ABC"/>
          <p:cNvPicPr preferRelativeResize="0"/>
          <p:nvPr/>
        </p:nvPicPr>
        <p:blipFill rotWithShape="1">
          <a:blip r:embed="rId5">
            <a:alphaModFix/>
          </a:blip>
          <a:srcRect/>
          <a:stretch/>
        </p:blipFill>
        <p:spPr>
          <a:xfrm>
            <a:off x="6049400" y="3532450"/>
            <a:ext cx="3674701" cy="275603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03" name="Google Shape;403;p44"/>
          <p:cNvSpPr txBox="1"/>
          <p:nvPr/>
        </p:nvSpPr>
        <p:spPr>
          <a:xfrm>
            <a:off x="4689175" y="2205100"/>
            <a:ext cx="5221800" cy="708000"/>
          </a:xfrm>
          <a:prstGeom prst="rect">
            <a:avLst/>
          </a:prstGeom>
          <a:noFill/>
          <a:ln>
            <a:noFill/>
          </a:ln>
        </p:spPr>
        <p:txBody>
          <a:bodyPr spcFirstLastPara="1" wrap="square" lIns="91425" tIns="45700" rIns="91425" bIns="45700" anchor="t" anchorCtr="0">
            <a:spAutoFit/>
          </a:bodyPr>
          <a:lstStyle/>
          <a:p>
            <a:pPr marL="457200" marR="0" lvl="0" indent="-361950" algn="l" rtl="0">
              <a:lnSpc>
                <a:spcPct val="100000"/>
              </a:lnSpc>
              <a:spcBef>
                <a:spcPts val="0"/>
              </a:spcBef>
              <a:spcAft>
                <a:spcPts val="0"/>
              </a:spcAft>
              <a:buClr>
                <a:schemeClr val="lt1"/>
              </a:buClr>
              <a:buSzPts val="2100"/>
              <a:buFont typeface="Calibri"/>
              <a:buAutoNum type="arabicPeriod"/>
            </a:pPr>
            <a:r>
              <a:rPr lang="es-CL" sz="2100" b="1" i="0" u="none" strike="noStrike" cap="none" dirty="0">
                <a:solidFill>
                  <a:schemeClr val="lt1"/>
                </a:solidFill>
                <a:latin typeface="Calibri"/>
                <a:ea typeface="Calibri"/>
                <a:cs typeface="Calibri"/>
                <a:sym typeface="Calibri"/>
              </a:rPr>
              <a:t>Piso Madera sólida:</a:t>
            </a:r>
            <a:r>
              <a:rPr lang="es-CL" sz="2100" i="0" u="none" strike="noStrike" cap="none" dirty="0">
                <a:solidFill>
                  <a:schemeClr val="lt1"/>
                </a:solidFill>
                <a:latin typeface="Calibri"/>
                <a:ea typeface="Calibri"/>
                <a:cs typeface="Calibri"/>
                <a:sym typeface="Calibri"/>
              </a:rPr>
              <a:t> es un piso de madera sólida, que tiene encima una capa plástica.</a:t>
            </a:r>
            <a:endParaRPr sz="2100" i="0" u="none" strike="noStrike" cap="none" dirty="0">
              <a:solidFill>
                <a:schemeClr val="lt1"/>
              </a:solidFill>
              <a:latin typeface="Calibri"/>
              <a:ea typeface="Calibri"/>
              <a:cs typeface="Calibri"/>
              <a:sym typeface="Calibri"/>
            </a:endParaRPr>
          </a:p>
        </p:txBody>
      </p:sp>
      <p:sp>
        <p:nvSpPr>
          <p:cNvPr id="404" name="Google Shape;404;p44"/>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405" name="Google Shape;405;p44"/>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06" name="Google Shape;406;p44"/>
          <p:cNvSpPr txBox="1"/>
          <p:nvPr/>
        </p:nvSpPr>
        <p:spPr>
          <a:xfrm>
            <a:off x="6049550" y="3096050"/>
            <a:ext cx="3674700" cy="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25 - Piso madera sólida</a:t>
            </a:r>
            <a:endParaRPr b="1" dirty="0">
              <a:latin typeface="Calibri"/>
              <a:ea typeface="Calibri"/>
              <a:cs typeface="Calibri"/>
              <a:sym typeface="Calibri"/>
            </a:endParaRPr>
          </a:p>
        </p:txBody>
      </p:sp>
      <p:sp>
        <p:nvSpPr>
          <p:cNvPr id="407" name="Google Shape;407;p44"/>
          <p:cNvSpPr txBox="1"/>
          <p:nvPr/>
        </p:nvSpPr>
        <p:spPr>
          <a:xfrm>
            <a:off x="4640000" y="6288475"/>
            <a:ext cx="6493500" cy="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https://procesosconstructivos123.files.wordpress.com/2020/09/pc1_entrepisos_2020_09_04.pdf</a:t>
            </a:r>
            <a:r>
              <a:rPr lang="es-CL"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ga20fafcbcf_3_0"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413" name="Google Shape;413;ga20fafcbcf_3_0"/>
          <p:cNvSpPr txBox="1">
            <a:spLocks noGrp="1"/>
          </p:cNvSpPr>
          <p:nvPr>
            <p:ph type="title"/>
          </p:nvPr>
        </p:nvSpPr>
        <p:spPr>
          <a:xfrm>
            <a:off x="1981200" y="274638"/>
            <a:ext cx="8229600" cy="778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414" name="Google Shape;414;ga20fafcbcf_3_0"/>
          <p:cNvSpPr/>
          <p:nvPr/>
        </p:nvSpPr>
        <p:spPr>
          <a:xfrm>
            <a:off x="2000147" y="1912960"/>
            <a:ext cx="8563800" cy="34179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415" name="Google Shape;415;ga20fafcbcf_3_0"/>
          <p:cNvSpPr/>
          <p:nvPr/>
        </p:nvSpPr>
        <p:spPr>
          <a:xfrm>
            <a:off x="1802163" y="96374"/>
            <a:ext cx="7830000" cy="905400"/>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16" name="Google Shape;416;ga20fafcbcf_3_0"/>
          <p:cNvSpPr/>
          <p:nvPr/>
        </p:nvSpPr>
        <p:spPr>
          <a:xfrm>
            <a:off x="-4" y="97657"/>
            <a:ext cx="1713300" cy="905400"/>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17" name="Google Shape;417;ga20fafcbcf_3_0"/>
          <p:cNvSpPr/>
          <p:nvPr/>
        </p:nvSpPr>
        <p:spPr>
          <a:xfrm rot="1175366">
            <a:off x="645456" y="1686414"/>
            <a:ext cx="3950455" cy="3871127"/>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18" name="Google Shape;418;ga20fafcbcf_3_0"/>
          <p:cNvSpPr txBox="1"/>
          <p:nvPr/>
        </p:nvSpPr>
        <p:spPr>
          <a:xfrm>
            <a:off x="1373288" y="3267956"/>
            <a:ext cx="2494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FLOTANTES</a:t>
            </a:r>
            <a:endParaRPr sz="2400" b="1" i="0" u="none" strike="noStrike" cap="none" dirty="0">
              <a:solidFill>
                <a:schemeClr val="lt1"/>
              </a:solidFill>
              <a:latin typeface="Calibri"/>
              <a:ea typeface="Calibri"/>
              <a:cs typeface="Calibri"/>
              <a:sym typeface="Calibri"/>
            </a:endParaRPr>
          </a:p>
        </p:txBody>
      </p:sp>
      <p:sp>
        <p:nvSpPr>
          <p:cNvPr id="419" name="Google Shape;419;ga20fafcbcf_3_0"/>
          <p:cNvSpPr txBox="1"/>
          <p:nvPr/>
        </p:nvSpPr>
        <p:spPr>
          <a:xfrm>
            <a:off x="4395850" y="2065525"/>
            <a:ext cx="5184000" cy="741300"/>
          </a:xfrm>
          <a:prstGeom prst="rect">
            <a:avLst/>
          </a:prstGeom>
          <a:noFill/>
          <a:ln>
            <a:noFill/>
          </a:ln>
        </p:spPr>
        <p:txBody>
          <a:bodyPr spcFirstLastPara="1" wrap="square" lIns="91425" tIns="45700" rIns="91425" bIns="45700" anchor="t" anchorCtr="0">
            <a:noAutofit/>
          </a:bodyPr>
          <a:lstStyle/>
          <a:p>
            <a:pPr marL="0" marR="0" lvl="0" indent="6350" algn="just" rtl="0">
              <a:lnSpc>
                <a:spcPct val="100000"/>
              </a:lnSpc>
              <a:spcBef>
                <a:spcPts val="0"/>
              </a:spcBef>
              <a:spcAft>
                <a:spcPts val="0"/>
              </a:spcAft>
              <a:buNone/>
            </a:pPr>
            <a:r>
              <a:rPr lang="es-CL" sz="1900" b="1" dirty="0">
                <a:solidFill>
                  <a:schemeClr val="lt1"/>
                </a:solidFill>
                <a:latin typeface="Calibri"/>
                <a:ea typeface="Calibri"/>
                <a:cs typeface="Calibri"/>
                <a:sym typeface="Calibri"/>
              </a:rPr>
              <a:t>2. </a:t>
            </a:r>
            <a:r>
              <a:rPr lang="es-CL" sz="1900" b="1" i="0" u="none" strike="noStrike" cap="none" dirty="0">
                <a:solidFill>
                  <a:schemeClr val="lt1"/>
                </a:solidFill>
                <a:latin typeface="Calibri"/>
                <a:ea typeface="Calibri"/>
                <a:cs typeface="Calibri"/>
                <a:sym typeface="Calibri"/>
              </a:rPr>
              <a:t>Piso Laminado:</a:t>
            </a:r>
            <a:r>
              <a:rPr lang="es-CL" sz="1900" i="0" u="none" strike="noStrike" cap="none" dirty="0">
                <a:solidFill>
                  <a:schemeClr val="lt1"/>
                </a:solidFill>
                <a:latin typeface="Calibri"/>
                <a:ea typeface="Calibri"/>
                <a:cs typeface="Calibri"/>
                <a:sym typeface="Calibri"/>
              </a:rPr>
              <a:t> se confecciona con madera prensada.</a:t>
            </a:r>
            <a:endParaRPr sz="2100" dirty="0">
              <a:latin typeface="Calibri"/>
              <a:ea typeface="Calibri"/>
              <a:cs typeface="Calibri"/>
              <a:sym typeface="Calibri"/>
            </a:endParaRPr>
          </a:p>
          <a:p>
            <a:pPr marL="342900" marR="0" lvl="0" indent="-336550" algn="just" rtl="0">
              <a:lnSpc>
                <a:spcPct val="100000"/>
              </a:lnSpc>
              <a:spcBef>
                <a:spcPts val="520"/>
              </a:spcBef>
              <a:spcAft>
                <a:spcPts val="0"/>
              </a:spcAft>
              <a:buNone/>
            </a:pPr>
            <a:endParaRPr sz="2100" i="0" u="none" strike="noStrike" cap="none" dirty="0">
              <a:solidFill>
                <a:schemeClr val="lt1"/>
              </a:solidFill>
              <a:latin typeface="Calibri"/>
              <a:ea typeface="Calibri"/>
              <a:cs typeface="Calibri"/>
              <a:sym typeface="Calibri"/>
            </a:endParaRPr>
          </a:p>
        </p:txBody>
      </p:sp>
      <p:sp>
        <p:nvSpPr>
          <p:cNvPr id="420" name="Google Shape;420;ga20fafcbcf_3_0"/>
          <p:cNvSpPr/>
          <p:nvPr/>
        </p:nvSpPr>
        <p:spPr>
          <a:xfrm>
            <a:off x="4489639" y="347676"/>
            <a:ext cx="45192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421" name="Google Shape;421;ga20fafcbcf_3_0"/>
          <p:cNvSpPr/>
          <p:nvPr/>
        </p:nvSpPr>
        <p:spPr>
          <a:xfrm>
            <a:off x="12047456" y="603315"/>
            <a:ext cx="144600" cy="5835300"/>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22" name="Google Shape;422;ga20fafcbcf_3_0"/>
          <p:cNvSpPr txBox="1"/>
          <p:nvPr/>
        </p:nvSpPr>
        <p:spPr>
          <a:xfrm>
            <a:off x="5568550" y="3024300"/>
            <a:ext cx="4299300" cy="32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26 - Piso Laminado</a:t>
            </a:r>
            <a:endParaRPr b="1" dirty="0">
              <a:latin typeface="Calibri"/>
              <a:ea typeface="Calibri"/>
              <a:cs typeface="Calibri"/>
              <a:sym typeface="Calibri"/>
            </a:endParaRPr>
          </a:p>
        </p:txBody>
      </p:sp>
      <p:pic>
        <p:nvPicPr>
          <p:cNvPr id="423" name="Google Shape;423;ga20fafcbcf_3_0"/>
          <p:cNvPicPr preferRelativeResize="0"/>
          <p:nvPr/>
        </p:nvPicPr>
        <p:blipFill>
          <a:blip r:embed="rId5">
            <a:alphaModFix/>
          </a:blip>
          <a:stretch>
            <a:fillRect/>
          </a:stretch>
        </p:blipFill>
        <p:spPr>
          <a:xfrm>
            <a:off x="5568551" y="3429000"/>
            <a:ext cx="4299400" cy="2652725"/>
          </a:xfrm>
          <a:prstGeom prst="rect">
            <a:avLst/>
          </a:prstGeom>
          <a:noFill/>
          <a:ln w="1905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sp>
        <p:nvSpPr>
          <p:cNvPr id="424" name="Google Shape;424;ga20fafcbcf_3_0"/>
          <p:cNvSpPr txBox="1"/>
          <p:nvPr/>
        </p:nvSpPr>
        <p:spPr>
          <a:xfrm>
            <a:off x="4956450" y="6107775"/>
            <a:ext cx="5523600" cy="32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https://www.homecenter.com.co/homecenter-co/guias-de-compra/como-limpiar-piso-laminado-y-que-quede-impecable</a:t>
            </a:r>
            <a:r>
              <a:rPr lang="es-CL"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ga20fafcbcf_3_20"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430" name="Google Shape;430;ga20fafcbcf_3_20"/>
          <p:cNvSpPr txBox="1">
            <a:spLocks noGrp="1"/>
          </p:cNvSpPr>
          <p:nvPr>
            <p:ph type="title"/>
          </p:nvPr>
        </p:nvSpPr>
        <p:spPr>
          <a:xfrm>
            <a:off x="1981200" y="274638"/>
            <a:ext cx="8229600" cy="778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431" name="Google Shape;431;ga20fafcbcf_3_20"/>
          <p:cNvSpPr/>
          <p:nvPr/>
        </p:nvSpPr>
        <p:spPr>
          <a:xfrm>
            <a:off x="2000147" y="1912960"/>
            <a:ext cx="8563800" cy="34179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432" name="Google Shape;432;ga20fafcbcf_3_20"/>
          <p:cNvSpPr/>
          <p:nvPr/>
        </p:nvSpPr>
        <p:spPr>
          <a:xfrm>
            <a:off x="1802163" y="96374"/>
            <a:ext cx="7830000" cy="905400"/>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33" name="Google Shape;433;ga20fafcbcf_3_20"/>
          <p:cNvSpPr/>
          <p:nvPr/>
        </p:nvSpPr>
        <p:spPr>
          <a:xfrm>
            <a:off x="-4" y="97657"/>
            <a:ext cx="1713300" cy="905400"/>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34" name="Google Shape;434;ga20fafcbcf_3_20"/>
          <p:cNvSpPr/>
          <p:nvPr/>
        </p:nvSpPr>
        <p:spPr>
          <a:xfrm rot="1175366">
            <a:off x="645456" y="1686414"/>
            <a:ext cx="3950455" cy="3871127"/>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35" name="Google Shape;435;ga20fafcbcf_3_20"/>
          <p:cNvSpPr txBox="1"/>
          <p:nvPr/>
        </p:nvSpPr>
        <p:spPr>
          <a:xfrm>
            <a:off x="1373288" y="3267956"/>
            <a:ext cx="2494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FLOTANTES</a:t>
            </a:r>
            <a:endParaRPr sz="2400" b="1" i="0" u="none" strike="noStrike" cap="none" dirty="0">
              <a:solidFill>
                <a:schemeClr val="lt1"/>
              </a:solidFill>
              <a:latin typeface="Calibri"/>
              <a:ea typeface="Calibri"/>
              <a:cs typeface="Calibri"/>
              <a:sym typeface="Calibri"/>
            </a:endParaRPr>
          </a:p>
        </p:txBody>
      </p:sp>
      <p:sp>
        <p:nvSpPr>
          <p:cNvPr id="436" name="Google Shape;436;ga20fafcbcf_3_20"/>
          <p:cNvSpPr txBox="1"/>
          <p:nvPr/>
        </p:nvSpPr>
        <p:spPr>
          <a:xfrm>
            <a:off x="4804700" y="2169650"/>
            <a:ext cx="4827600" cy="905400"/>
          </a:xfrm>
          <a:prstGeom prst="rect">
            <a:avLst/>
          </a:prstGeom>
          <a:noFill/>
          <a:ln>
            <a:noFill/>
          </a:ln>
        </p:spPr>
        <p:txBody>
          <a:bodyPr spcFirstLastPara="1" wrap="square" lIns="91425" tIns="45700" rIns="91425" bIns="45700" anchor="t" anchorCtr="0">
            <a:noAutofit/>
          </a:bodyPr>
          <a:lstStyle/>
          <a:p>
            <a:pPr marL="0" marR="0" lvl="0" indent="6350" algn="just" rtl="0">
              <a:lnSpc>
                <a:spcPct val="100000"/>
              </a:lnSpc>
              <a:spcBef>
                <a:spcPts val="0"/>
              </a:spcBef>
              <a:spcAft>
                <a:spcPts val="0"/>
              </a:spcAft>
              <a:buNone/>
            </a:pPr>
            <a:r>
              <a:rPr lang="es-CL" sz="2300" dirty="0">
                <a:solidFill>
                  <a:schemeClr val="lt1"/>
                </a:solidFill>
                <a:latin typeface="Calibri"/>
                <a:ea typeface="Calibri"/>
                <a:cs typeface="Calibri"/>
                <a:sym typeface="Calibri"/>
              </a:rPr>
              <a:t>3. </a:t>
            </a:r>
            <a:r>
              <a:rPr lang="es-CL" sz="2300" i="0" u="none" strike="noStrike" cap="none" dirty="0">
                <a:solidFill>
                  <a:schemeClr val="lt1"/>
                </a:solidFill>
                <a:latin typeface="Calibri"/>
                <a:ea typeface="Calibri"/>
                <a:cs typeface="Calibri"/>
                <a:sym typeface="Calibri"/>
              </a:rPr>
              <a:t>Piso de Ingeniería: se compone de varias capas de madera.</a:t>
            </a:r>
            <a:endParaRPr sz="2300" i="0" u="none" strike="noStrike" cap="none" dirty="0">
              <a:solidFill>
                <a:schemeClr val="lt1"/>
              </a:solidFill>
              <a:latin typeface="Calibri"/>
              <a:ea typeface="Calibri"/>
              <a:cs typeface="Calibri"/>
              <a:sym typeface="Calibri"/>
            </a:endParaRPr>
          </a:p>
        </p:txBody>
      </p:sp>
      <p:sp>
        <p:nvSpPr>
          <p:cNvPr id="437" name="Google Shape;437;ga20fafcbcf_3_20"/>
          <p:cNvSpPr/>
          <p:nvPr/>
        </p:nvSpPr>
        <p:spPr>
          <a:xfrm>
            <a:off x="4489639" y="347676"/>
            <a:ext cx="45192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438" name="Google Shape;438;ga20fafcbcf_3_20"/>
          <p:cNvSpPr/>
          <p:nvPr/>
        </p:nvSpPr>
        <p:spPr>
          <a:xfrm>
            <a:off x="12047456" y="603315"/>
            <a:ext cx="144600" cy="5835300"/>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439" name="Google Shape;439;ga20fafcbcf_3_20"/>
          <p:cNvPicPr preferRelativeResize="0"/>
          <p:nvPr/>
        </p:nvPicPr>
        <p:blipFill>
          <a:blip r:embed="rId5">
            <a:alphaModFix/>
          </a:blip>
          <a:stretch>
            <a:fillRect/>
          </a:stretch>
        </p:blipFill>
        <p:spPr>
          <a:xfrm>
            <a:off x="5936263" y="3537025"/>
            <a:ext cx="3851824" cy="2570750"/>
          </a:xfrm>
          <a:prstGeom prst="rect">
            <a:avLst/>
          </a:prstGeom>
          <a:noFill/>
          <a:ln w="2857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sp>
        <p:nvSpPr>
          <p:cNvPr id="440" name="Google Shape;440;ga20fafcbcf_3_20"/>
          <p:cNvSpPr txBox="1"/>
          <p:nvPr/>
        </p:nvSpPr>
        <p:spPr>
          <a:xfrm>
            <a:off x="5936275" y="3140750"/>
            <a:ext cx="3851700" cy="3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27 - Piso de ingeniería</a:t>
            </a:r>
            <a:endParaRPr b="1" dirty="0">
              <a:latin typeface="Calibri"/>
              <a:ea typeface="Calibri"/>
              <a:cs typeface="Calibri"/>
              <a:sym typeface="Calibri"/>
            </a:endParaRPr>
          </a:p>
        </p:txBody>
      </p:sp>
      <p:sp>
        <p:nvSpPr>
          <p:cNvPr id="441" name="Google Shape;441;ga20fafcbcf_3_20"/>
          <p:cNvSpPr txBox="1"/>
          <p:nvPr/>
        </p:nvSpPr>
        <p:spPr>
          <a:xfrm>
            <a:off x="5513625" y="6107775"/>
            <a:ext cx="4697100" cy="33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https://www.bremenwood.cl/instalacion-de-pisos/pisos-de-ingenieria/</a:t>
            </a:r>
            <a:r>
              <a:rPr lang="es-CL"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45" descr="Fotografía, ladrillos, verde azulado, pared, cal, fotografía, ladrillos,  Fondo de pantalla HD | Wallpaperbetter"/>
          <p:cNvPicPr preferRelativeResize="0"/>
          <p:nvPr/>
        </p:nvPicPr>
        <p:blipFill rotWithShape="1">
          <a:blip r:embed="rId3">
            <a:alphaModFix/>
          </a:blip>
          <a:srcRect/>
          <a:stretch/>
        </p:blipFill>
        <p:spPr>
          <a:xfrm>
            <a:off x="6472" y="-362899"/>
            <a:ext cx="12179051" cy="6858000"/>
          </a:xfrm>
          <a:prstGeom prst="rect">
            <a:avLst/>
          </a:prstGeom>
          <a:noFill/>
          <a:ln>
            <a:noFill/>
          </a:ln>
        </p:spPr>
      </p:pic>
      <p:sp>
        <p:nvSpPr>
          <p:cNvPr id="447" name="Google Shape;447;p45"/>
          <p:cNvSpPr txBox="1">
            <a:spLocks noGrp="1"/>
          </p:cNvSpPr>
          <p:nvPr>
            <p:ph type="title"/>
          </p:nvPr>
        </p:nvSpPr>
        <p:spPr>
          <a:xfrm>
            <a:off x="1981200" y="274638"/>
            <a:ext cx="8229600" cy="77809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448" name="Google Shape;448;p45"/>
          <p:cNvSpPr/>
          <p:nvPr/>
        </p:nvSpPr>
        <p:spPr>
          <a:xfrm>
            <a:off x="2000147" y="1912960"/>
            <a:ext cx="8563881" cy="341788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449" name="Google Shape;449;p45"/>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50" name="Google Shape;450;p45"/>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51" name="Google Shape;451;p45"/>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52" name="Google Shape;452;p45"/>
          <p:cNvSpPr txBox="1"/>
          <p:nvPr/>
        </p:nvSpPr>
        <p:spPr>
          <a:xfrm>
            <a:off x="1373288" y="3267956"/>
            <a:ext cx="249485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PISO VINÍLICO</a:t>
            </a:r>
            <a:endParaRPr sz="2400" b="1" i="0" u="none" strike="noStrike" cap="none" dirty="0">
              <a:solidFill>
                <a:schemeClr val="lt1"/>
              </a:solidFill>
              <a:latin typeface="Calibri"/>
              <a:ea typeface="Calibri"/>
              <a:cs typeface="Calibri"/>
              <a:sym typeface="Calibri"/>
            </a:endParaRPr>
          </a:p>
        </p:txBody>
      </p:sp>
      <p:sp>
        <p:nvSpPr>
          <p:cNvPr id="453" name="Google Shape;453;p45"/>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454" name="Google Shape;454;p45"/>
          <p:cNvSpPr/>
          <p:nvPr/>
        </p:nvSpPr>
        <p:spPr>
          <a:xfrm>
            <a:off x="4267200" y="2126100"/>
            <a:ext cx="6167120" cy="1880002"/>
          </a:xfrm>
          <a:prstGeom prst="rect">
            <a:avLst/>
          </a:prstGeom>
          <a:noFill/>
          <a:ln>
            <a:noFill/>
          </a:ln>
        </p:spPr>
        <p:txBody>
          <a:bodyPr spcFirstLastPara="1" wrap="square" lIns="91425" tIns="45700" rIns="91425" bIns="45700" anchor="t" anchorCtr="0">
            <a:spAutoFit/>
          </a:bodyPr>
          <a:lstStyle/>
          <a:p>
            <a:pPr marL="342900" marR="0" lvl="0" indent="0" algn="just" rtl="0">
              <a:lnSpc>
                <a:spcPct val="100000"/>
              </a:lnSpc>
              <a:spcBef>
                <a:spcPts val="0"/>
              </a:spcBef>
              <a:spcAft>
                <a:spcPts val="0"/>
              </a:spcAft>
              <a:buNone/>
            </a:pPr>
            <a:r>
              <a:rPr lang="es-CL" sz="1500" b="0" i="0" u="none" strike="noStrike" cap="none" dirty="0">
                <a:solidFill>
                  <a:schemeClr val="lt1"/>
                </a:solidFill>
                <a:latin typeface="Calibri"/>
                <a:ea typeface="Calibri"/>
                <a:cs typeface="Calibri"/>
                <a:sym typeface="Calibri"/>
              </a:rPr>
              <a:t>Se fabrican sobre la base de polímeros, un compuesto termoplástico de resina de polivinilo, que se caracteriza por ser tenaz y flexible, su composición es libre de asbesto. Tienen notables cualidades térmicas, acústicas, antiestáticas y antibacterianas, por lo que son una excelente opción para proyectos institucionales y residenciales.</a:t>
            </a:r>
            <a:endParaRPr sz="1500" dirty="0"/>
          </a:p>
          <a:p>
            <a:pPr marL="342900" marR="0" lvl="0" indent="0" algn="just" rtl="0">
              <a:lnSpc>
                <a:spcPct val="100000"/>
              </a:lnSpc>
              <a:spcBef>
                <a:spcPts val="520"/>
              </a:spcBef>
              <a:spcAft>
                <a:spcPts val="0"/>
              </a:spcAft>
              <a:buNone/>
            </a:pPr>
            <a:r>
              <a:rPr lang="es-CL" sz="1500" b="0" i="0" u="none" strike="noStrike" cap="none" dirty="0">
                <a:solidFill>
                  <a:schemeClr val="lt1"/>
                </a:solidFill>
                <a:latin typeface="Calibri"/>
                <a:ea typeface="Calibri"/>
                <a:cs typeface="Calibri"/>
                <a:sym typeface="Calibri"/>
              </a:rPr>
              <a:t>La instalación puede realizarse en pocas horas, lo cual permite su uso inmediato. Se limpia fácilmente, no se mancha, no acumula polvo ni suciedades y es auto extinguible.</a:t>
            </a:r>
            <a:endParaRPr sz="1500" b="0" i="0" u="none" strike="noStrike" cap="none" dirty="0">
              <a:solidFill>
                <a:schemeClr val="lt1"/>
              </a:solidFill>
              <a:latin typeface="Calibri"/>
              <a:ea typeface="Calibri"/>
              <a:cs typeface="Calibri"/>
              <a:sym typeface="Calibri"/>
            </a:endParaRPr>
          </a:p>
        </p:txBody>
      </p:sp>
      <p:sp>
        <p:nvSpPr>
          <p:cNvPr id="455" name="Google Shape;455;p45"/>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456" name="Google Shape;456;p45"/>
          <p:cNvPicPr preferRelativeResize="0"/>
          <p:nvPr/>
        </p:nvPicPr>
        <p:blipFill>
          <a:blip r:embed="rId5">
            <a:alphaModFix/>
          </a:blip>
          <a:stretch>
            <a:fillRect/>
          </a:stretch>
        </p:blipFill>
        <p:spPr>
          <a:xfrm>
            <a:off x="8363225" y="4227625"/>
            <a:ext cx="2815855" cy="1880000"/>
          </a:xfrm>
          <a:prstGeom prst="rect">
            <a:avLst/>
          </a:prstGeom>
          <a:noFill/>
          <a:ln w="25400" cap="flat" cmpd="sng">
            <a:solidFill>
              <a:srgbClr val="000000"/>
            </a:solidFill>
            <a:prstDash val="solid"/>
            <a:miter lim="8000"/>
            <a:headEnd type="none" w="sm" len="sm"/>
            <a:tailEnd type="none" w="sm" len="sm"/>
          </a:ln>
        </p:spPr>
      </p:pic>
      <p:sp>
        <p:nvSpPr>
          <p:cNvPr id="457" name="Google Shape;457;p45"/>
          <p:cNvSpPr txBox="1"/>
          <p:nvPr/>
        </p:nvSpPr>
        <p:spPr>
          <a:xfrm>
            <a:off x="8344500" y="3844725"/>
            <a:ext cx="2853300" cy="27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28 - Piso vinílico </a:t>
            </a:r>
            <a:endParaRPr b="1"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458" name="Google Shape;458;p45"/>
          <p:cNvSpPr txBox="1"/>
          <p:nvPr/>
        </p:nvSpPr>
        <p:spPr>
          <a:xfrm>
            <a:off x="7261025" y="6107625"/>
            <a:ext cx="4924500" cy="324000"/>
          </a:xfrm>
          <a:prstGeom prst="rect">
            <a:avLst/>
          </a:prstGeom>
          <a:noFill/>
          <a:ln>
            <a:noFill/>
          </a:ln>
        </p:spPr>
        <p:txBody>
          <a:bodyPr spcFirstLastPara="1" wrap="square" lIns="91425" tIns="91425" rIns="91425" bIns="91425" anchor="t" anchorCtr="0">
            <a:noAutofit/>
          </a:bodyPr>
          <a:lstStyle/>
          <a:p>
            <a:pPr marL="0" lvl="0" indent="0" algn="ctr" rtl="0">
              <a:lnSpc>
                <a:spcPct val="107916"/>
              </a:lnSpc>
              <a:spcBef>
                <a:spcPts val="0"/>
              </a:spcBef>
              <a:spcAft>
                <a:spcPts val="800"/>
              </a:spcAft>
              <a:buClr>
                <a:schemeClr val="dk1"/>
              </a:buClr>
              <a:buSzPts val="1100"/>
              <a:buFont typeface="Arial"/>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https://reycor.es/ventajas-y-desventajas-suelos-de-vinilo/</a:t>
            </a:r>
            <a:endParaRPr sz="1200"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46"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464" name="Google Shape;464;p46"/>
          <p:cNvSpPr txBox="1">
            <a:spLocks noGrp="1"/>
          </p:cNvSpPr>
          <p:nvPr>
            <p:ph type="title"/>
          </p:nvPr>
        </p:nvSpPr>
        <p:spPr>
          <a:xfrm>
            <a:off x="1981200" y="274638"/>
            <a:ext cx="8229600" cy="77809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s-CL" sz="3200" dirty="0"/>
              <a:t>Revestimiento de Piso</a:t>
            </a:r>
            <a:endParaRPr sz="3200" dirty="0"/>
          </a:p>
        </p:txBody>
      </p:sp>
      <p:sp>
        <p:nvSpPr>
          <p:cNvPr id="465" name="Google Shape;465;p46"/>
          <p:cNvSpPr/>
          <p:nvPr/>
        </p:nvSpPr>
        <p:spPr>
          <a:xfrm>
            <a:off x="2000150" y="1655051"/>
            <a:ext cx="8856900" cy="3675900"/>
          </a:xfrm>
          <a:prstGeom prst="rect">
            <a:avLst/>
          </a:prstGeom>
          <a:solidFill>
            <a:srgbClr val="00953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400" b="0" i="0" u="none" strike="noStrike" cap="none" dirty="0">
              <a:solidFill>
                <a:schemeClr val="lt1"/>
              </a:solidFill>
              <a:latin typeface="Arial"/>
              <a:ea typeface="Arial"/>
              <a:cs typeface="Arial"/>
              <a:sym typeface="Arial"/>
            </a:endParaRPr>
          </a:p>
        </p:txBody>
      </p:sp>
      <p:sp>
        <p:nvSpPr>
          <p:cNvPr id="466" name="Google Shape;466;p46"/>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67" name="Google Shape;467;p46"/>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68" name="Google Shape;468;p46"/>
          <p:cNvSpPr/>
          <p:nvPr/>
        </p:nvSpPr>
        <p:spPr>
          <a:xfrm rot="1175287">
            <a:off x="645474" y="1686374"/>
            <a:ext cx="3950480" cy="3871051"/>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69" name="Google Shape;469;p46"/>
          <p:cNvSpPr txBox="1"/>
          <p:nvPr/>
        </p:nvSpPr>
        <p:spPr>
          <a:xfrm>
            <a:off x="1373288" y="3267956"/>
            <a:ext cx="249485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2400" b="1" dirty="0">
                <a:solidFill>
                  <a:schemeClr val="lt1"/>
                </a:solidFill>
                <a:latin typeface="Calibri"/>
                <a:ea typeface="Calibri"/>
                <a:cs typeface="Calibri"/>
                <a:sym typeface="Calibri"/>
              </a:rPr>
              <a:t>PORCELANATOS Y CERÁMICA</a:t>
            </a:r>
            <a:endParaRPr sz="2400" b="1" i="0" u="none" strike="noStrike" cap="none" dirty="0">
              <a:solidFill>
                <a:schemeClr val="lt1"/>
              </a:solidFill>
              <a:latin typeface="Calibri"/>
              <a:ea typeface="Calibri"/>
              <a:cs typeface="Calibri"/>
              <a:sym typeface="Calibri"/>
            </a:endParaRPr>
          </a:p>
        </p:txBody>
      </p:sp>
      <p:sp>
        <p:nvSpPr>
          <p:cNvPr id="470" name="Google Shape;470;p46"/>
          <p:cNvSpPr/>
          <p:nvPr/>
        </p:nvSpPr>
        <p:spPr>
          <a:xfrm>
            <a:off x="4489639" y="347676"/>
            <a:ext cx="4519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0" i="0" u="none" strike="noStrike" cap="none" dirty="0">
                <a:solidFill>
                  <a:schemeClr val="lt1"/>
                </a:solidFill>
                <a:latin typeface="Calibri"/>
                <a:ea typeface="Calibri"/>
                <a:cs typeface="Calibri"/>
                <a:sym typeface="Calibri"/>
              </a:rPr>
              <a:t>Revestimientos para pisos, muros y cielos</a:t>
            </a:r>
            <a:endParaRPr sz="2000" b="0" i="0" u="none" strike="noStrike" cap="none" dirty="0">
              <a:solidFill>
                <a:srgbClr val="000000"/>
              </a:solidFill>
              <a:latin typeface="Calibri"/>
              <a:ea typeface="Calibri"/>
              <a:cs typeface="Calibri"/>
              <a:sym typeface="Calibri"/>
            </a:endParaRPr>
          </a:p>
        </p:txBody>
      </p:sp>
      <p:sp>
        <p:nvSpPr>
          <p:cNvPr id="471" name="Google Shape;471;p46"/>
          <p:cNvSpPr/>
          <p:nvPr/>
        </p:nvSpPr>
        <p:spPr>
          <a:xfrm>
            <a:off x="4328150" y="1896875"/>
            <a:ext cx="6408900" cy="1983000"/>
          </a:xfrm>
          <a:prstGeom prst="rect">
            <a:avLst/>
          </a:prstGeom>
          <a:noFill/>
          <a:ln>
            <a:noFill/>
          </a:ln>
        </p:spPr>
        <p:txBody>
          <a:bodyPr spcFirstLastPara="1" wrap="square" lIns="91425" tIns="45700" rIns="91425" bIns="45700" anchor="t" anchorCtr="0">
            <a:spAutoFit/>
          </a:bodyPr>
          <a:lstStyle/>
          <a:p>
            <a:pPr marL="342900" marR="0" lvl="0" indent="0" algn="just" rtl="0">
              <a:lnSpc>
                <a:spcPct val="100000"/>
              </a:lnSpc>
              <a:spcBef>
                <a:spcPts val="0"/>
              </a:spcBef>
              <a:spcAft>
                <a:spcPts val="0"/>
              </a:spcAft>
              <a:buNone/>
            </a:pPr>
            <a:r>
              <a:rPr lang="es-CL" sz="1800" i="0" u="none" strike="noStrike" cap="none" dirty="0">
                <a:solidFill>
                  <a:schemeClr val="lt1"/>
                </a:solidFill>
                <a:latin typeface="Calibri"/>
                <a:ea typeface="Calibri"/>
                <a:cs typeface="Calibri"/>
                <a:sym typeface="Calibri"/>
              </a:rPr>
              <a:t>Estos pisos se caracterizan por su pesadez y durabilidad. Además de esto, son fáciles de mantener </a:t>
            </a:r>
            <a:r>
              <a:rPr lang="es-CL" sz="1800" dirty="0">
                <a:solidFill>
                  <a:schemeClr val="lt1"/>
                </a:solidFill>
                <a:latin typeface="Calibri"/>
                <a:ea typeface="Calibri"/>
                <a:cs typeface="Calibri"/>
                <a:sym typeface="Calibri"/>
              </a:rPr>
              <a:t>e</a:t>
            </a:r>
            <a:r>
              <a:rPr lang="es-CL" sz="1800" i="0" u="none" strike="noStrike" cap="none" dirty="0">
                <a:solidFill>
                  <a:schemeClr val="lt1"/>
                </a:solidFill>
                <a:latin typeface="Calibri"/>
                <a:ea typeface="Calibri"/>
                <a:cs typeface="Calibri"/>
                <a:sym typeface="Calibri"/>
              </a:rPr>
              <a:t> impermeables, por lo que se pueden utilizar en cualquier ambiente. </a:t>
            </a:r>
            <a:endParaRPr sz="1800" dirty="0">
              <a:latin typeface="Calibri"/>
              <a:ea typeface="Calibri"/>
              <a:cs typeface="Calibri"/>
              <a:sym typeface="Calibri"/>
            </a:endParaRPr>
          </a:p>
          <a:p>
            <a:pPr marL="342900" marR="0" lvl="0" indent="0" algn="just" rtl="0">
              <a:lnSpc>
                <a:spcPct val="100000"/>
              </a:lnSpc>
              <a:spcBef>
                <a:spcPts val="1000"/>
              </a:spcBef>
              <a:spcAft>
                <a:spcPts val="0"/>
              </a:spcAft>
              <a:buNone/>
            </a:pPr>
            <a:r>
              <a:rPr lang="es-CL" sz="1800" i="0" u="none" strike="noStrike" cap="none" dirty="0">
                <a:solidFill>
                  <a:schemeClr val="lt1"/>
                </a:solidFill>
                <a:latin typeface="Calibri"/>
                <a:ea typeface="Calibri"/>
                <a:cs typeface="Calibri"/>
                <a:sym typeface="Calibri"/>
              </a:rPr>
              <a:t>Algunas de sus </a:t>
            </a:r>
            <a:r>
              <a:rPr lang="es-CL" sz="1800" b="1" i="0" u="none" strike="noStrike" cap="none" dirty="0">
                <a:solidFill>
                  <a:schemeClr val="lt1"/>
                </a:solidFill>
                <a:latin typeface="Calibri"/>
                <a:ea typeface="Calibri"/>
                <a:cs typeface="Calibri"/>
                <a:sym typeface="Calibri"/>
              </a:rPr>
              <a:t>desventajas</a:t>
            </a:r>
            <a:r>
              <a:rPr lang="es-CL" sz="1800" i="0" u="none" strike="noStrike" cap="none" dirty="0">
                <a:solidFill>
                  <a:schemeClr val="lt1"/>
                </a:solidFill>
                <a:latin typeface="Calibri"/>
                <a:ea typeface="Calibri"/>
                <a:cs typeface="Calibri"/>
                <a:sym typeface="Calibri"/>
              </a:rPr>
              <a:t> son: </a:t>
            </a:r>
            <a:endParaRPr sz="1800" i="0" u="none" strike="noStrike" cap="none" dirty="0">
              <a:solidFill>
                <a:schemeClr val="lt1"/>
              </a:solidFill>
              <a:latin typeface="Calibri"/>
              <a:ea typeface="Calibri"/>
              <a:cs typeface="Calibri"/>
              <a:sym typeface="Calibri"/>
            </a:endParaRPr>
          </a:p>
          <a:p>
            <a:pPr marL="809999" marR="0" lvl="0" indent="-295275" algn="just" rtl="0">
              <a:lnSpc>
                <a:spcPct val="100000"/>
              </a:lnSpc>
              <a:spcBef>
                <a:spcPts val="1000"/>
              </a:spcBef>
              <a:spcAft>
                <a:spcPts val="0"/>
              </a:spcAft>
              <a:buClr>
                <a:schemeClr val="lt1"/>
              </a:buClr>
              <a:buSzPts val="1800"/>
              <a:buFont typeface="Calibri"/>
              <a:buChar char="●"/>
            </a:pPr>
            <a:r>
              <a:rPr lang="es-CL" sz="1800" dirty="0">
                <a:solidFill>
                  <a:schemeClr val="lt1"/>
                </a:solidFill>
                <a:latin typeface="Calibri"/>
                <a:ea typeface="Calibri"/>
                <a:cs typeface="Calibri"/>
                <a:sym typeface="Calibri"/>
              </a:rPr>
              <a:t>S</a:t>
            </a:r>
            <a:r>
              <a:rPr lang="es-CL" sz="1800" i="0" u="none" strike="noStrike" cap="none" dirty="0">
                <a:solidFill>
                  <a:schemeClr val="lt1"/>
                </a:solidFill>
                <a:latin typeface="Calibri"/>
                <a:ea typeface="Calibri"/>
                <a:cs typeface="Calibri"/>
                <a:sym typeface="Calibri"/>
              </a:rPr>
              <a:t>i reciben un golpe muy fuerte pueden </a:t>
            </a:r>
            <a:r>
              <a:rPr lang="es-CL" sz="1800" dirty="0">
                <a:solidFill>
                  <a:schemeClr val="lt1"/>
                </a:solidFill>
                <a:latin typeface="Calibri"/>
                <a:ea typeface="Calibri"/>
                <a:cs typeface="Calibri"/>
                <a:sym typeface="Calibri"/>
              </a:rPr>
              <a:t>dañarse.</a:t>
            </a:r>
            <a:endParaRPr sz="1800" dirty="0">
              <a:latin typeface="Calibri"/>
              <a:ea typeface="Calibri"/>
              <a:cs typeface="Calibri"/>
              <a:sym typeface="Calibri"/>
            </a:endParaRPr>
          </a:p>
          <a:p>
            <a:pPr marL="809999" marR="0" lvl="0" indent="-295275" algn="just" rtl="0">
              <a:lnSpc>
                <a:spcPct val="100000"/>
              </a:lnSpc>
              <a:spcBef>
                <a:spcPts val="0"/>
              </a:spcBef>
              <a:spcAft>
                <a:spcPts val="0"/>
              </a:spcAft>
              <a:buClr>
                <a:schemeClr val="lt1"/>
              </a:buClr>
              <a:buSzPts val="1800"/>
              <a:buFont typeface="Calibri"/>
              <a:buChar char="●"/>
            </a:pPr>
            <a:r>
              <a:rPr lang="es-CL" sz="1800" dirty="0">
                <a:solidFill>
                  <a:schemeClr val="lt1"/>
                </a:solidFill>
                <a:latin typeface="Calibri"/>
                <a:ea typeface="Calibri"/>
                <a:cs typeface="Calibri"/>
                <a:sym typeface="Calibri"/>
              </a:rPr>
              <a:t>E</a:t>
            </a:r>
            <a:r>
              <a:rPr lang="es-CL" sz="1800" i="0" u="none" strike="noStrike" cap="none" dirty="0">
                <a:solidFill>
                  <a:schemeClr val="lt1"/>
                </a:solidFill>
                <a:latin typeface="Calibri"/>
                <a:ea typeface="Calibri"/>
                <a:cs typeface="Calibri"/>
                <a:sym typeface="Calibri"/>
              </a:rPr>
              <a:t>n lugares muy transitados se desgastan y pierden color.</a:t>
            </a:r>
            <a:endParaRPr sz="1800" dirty="0">
              <a:latin typeface="Calibri"/>
              <a:ea typeface="Calibri"/>
              <a:cs typeface="Calibri"/>
              <a:sym typeface="Calibri"/>
            </a:endParaRPr>
          </a:p>
        </p:txBody>
      </p:sp>
      <p:pic>
        <p:nvPicPr>
          <p:cNvPr id="472" name="Google Shape;472;p46" descr="Cuál es la diferencia entre cerámica y porcelanato? - Home Solution"/>
          <p:cNvPicPr preferRelativeResize="0"/>
          <p:nvPr/>
        </p:nvPicPr>
        <p:blipFill rotWithShape="1">
          <a:blip r:embed="rId5">
            <a:alphaModFix/>
          </a:blip>
          <a:srcRect/>
          <a:stretch/>
        </p:blipFill>
        <p:spPr>
          <a:xfrm>
            <a:off x="4897176" y="4517250"/>
            <a:ext cx="2889799" cy="1921250"/>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73" name="Google Shape;473;p46"/>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74" name="Google Shape;474;p46"/>
          <p:cNvSpPr txBox="1"/>
          <p:nvPr/>
        </p:nvSpPr>
        <p:spPr>
          <a:xfrm>
            <a:off x="4897175" y="6438500"/>
            <a:ext cx="5959800" cy="34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https://homesolution.net/blog/diferencia-entre-ceramica-y-porcelanato/</a:t>
            </a:r>
            <a:r>
              <a:rPr lang="es-CL" sz="1200" dirty="0">
                <a:latin typeface="Calibri"/>
                <a:ea typeface="Calibri"/>
                <a:cs typeface="Calibri"/>
                <a:sym typeface="Calibri"/>
              </a:rPr>
              <a:t> </a:t>
            </a:r>
            <a:endParaRPr sz="1200" dirty="0">
              <a:latin typeface="Calibri"/>
              <a:ea typeface="Calibri"/>
              <a:cs typeface="Calibri"/>
              <a:sym typeface="Calibri"/>
            </a:endParaRPr>
          </a:p>
        </p:txBody>
      </p:sp>
      <p:pic>
        <p:nvPicPr>
          <p:cNvPr id="475" name="Google Shape;475;p46"/>
          <p:cNvPicPr preferRelativeResize="0"/>
          <p:nvPr/>
        </p:nvPicPr>
        <p:blipFill>
          <a:blip r:embed="rId7">
            <a:alphaModFix/>
          </a:blip>
          <a:stretch>
            <a:fillRect/>
          </a:stretch>
        </p:blipFill>
        <p:spPr>
          <a:xfrm>
            <a:off x="7912875" y="4517253"/>
            <a:ext cx="2889800" cy="1920296"/>
          </a:xfrm>
          <a:prstGeom prst="rect">
            <a:avLst/>
          </a:prstGeom>
          <a:noFill/>
          <a:ln w="19050" cap="flat" cmpd="sng">
            <a:solidFill>
              <a:srgbClr val="000000"/>
            </a:solidFill>
            <a:prstDash val="solid"/>
            <a:round/>
            <a:headEnd type="none" w="sm" len="sm"/>
            <a:tailEnd type="none" w="sm" len="sm"/>
          </a:ln>
        </p:spPr>
      </p:pic>
      <p:sp>
        <p:nvSpPr>
          <p:cNvPr id="476" name="Google Shape;476;p46"/>
          <p:cNvSpPr txBox="1"/>
          <p:nvPr/>
        </p:nvSpPr>
        <p:spPr>
          <a:xfrm>
            <a:off x="7912825" y="4089353"/>
            <a:ext cx="2889900" cy="34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30 - PISO CERÁMICA</a:t>
            </a:r>
            <a:endParaRPr b="1" dirty="0">
              <a:latin typeface="Calibri"/>
              <a:ea typeface="Calibri"/>
              <a:cs typeface="Calibri"/>
              <a:sym typeface="Calibri"/>
            </a:endParaRPr>
          </a:p>
        </p:txBody>
      </p:sp>
      <p:sp>
        <p:nvSpPr>
          <p:cNvPr id="477" name="Google Shape;477;p46"/>
          <p:cNvSpPr txBox="1"/>
          <p:nvPr/>
        </p:nvSpPr>
        <p:spPr>
          <a:xfrm>
            <a:off x="4897125" y="4089350"/>
            <a:ext cx="2889900" cy="34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29 - PISO PORCELANATO</a:t>
            </a:r>
            <a:endParaRPr b="1"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26"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483" name="Google Shape;483;p26"/>
          <p:cNvSpPr txBox="1">
            <a:spLocks noGrp="1"/>
          </p:cNvSpPr>
          <p:nvPr>
            <p:ph type="body" idx="1"/>
          </p:nvPr>
        </p:nvSpPr>
        <p:spPr>
          <a:xfrm>
            <a:off x="12950" y="2336699"/>
            <a:ext cx="9620400" cy="4101900"/>
          </a:xfrm>
          <a:prstGeom prst="rect">
            <a:avLst/>
          </a:prstGeom>
          <a:solidFill>
            <a:srgbClr val="00953A"/>
          </a:solidFill>
          <a:ln>
            <a:noFill/>
          </a:ln>
        </p:spPr>
        <p:txBody>
          <a:bodyPr spcFirstLastPara="1" wrap="square" lIns="91425" tIns="45700" rIns="91425" bIns="45700" anchor="t" anchorCtr="0">
            <a:noAutofit/>
          </a:bodyPr>
          <a:lstStyle/>
          <a:p>
            <a:pPr marL="269999" marR="339750" lvl="0" indent="0" algn="just" rtl="0">
              <a:lnSpc>
                <a:spcPct val="100000"/>
              </a:lnSpc>
              <a:spcBef>
                <a:spcPts val="1000"/>
              </a:spcBef>
              <a:spcAft>
                <a:spcPts val="0"/>
              </a:spcAft>
              <a:buSzPts val="2600"/>
              <a:buNone/>
            </a:pPr>
            <a:r>
              <a:rPr lang="es-CL" sz="2600" dirty="0">
                <a:solidFill>
                  <a:schemeClr val="lt1"/>
                </a:solidFill>
              </a:rPr>
              <a:t>Protegida la vivienda de los agentes exteriores y finalizada la obra gruesa, instalaciones y aislaciones, se está en condiciones de dar inicio a las partidas de terminaciones interiores. Estas contemplan, entre otras, los revestimientos de cielo. </a:t>
            </a:r>
            <a:endParaRPr sz="2600" dirty="0">
              <a:solidFill>
                <a:schemeClr val="lt1"/>
              </a:solidFill>
            </a:endParaRPr>
          </a:p>
          <a:p>
            <a:pPr marL="269999" marR="339750" lvl="0" indent="0" algn="just" rtl="0">
              <a:lnSpc>
                <a:spcPct val="100000"/>
              </a:lnSpc>
              <a:spcBef>
                <a:spcPts val="1000"/>
              </a:spcBef>
              <a:spcAft>
                <a:spcPts val="0"/>
              </a:spcAft>
              <a:buSzPts val="2600"/>
              <a:buNone/>
            </a:pPr>
            <a:r>
              <a:rPr lang="es-CL" sz="2600" dirty="0">
                <a:solidFill>
                  <a:schemeClr val="lt1"/>
                </a:solidFill>
              </a:rPr>
              <a:t>Los revestimientos interiores de cielo pueden ser de diversos materiales como: madera, yeso-cartón, fibrocemento y cielos modulares, entre otros. En su elección, se consideran aspectos estéticos, de mantención, costos, plazos de instalación y condiciones ambientales interiores de algunos recintos.</a:t>
            </a:r>
            <a:endParaRPr sz="2600" dirty="0">
              <a:solidFill>
                <a:schemeClr val="lt1"/>
              </a:solidFill>
            </a:endParaRPr>
          </a:p>
        </p:txBody>
      </p:sp>
      <p:sp>
        <p:nvSpPr>
          <p:cNvPr id="484" name="Google Shape;484;p26"/>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rgbClr val="A7A8AA"/>
                </a:solidFill>
              </a:rPr>
              <a:t>REVESTIMIENTO</a:t>
            </a:r>
            <a:br>
              <a:rPr lang="es-CL" sz="4400" b="1" i="0" u="none" strike="noStrike" cap="none" dirty="0">
                <a:solidFill>
                  <a:schemeClr val="dk1"/>
                </a:solidFill>
              </a:rPr>
            </a:br>
            <a:r>
              <a:rPr lang="es-CL" sz="4400" b="1" i="0" u="none" strike="noStrike" cap="none" dirty="0">
                <a:solidFill>
                  <a:srgbClr val="00953A"/>
                </a:solidFill>
              </a:rPr>
              <a:t>DE CIELOS</a:t>
            </a:r>
            <a:endParaRPr sz="4400" b="1" i="0" u="none" strike="noStrike" cap="none" dirty="0">
              <a:solidFill>
                <a:srgbClr val="00953A"/>
              </a:solidFill>
            </a:endParaRPr>
          </a:p>
        </p:txBody>
      </p:sp>
      <p:sp>
        <p:nvSpPr>
          <p:cNvPr id="485" name="Google Shape;485;p26"/>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86" name="Google Shape;486;p26"/>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27"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492" name="Google Shape;492;p27"/>
          <p:cNvSpPr txBox="1">
            <a:spLocks noGrp="1"/>
          </p:cNvSpPr>
          <p:nvPr>
            <p:ph type="body" idx="1"/>
          </p:nvPr>
        </p:nvSpPr>
        <p:spPr>
          <a:xfrm>
            <a:off x="12950" y="1940225"/>
            <a:ext cx="8229600" cy="2235000"/>
          </a:xfrm>
          <a:prstGeom prst="rect">
            <a:avLst/>
          </a:prstGeom>
          <a:solidFill>
            <a:srgbClr val="008E40"/>
          </a:solidFill>
          <a:ln>
            <a:noFill/>
          </a:ln>
        </p:spPr>
        <p:txBody>
          <a:bodyPr spcFirstLastPara="1" wrap="square" lIns="91425" tIns="45700" rIns="91425" bIns="45700" anchor="t" anchorCtr="0">
            <a:normAutofit/>
          </a:bodyPr>
          <a:lstStyle/>
          <a:p>
            <a:pPr marL="89999" marR="127434" lvl="0" indent="0" algn="just" rtl="0">
              <a:lnSpc>
                <a:spcPct val="100000"/>
              </a:lnSpc>
              <a:spcBef>
                <a:spcPts val="1000"/>
              </a:spcBef>
              <a:spcAft>
                <a:spcPts val="0"/>
              </a:spcAft>
              <a:buSzPts val="2600"/>
              <a:buNone/>
            </a:pPr>
            <a:r>
              <a:rPr lang="es-CL" sz="2500" dirty="0">
                <a:solidFill>
                  <a:schemeClr val="lt1"/>
                </a:solidFill>
              </a:rPr>
              <a:t>Consiste en un sistema de planchas de diferentes materiales (poliestireno, yeso-cartón, láminas metálicas, entre otros), apoyadas sobre un sistema de suspensión de acero galvanizado, tipo clip in, que se cuelga a la loza u otra superficie existente.</a:t>
            </a:r>
            <a:endParaRPr sz="3100" dirty="0">
              <a:solidFill>
                <a:schemeClr val="lt1"/>
              </a:solidFill>
            </a:endParaRPr>
          </a:p>
          <a:p>
            <a:pPr marL="342900" lvl="0" indent="-177800" algn="just" rtl="0">
              <a:lnSpc>
                <a:spcPct val="100000"/>
              </a:lnSpc>
              <a:spcBef>
                <a:spcPts val="520"/>
              </a:spcBef>
              <a:spcAft>
                <a:spcPts val="0"/>
              </a:spcAft>
              <a:buSzPts val="2600"/>
              <a:buNone/>
            </a:pPr>
            <a:endParaRPr sz="2600" dirty="0">
              <a:solidFill>
                <a:schemeClr val="lt1"/>
              </a:solidFill>
            </a:endParaRPr>
          </a:p>
        </p:txBody>
      </p:sp>
      <p:sp>
        <p:nvSpPr>
          <p:cNvPr id="493" name="Google Shape;493;p27"/>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rgbClr val="A7A8AA"/>
                </a:solidFill>
              </a:rPr>
              <a:t>CIELO</a:t>
            </a:r>
            <a:br>
              <a:rPr lang="es-CL" sz="4400" b="1" i="0" u="none" strike="noStrike" cap="none" dirty="0">
                <a:solidFill>
                  <a:schemeClr val="dk1"/>
                </a:solidFill>
              </a:rPr>
            </a:br>
            <a:r>
              <a:rPr lang="es-CL" sz="4400" b="1" i="0" u="none" strike="noStrike" cap="none" dirty="0">
                <a:solidFill>
                  <a:srgbClr val="00953A"/>
                </a:solidFill>
              </a:rPr>
              <a:t>MODULAR</a:t>
            </a:r>
            <a:endParaRPr sz="4400" b="1" i="0" u="none" strike="noStrike" cap="none" dirty="0">
              <a:solidFill>
                <a:srgbClr val="00953A"/>
              </a:solidFill>
            </a:endParaRPr>
          </a:p>
        </p:txBody>
      </p:sp>
      <p:sp>
        <p:nvSpPr>
          <p:cNvPr id="494" name="Google Shape;494;p27"/>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95" name="Google Shape;495;p27"/>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496" name="Google Shape;496;p27"/>
          <p:cNvPicPr preferRelativeResize="0"/>
          <p:nvPr/>
        </p:nvPicPr>
        <p:blipFill>
          <a:blip r:embed="rId4">
            <a:alphaModFix/>
          </a:blip>
          <a:stretch>
            <a:fillRect/>
          </a:stretch>
        </p:blipFill>
        <p:spPr>
          <a:xfrm>
            <a:off x="9616250" y="3626325"/>
            <a:ext cx="1903175" cy="2546900"/>
          </a:xfrm>
          <a:prstGeom prst="rect">
            <a:avLst/>
          </a:prstGeom>
          <a:noFill/>
          <a:ln w="9525" cap="flat" cmpd="sng">
            <a:solidFill>
              <a:srgbClr val="000000"/>
            </a:solidFill>
            <a:prstDash val="solid"/>
            <a:round/>
            <a:headEnd type="none" w="sm" len="sm"/>
            <a:tailEnd type="none" w="sm" len="sm"/>
          </a:ln>
        </p:spPr>
      </p:pic>
      <p:pic>
        <p:nvPicPr>
          <p:cNvPr id="497" name="Google Shape;497;p27" descr="Revista EMB Construcción - Cielo Modular DECOCIEL"/>
          <p:cNvPicPr preferRelativeResize="0"/>
          <p:nvPr/>
        </p:nvPicPr>
        <p:blipFill>
          <a:blip r:embed="rId5">
            <a:alphaModFix/>
          </a:blip>
          <a:stretch>
            <a:fillRect/>
          </a:stretch>
        </p:blipFill>
        <p:spPr>
          <a:xfrm>
            <a:off x="6096000" y="4388025"/>
            <a:ext cx="3336275" cy="1814100"/>
          </a:xfrm>
          <a:prstGeom prst="rect">
            <a:avLst/>
          </a:prstGeom>
          <a:noFill/>
          <a:ln w="25400" cap="flat" cmpd="sng">
            <a:solidFill>
              <a:srgbClr val="000000"/>
            </a:solidFill>
            <a:prstDash val="solid"/>
            <a:miter lim="8000"/>
            <a:headEnd type="none" w="sm" len="sm"/>
            <a:tailEnd type="none" w="sm" len="sm"/>
          </a:ln>
        </p:spPr>
      </p:pic>
      <p:sp>
        <p:nvSpPr>
          <p:cNvPr id="498" name="Google Shape;498;p27"/>
          <p:cNvSpPr txBox="1"/>
          <p:nvPr/>
        </p:nvSpPr>
        <p:spPr>
          <a:xfrm>
            <a:off x="8712025" y="2979650"/>
            <a:ext cx="2807400" cy="55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FIGURAS  31 Y 32 - Cielos modulares</a:t>
            </a:r>
            <a:endParaRPr b="1" dirty="0">
              <a:latin typeface="Calibri"/>
              <a:ea typeface="Calibri"/>
              <a:cs typeface="Calibri"/>
              <a:sym typeface="Calibri"/>
            </a:endParaRPr>
          </a:p>
        </p:txBody>
      </p:sp>
      <p:sp>
        <p:nvSpPr>
          <p:cNvPr id="499" name="Google Shape;499;p27"/>
          <p:cNvSpPr txBox="1"/>
          <p:nvPr/>
        </p:nvSpPr>
        <p:spPr>
          <a:xfrm>
            <a:off x="5505025" y="6263400"/>
            <a:ext cx="6014400" cy="363600"/>
          </a:xfrm>
          <a:prstGeom prst="rect">
            <a:avLst/>
          </a:prstGeom>
          <a:noFill/>
          <a:ln>
            <a:noFill/>
          </a:ln>
        </p:spPr>
        <p:txBody>
          <a:bodyPr spcFirstLastPara="1" wrap="square" lIns="91425" tIns="91425" rIns="91425" bIns="91425" anchor="t" anchorCtr="0">
            <a:noAutofit/>
          </a:bodyPr>
          <a:lstStyle/>
          <a:p>
            <a:pPr marL="0" lvl="0" indent="0" algn="ctr" rtl="0">
              <a:lnSpc>
                <a:spcPct val="107916"/>
              </a:lnSpc>
              <a:spcBef>
                <a:spcPts val="0"/>
              </a:spcBef>
              <a:spcAft>
                <a:spcPts val="800"/>
              </a:spcAft>
              <a:buClr>
                <a:schemeClr val="dk1"/>
              </a:buClr>
              <a:buSzPts val="1100"/>
              <a:buFont typeface="Arial"/>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http://www.emb.cl/construccion/articulo.mvc?xid=2182&amp;ni=cielo-modular-decociel</a:t>
            </a:r>
            <a:endParaRPr sz="1200" dirty="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8"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505" name="Google Shape;505;p28"/>
          <p:cNvSpPr txBox="1">
            <a:spLocks noGrp="1"/>
          </p:cNvSpPr>
          <p:nvPr>
            <p:ph type="body" idx="1"/>
          </p:nvPr>
        </p:nvSpPr>
        <p:spPr>
          <a:xfrm>
            <a:off x="12950" y="2128776"/>
            <a:ext cx="7659600" cy="4215600"/>
          </a:xfrm>
          <a:prstGeom prst="rect">
            <a:avLst/>
          </a:prstGeom>
          <a:solidFill>
            <a:srgbClr val="008E40"/>
          </a:solidFill>
          <a:ln>
            <a:noFill/>
          </a:ln>
        </p:spPr>
        <p:txBody>
          <a:bodyPr spcFirstLastPara="1" wrap="square" lIns="91425" tIns="45700" rIns="91425" bIns="45700" anchor="t" anchorCtr="0">
            <a:normAutofit fontScale="92500"/>
          </a:bodyPr>
          <a:lstStyle/>
          <a:p>
            <a:pPr marL="269999" marR="358790" lvl="0" indent="0" algn="just" rtl="0">
              <a:lnSpc>
                <a:spcPct val="107916"/>
              </a:lnSpc>
              <a:spcBef>
                <a:spcPts val="1000"/>
              </a:spcBef>
              <a:spcAft>
                <a:spcPts val="0"/>
              </a:spcAft>
              <a:buNone/>
            </a:pPr>
            <a:r>
              <a:rPr lang="es-CL" sz="2200" dirty="0">
                <a:solidFill>
                  <a:schemeClr val="lt1"/>
                </a:solidFill>
              </a:rPr>
              <a:t>Consiste en materializar el revestimiento entre las vigas del entrepiso, tirantes o pares de la techumbre, basándose en tableros ranurados y molduras para cielo, o dejar a la vista el mismo tablero contrachapado estructural que arriostran la estructura de la techumbre o plataforma de segundo piso. </a:t>
            </a:r>
            <a:endParaRPr sz="2200" dirty="0">
              <a:solidFill>
                <a:schemeClr val="lt1"/>
              </a:solidFill>
            </a:endParaRPr>
          </a:p>
          <a:p>
            <a:pPr marL="269999" marR="358790" lvl="0" indent="0" algn="just" rtl="0">
              <a:lnSpc>
                <a:spcPct val="107916"/>
              </a:lnSpc>
              <a:spcBef>
                <a:spcPts val="1000"/>
              </a:spcBef>
              <a:spcAft>
                <a:spcPts val="0"/>
              </a:spcAft>
              <a:buNone/>
            </a:pPr>
            <a:r>
              <a:rPr lang="es-CL" sz="2200" dirty="0">
                <a:solidFill>
                  <a:schemeClr val="lt1"/>
                </a:solidFill>
              </a:rPr>
              <a:t>Independiente del material que se especifique como solución de cielo, se debe considerar tanto para la techumbre como para el entramado de entrepiso, la solución de piso, aislación térmica y acústica según sea el caso.</a:t>
            </a:r>
            <a:br>
              <a:rPr lang="es-CL" sz="2000" dirty="0">
                <a:solidFill>
                  <a:schemeClr val="lt1"/>
                </a:solidFill>
              </a:rPr>
            </a:br>
            <a:endParaRPr sz="4100" dirty="0">
              <a:solidFill>
                <a:schemeClr val="lt1"/>
              </a:solidFill>
            </a:endParaRPr>
          </a:p>
          <a:p>
            <a:pPr marL="0" lvl="0" indent="0" algn="just" rtl="0">
              <a:lnSpc>
                <a:spcPct val="100000"/>
              </a:lnSpc>
              <a:spcBef>
                <a:spcPts val="520"/>
              </a:spcBef>
              <a:spcAft>
                <a:spcPts val="0"/>
              </a:spcAft>
              <a:buSzPts val="2600"/>
              <a:buNone/>
            </a:pPr>
            <a:endParaRPr sz="2600" dirty="0">
              <a:solidFill>
                <a:schemeClr val="lt1"/>
              </a:solidFill>
            </a:endParaRPr>
          </a:p>
        </p:txBody>
      </p:sp>
      <p:sp>
        <p:nvSpPr>
          <p:cNvPr id="506" name="Google Shape;506;p28"/>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u="none" strike="noStrike" cap="none" dirty="0">
                <a:solidFill>
                  <a:srgbClr val="A7A8AA"/>
                </a:solidFill>
              </a:rPr>
              <a:t>CIELO</a:t>
            </a:r>
            <a:br>
              <a:rPr lang="es-CL" sz="4400" b="1" u="none" strike="noStrike" cap="none" dirty="0">
                <a:solidFill>
                  <a:schemeClr val="dk1"/>
                </a:solidFill>
              </a:rPr>
            </a:br>
            <a:r>
              <a:rPr lang="es-CL" sz="4400" b="1" dirty="0">
                <a:solidFill>
                  <a:srgbClr val="00953A"/>
                </a:solidFill>
              </a:rPr>
              <a:t>VIGA A LA VISTA</a:t>
            </a:r>
            <a:endParaRPr sz="4400" b="1" u="none" strike="noStrike" cap="none" dirty="0">
              <a:solidFill>
                <a:srgbClr val="00953A"/>
              </a:solidFill>
            </a:endParaRPr>
          </a:p>
        </p:txBody>
      </p:sp>
      <p:sp>
        <p:nvSpPr>
          <p:cNvPr id="507" name="Google Shape;507;p28"/>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508" name="Google Shape;508;p28"/>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509" name="Google Shape;509;p28"/>
          <p:cNvPicPr preferRelativeResize="0"/>
          <p:nvPr/>
        </p:nvPicPr>
        <p:blipFill>
          <a:blip r:embed="rId4">
            <a:alphaModFix/>
          </a:blip>
          <a:stretch>
            <a:fillRect/>
          </a:stretch>
        </p:blipFill>
        <p:spPr>
          <a:xfrm>
            <a:off x="8283300" y="3759375"/>
            <a:ext cx="3495025" cy="1967625"/>
          </a:xfrm>
          <a:prstGeom prst="rect">
            <a:avLst/>
          </a:prstGeom>
          <a:noFill/>
          <a:ln w="28575" cap="flat" cmpd="sng">
            <a:solidFill>
              <a:srgbClr val="595959"/>
            </a:solidFill>
            <a:prstDash val="solid"/>
            <a:miter lim="8000"/>
            <a:headEnd type="none" w="sm" len="sm"/>
            <a:tailEnd type="none" w="sm" len="sm"/>
          </a:ln>
        </p:spPr>
      </p:pic>
      <p:sp>
        <p:nvSpPr>
          <p:cNvPr id="510" name="Google Shape;510;p28"/>
          <p:cNvSpPr txBox="1"/>
          <p:nvPr/>
        </p:nvSpPr>
        <p:spPr>
          <a:xfrm>
            <a:off x="8283300" y="3347350"/>
            <a:ext cx="34950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33 - Cielo con viga a la vista</a:t>
            </a:r>
            <a:endParaRPr b="1" dirty="0">
              <a:latin typeface="Calibri"/>
              <a:ea typeface="Calibri"/>
              <a:cs typeface="Calibri"/>
              <a:sym typeface="Calibri"/>
            </a:endParaRPr>
          </a:p>
        </p:txBody>
      </p:sp>
      <p:sp>
        <p:nvSpPr>
          <p:cNvPr id="511" name="Google Shape;511;p28"/>
          <p:cNvSpPr txBox="1"/>
          <p:nvPr/>
        </p:nvSpPr>
        <p:spPr>
          <a:xfrm>
            <a:off x="7672550" y="5727000"/>
            <a:ext cx="4374900" cy="777600"/>
          </a:xfrm>
          <a:prstGeom prst="rect">
            <a:avLst/>
          </a:prstGeom>
          <a:noFill/>
          <a:ln>
            <a:noFill/>
          </a:ln>
        </p:spPr>
        <p:txBody>
          <a:bodyPr spcFirstLastPara="1" wrap="square" lIns="91425" tIns="91425" rIns="91425" bIns="91425" anchor="t" anchorCtr="0">
            <a:noAutofit/>
          </a:bodyPr>
          <a:lstStyle/>
          <a:p>
            <a:pPr marL="457200" lvl="0" indent="0" algn="ctr" rtl="0">
              <a:lnSpc>
                <a:spcPct val="107916"/>
              </a:lnSpc>
              <a:spcBef>
                <a:spcPts val="0"/>
              </a:spcBef>
              <a:spcAft>
                <a:spcPts val="0"/>
              </a:spcAft>
              <a:buClr>
                <a:schemeClr val="dk1"/>
              </a:buClr>
              <a:buSzPts val="1100"/>
              <a:buFont typeface="Arial"/>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5"/>
              </a:rPr>
              <a:t>https://fotos.habitissimo.cl/foto/vigas-de-madera-a-la-vista_349392</a:t>
            </a:r>
            <a:endParaRPr sz="1200"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ga39aad894f_0_0"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05" name="Google Shape;105;ga39aad894f_0_0"/>
          <p:cNvSpPr txBox="1">
            <a:spLocks noGrp="1"/>
          </p:cNvSpPr>
          <p:nvPr>
            <p:ph type="body" idx="1"/>
          </p:nvPr>
        </p:nvSpPr>
        <p:spPr>
          <a:xfrm>
            <a:off x="536027" y="1600200"/>
            <a:ext cx="10925503" cy="1647497"/>
          </a:xfrm>
          <a:prstGeom prst="rect">
            <a:avLst/>
          </a:prstGeom>
          <a:solidFill>
            <a:srgbClr val="008E40"/>
          </a:solid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2590"/>
              <a:buNone/>
            </a:pPr>
            <a:r>
              <a:rPr lang="es-CL" sz="259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La primera parte es necesaria ya que no todos los materiales usados en la obra gruesa resisten de la misma manera los agentes externos, como la humedad, la luz solar, los químicos u otros elementos, incluyendo el mismo maltrato de los usuarios.</a:t>
            </a:r>
            <a:endParaRPr dirty="0">
              <a:solidFill>
                <a:schemeClr val="bg1"/>
              </a:solidFill>
            </a:endParaRPr>
          </a:p>
        </p:txBody>
      </p:sp>
      <p:pic>
        <p:nvPicPr>
          <p:cNvPr id="106" name="Google Shape;106;ga39aad894f_0_0"/>
          <p:cNvPicPr preferRelativeResize="0"/>
          <p:nvPr/>
        </p:nvPicPr>
        <p:blipFill rotWithShape="1">
          <a:blip r:embed="rId4">
            <a:alphaModFix/>
          </a:blip>
          <a:srcRect/>
          <a:stretch/>
        </p:blipFill>
        <p:spPr>
          <a:xfrm>
            <a:off x="5943600" y="3730422"/>
            <a:ext cx="6248400" cy="3127578"/>
          </a:xfrm>
          <a:prstGeom prst="rect">
            <a:avLst/>
          </a:prstGeom>
          <a:noFill/>
          <a:ln>
            <a:noFill/>
          </a:ln>
        </p:spPr>
      </p:pic>
      <p:sp>
        <p:nvSpPr>
          <p:cNvPr id="107" name="Google Shape;107;ga39aad894f_0_0"/>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rgbClr val="007E39"/>
                </a:solidFill>
              </a:rPr>
              <a:t>REVESTIMIENTO</a:t>
            </a:r>
            <a:br>
              <a:rPr lang="es-CL" sz="4400" b="0" i="0" u="none" strike="noStrike" cap="none" dirty="0">
                <a:solidFill>
                  <a:schemeClr val="dk1"/>
                </a:solidFill>
                <a:latin typeface="Arial"/>
                <a:ea typeface="Arial"/>
                <a:cs typeface="Arial"/>
                <a:sym typeface="Arial"/>
              </a:rPr>
            </a:br>
            <a:endParaRPr sz="4400" b="0" i="0" u="none" strike="noStrike" cap="none" dirty="0">
              <a:solidFill>
                <a:srgbClr val="00953A"/>
              </a:solidFill>
              <a:latin typeface="Arial"/>
              <a:ea typeface="Arial"/>
              <a:cs typeface="Arial"/>
              <a:sym typeface="Arial"/>
            </a:endParaRPr>
          </a:p>
        </p:txBody>
      </p:sp>
      <p:sp>
        <p:nvSpPr>
          <p:cNvPr id="108" name="Google Shape;108;ga39aad894f_0_0"/>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09" name="Google Shape;109;ga39aad894f_0_0"/>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3"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15" name="Google Shape;115;p3"/>
          <p:cNvSpPr txBox="1">
            <a:spLocks noGrp="1"/>
          </p:cNvSpPr>
          <p:nvPr>
            <p:ph type="body" idx="1"/>
          </p:nvPr>
        </p:nvSpPr>
        <p:spPr>
          <a:xfrm>
            <a:off x="964500" y="1908075"/>
            <a:ext cx="6160500" cy="3686100"/>
          </a:xfrm>
          <a:prstGeom prst="rect">
            <a:avLst/>
          </a:prstGeom>
          <a:solidFill>
            <a:srgbClr val="008E40"/>
          </a:solidFill>
          <a:ln>
            <a:noFill/>
          </a:ln>
        </p:spPr>
        <p:txBody>
          <a:bodyPr spcFirstLastPara="1" wrap="square" lIns="91425" tIns="45700" rIns="91425" bIns="45700" anchor="t" anchorCtr="0">
            <a:normAutofit/>
          </a:bodyPr>
          <a:lstStyle/>
          <a:p>
            <a:pPr marL="179999" marR="118602" lvl="0" indent="0" algn="just" rtl="0">
              <a:lnSpc>
                <a:spcPct val="80000"/>
              </a:lnSpc>
              <a:spcBef>
                <a:spcPts val="1000"/>
              </a:spcBef>
              <a:spcAft>
                <a:spcPts val="0"/>
              </a:spcAft>
              <a:buSzPts val="2480"/>
              <a:buNone/>
            </a:pPr>
            <a:r>
              <a:rPr lang="es-CL" sz="2400" dirty="0">
                <a:solidFill>
                  <a:schemeClr val="lt1"/>
                </a:solidFill>
              </a:rPr>
              <a:t>La decisión del tipo de revestimiento es bastante compleja ya que considera variables de muy distinto orden: costos, duración, recambio, inalterabilidad, expresión, resistencia, etc. Por esta razón no hay una única solución a los requerimientos de un edificio.</a:t>
            </a:r>
            <a:endParaRPr sz="2800" dirty="0">
              <a:solidFill>
                <a:schemeClr val="lt1"/>
              </a:solidFill>
            </a:endParaRPr>
          </a:p>
          <a:p>
            <a:pPr marL="179999" marR="118602" lvl="0" indent="0" algn="just" rtl="0">
              <a:lnSpc>
                <a:spcPct val="80000"/>
              </a:lnSpc>
              <a:spcBef>
                <a:spcPts val="1000"/>
              </a:spcBef>
              <a:spcAft>
                <a:spcPts val="0"/>
              </a:spcAft>
              <a:buSzPts val="2480"/>
              <a:buNone/>
            </a:pPr>
            <a:r>
              <a:rPr lang="es-CL" sz="2400" dirty="0">
                <a:solidFill>
                  <a:schemeClr val="lt1"/>
                </a:solidFill>
              </a:rPr>
              <a:t>También se debe considerar que todos estos elementos: pisos, muros y cielos, deben tener una mantención permanente, con lo cual se alarga su vida útil.</a:t>
            </a:r>
            <a:endParaRPr sz="2800" dirty="0">
              <a:solidFill>
                <a:schemeClr val="lt1"/>
              </a:solidFill>
            </a:endParaRPr>
          </a:p>
          <a:p>
            <a:pPr marL="342900" lvl="0" indent="-185420" algn="l" rtl="0">
              <a:lnSpc>
                <a:spcPct val="80000"/>
              </a:lnSpc>
              <a:spcBef>
                <a:spcPts val="496"/>
              </a:spcBef>
              <a:spcAft>
                <a:spcPts val="0"/>
              </a:spcAft>
              <a:buSzPts val="2480"/>
              <a:buNone/>
            </a:pPr>
            <a:endParaRPr sz="2480" dirty="0">
              <a:solidFill>
                <a:schemeClr val="lt1"/>
              </a:solidFill>
            </a:endParaRPr>
          </a:p>
        </p:txBody>
      </p:sp>
      <p:pic>
        <p:nvPicPr>
          <p:cNvPr id="116" name="Google Shape;116;p3"/>
          <p:cNvPicPr preferRelativeResize="0"/>
          <p:nvPr/>
        </p:nvPicPr>
        <p:blipFill rotWithShape="1">
          <a:blip r:embed="rId4">
            <a:alphaModFix/>
          </a:blip>
          <a:srcRect/>
          <a:stretch/>
        </p:blipFill>
        <p:spPr>
          <a:xfrm>
            <a:off x="8058043" y="2280447"/>
            <a:ext cx="3162350" cy="2986875"/>
          </a:xfrm>
          <a:prstGeom prst="rect">
            <a:avLst/>
          </a:prstGeom>
          <a:noFill/>
          <a:ln w="19050" cap="flat" cmpd="sng">
            <a:solidFill>
              <a:srgbClr val="000000"/>
            </a:solidFill>
            <a:prstDash val="solid"/>
            <a:round/>
            <a:headEnd type="none" w="sm" len="sm"/>
            <a:tailEnd type="none" w="sm" len="sm"/>
          </a:ln>
        </p:spPr>
      </p:pic>
      <p:sp>
        <p:nvSpPr>
          <p:cNvPr id="117" name="Google Shape;117;p3"/>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rgbClr val="007E39"/>
                </a:solidFill>
              </a:rPr>
              <a:t>REVESTIMIENTO</a:t>
            </a:r>
            <a:br>
              <a:rPr lang="es-CL" sz="4400" b="0" i="0" u="none" strike="noStrike" cap="none" dirty="0">
                <a:solidFill>
                  <a:schemeClr val="dk1"/>
                </a:solidFill>
                <a:latin typeface="Arial"/>
                <a:ea typeface="Arial"/>
                <a:cs typeface="Arial"/>
                <a:sym typeface="Arial"/>
              </a:rPr>
            </a:br>
            <a:endParaRPr sz="4400" b="0" i="0" u="none" strike="noStrike" cap="none" dirty="0">
              <a:solidFill>
                <a:srgbClr val="00953A"/>
              </a:solidFill>
              <a:latin typeface="Arial"/>
              <a:ea typeface="Arial"/>
              <a:cs typeface="Arial"/>
              <a:sym typeface="Arial"/>
            </a:endParaRPr>
          </a:p>
        </p:txBody>
      </p:sp>
      <p:sp>
        <p:nvSpPr>
          <p:cNvPr id="118" name="Google Shape;118;p3"/>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9" name="Google Shape;119;p3"/>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20" name="Google Shape;120;p3"/>
          <p:cNvSpPr txBox="1"/>
          <p:nvPr/>
        </p:nvSpPr>
        <p:spPr>
          <a:xfrm>
            <a:off x="7298175" y="5168750"/>
            <a:ext cx="4682100" cy="59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000" dirty="0">
                <a:latin typeface="Calibri"/>
                <a:ea typeface="Calibri"/>
                <a:cs typeface="Calibri"/>
                <a:sym typeface="Calibri"/>
              </a:rPr>
              <a:t>Fuente: </a:t>
            </a:r>
            <a:r>
              <a:rPr lang="es-CL" sz="1000" u="sng" dirty="0">
                <a:latin typeface="Calibri"/>
                <a:ea typeface="Calibri"/>
                <a:cs typeface="Calibri"/>
                <a:sym typeface="Calibri"/>
                <a:hlinkClick r:id="rId5"/>
              </a:rPr>
              <a:t>https://www.arquitecturayempresa.es/noticia/arquitectura-sostenible-revestimientos-de-paredes-con-materiales-reciclados</a:t>
            </a:r>
            <a:r>
              <a:rPr lang="es-CL" sz="1000" dirty="0">
                <a:latin typeface="Calibri"/>
                <a:ea typeface="Calibri"/>
                <a:cs typeface="Calibri"/>
                <a:sym typeface="Calibri"/>
              </a:rPr>
              <a:t> </a:t>
            </a:r>
            <a:endParaRPr sz="1000" dirty="0">
              <a:latin typeface="Calibri"/>
              <a:ea typeface="Calibri"/>
              <a:cs typeface="Calibri"/>
              <a:sym typeface="Calibri"/>
            </a:endParaRPr>
          </a:p>
        </p:txBody>
      </p:sp>
      <p:sp>
        <p:nvSpPr>
          <p:cNvPr id="121" name="Google Shape;121;p3"/>
          <p:cNvSpPr txBox="1"/>
          <p:nvPr/>
        </p:nvSpPr>
        <p:spPr>
          <a:xfrm>
            <a:off x="8058075" y="1615875"/>
            <a:ext cx="3162300" cy="59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1 - Revestimiento con material reciclado</a:t>
            </a:r>
            <a:endParaRPr b="1"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a39aad894f_0_6"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27" name="Google Shape;127;ga39aad894f_0_6"/>
          <p:cNvSpPr txBox="1">
            <a:spLocks noGrp="1"/>
          </p:cNvSpPr>
          <p:nvPr>
            <p:ph type="body" idx="1"/>
          </p:nvPr>
        </p:nvSpPr>
        <p:spPr>
          <a:xfrm>
            <a:off x="12950" y="2186700"/>
            <a:ext cx="9296400" cy="4251900"/>
          </a:xfrm>
          <a:prstGeom prst="rect">
            <a:avLst/>
          </a:prstGeom>
          <a:solidFill>
            <a:srgbClr val="008E40"/>
          </a:solidFill>
          <a:ln>
            <a:noFill/>
          </a:ln>
        </p:spPr>
        <p:txBody>
          <a:bodyPr spcFirstLastPara="1" wrap="square" lIns="91425" tIns="45700" rIns="91425" bIns="45700" anchor="t" anchorCtr="0">
            <a:noAutofit/>
          </a:bodyPr>
          <a:lstStyle/>
          <a:p>
            <a:pPr marL="0" lvl="0" indent="0" algn="just" rtl="0">
              <a:lnSpc>
                <a:spcPct val="80000"/>
              </a:lnSpc>
              <a:spcBef>
                <a:spcPts val="496"/>
              </a:spcBef>
              <a:spcAft>
                <a:spcPts val="0"/>
              </a:spcAft>
              <a:buSzPts val="1800"/>
              <a:buNone/>
            </a:pPr>
            <a:r>
              <a:rPr lang="es-CL" sz="2480" dirty="0">
                <a:solidFill>
                  <a:schemeClr val="lt1"/>
                </a:solidFill>
              </a:rPr>
              <a:t>Existen factores que se deben considerar al momento de elegir un material de revestimiento, entre estos encontraremos:</a:t>
            </a:r>
            <a:endParaRPr sz="2480" dirty="0">
              <a:solidFill>
                <a:schemeClr val="lt1"/>
              </a:solidFill>
            </a:endParaRPr>
          </a:p>
          <a:p>
            <a:pPr marL="0" lvl="0" indent="0" algn="just" rtl="0">
              <a:lnSpc>
                <a:spcPct val="80000"/>
              </a:lnSpc>
              <a:spcBef>
                <a:spcPts val="496"/>
              </a:spcBef>
              <a:spcAft>
                <a:spcPts val="0"/>
              </a:spcAft>
              <a:buSzPts val="2480"/>
              <a:buNone/>
            </a:pPr>
            <a:endParaRPr sz="2480" dirty="0">
              <a:solidFill>
                <a:schemeClr val="lt1"/>
              </a:solidFill>
            </a:endParaRPr>
          </a:p>
          <a:p>
            <a:pPr marL="342900" lvl="0" indent="-342900" algn="just" rtl="0">
              <a:lnSpc>
                <a:spcPct val="80000"/>
              </a:lnSpc>
              <a:spcBef>
                <a:spcPts val="496"/>
              </a:spcBef>
              <a:spcAft>
                <a:spcPts val="0"/>
              </a:spcAft>
              <a:buClr>
                <a:schemeClr val="lt1"/>
              </a:buClr>
              <a:buSzPts val="2480"/>
              <a:buFont typeface="Arial"/>
              <a:buChar char="•"/>
            </a:pPr>
            <a:r>
              <a:rPr lang="es-CL" sz="2480" dirty="0">
                <a:solidFill>
                  <a:schemeClr val="lt1"/>
                </a:solidFill>
              </a:rPr>
              <a:t>Apariencia Final</a:t>
            </a:r>
            <a:endParaRPr dirty="0">
              <a:solidFill>
                <a:schemeClr val="lt1"/>
              </a:solidFill>
            </a:endParaRPr>
          </a:p>
          <a:p>
            <a:pPr marL="342900" lvl="0" indent="-342900" algn="just" rtl="0">
              <a:lnSpc>
                <a:spcPct val="80000"/>
              </a:lnSpc>
              <a:spcBef>
                <a:spcPts val="496"/>
              </a:spcBef>
              <a:spcAft>
                <a:spcPts val="0"/>
              </a:spcAft>
              <a:buClr>
                <a:schemeClr val="lt1"/>
              </a:buClr>
              <a:buSzPts val="2480"/>
              <a:buFont typeface="Arial"/>
              <a:buChar char="•"/>
            </a:pPr>
            <a:r>
              <a:rPr lang="es-CL" sz="2480" dirty="0">
                <a:solidFill>
                  <a:schemeClr val="lt1"/>
                </a:solidFill>
              </a:rPr>
              <a:t>Características del clima, como luz solar, viento, pluviometría, humedad relativa</a:t>
            </a:r>
            <a:endParaRPr dirty="0">
              <a:solidFill>
                <a:schemeClr val="lt1"/>
              </a:solidFill>
            </a:endParaRPr>
          </a:p>
          <a:p>
            <a:pPr marL="342900" lvl="0" indent="-342900" algn="just" rtl="0">
              <a:lnSpc>
                <a:spcPct val="80000"/>
              </a:lnSpc>
              <a:spcBef>
                <a:spcPts val="496"/>
              </a:spcBef>
              <a:spcAft>
                <a:spcPts val="0"/>
              </a:spcAft>
              <a:buClr>
                <a:schemeClr val="lt1"/>
              </a:buClr>
              <a:buSzPts val="2480"/>
              <a:buFont typeface="Arial"/>
              <a:buChar char="•"/>
            </a:pPr>
            <a:r>
              <a:rPr lang="es-CL" sz="2480" dirty="0">
                <a:solidFill>
                  <a:schemeClr val="lt1"/>
                </a:solidFill>
              </a:rPr>
              <a:t>Costo del revestimiento</a:t>
            </a:r>
            <a:endParaRPr dirty="0">
              <a:solidFill>
                <a:schemeClr val="lt1"/>
              </a:solidFill>
            </a:endParaRPr>
          </a:p>
          <a:p>
            <a:pPr marL="342900" lvl="0" indent="-342900" algn="just" rtl="0">
              <a:lnSpc>
                <a:spcPct val="80000"/>
              </a:lnSpc>
              <a:spcBef>
                <a:spcPts val="496"/>
              </a:spcBef>
              <a:spcAft>
                <a:spcPts val="0"/>
              </a:spcAft>
              <a:buClr>
                <a:schemeClr val="lt1"/>
              </a:buClr>
              <a:buSzPts val="2480"/>
              <a:buFont typeface="Arial"/>
              <a:buChar char="•"/>
            </a:pPr>
            <a:r>
              <a:rPr lang="es-CL" sz="2480" dirty="0">
                <a:solidFill>
                  <a:schemeClr val="lt1"/>
                </a:solidFill>
              </a:rPr>
              <a:t>Tiempo de instalación</a:t>
            </a:r>
            <a:endParaRPr dirty="0">
              <a:solidFill>
                <a:schemeClr val="lt1"/>
              </a:solidFill>
            </a:endParaRPr>
          </a:p>
          <a:p>
            <a:pPr marL="342900" lvl="0" indent="-342900" algn="just" rtl="0">
              <a:lnSpc>
                <a:spcPct val="80000"/>
              </a:lnSpc>
              <a:spcBef>
                <a:spcPts val="496"/>
              </a:spcBef>
              <a:spcAft>
                <a:spcPts val="0"/>
              </a:spcAft>
              <a:buClr>
                <a:schemeClr val="lt1"/>
              </a:buClr>
              <a:buSzPts val="2480"/>
              <a:buFont typeface="Arial"/>
              <a:buChar char="•"/>
            </a:pPr>
            <a:r>
              <a:rPr lang="es-CL" sz="2480" dirty="0">
                <a:solidFill>
                  <a:schemeClr val="lt1"/>
                </a:solidFill>
              </a:rPr>
              <a:t>Mantenimiento recomendado por el fabricante</a:t>
            </a:r>
            <a:endParaRPr dirty="0">
              <a:solidFill>
                <a:schemeClr val="lt1"/>
              </a:solidFill>
            </a:endParaRPr>
          </a:p>
          <a:p>
            <a:pPr marL="0" lvl="0" indent="0" algn="l" rtl="0">
              <a:lnSpc>
                <a:spcPct val="100000"/>
              </a:lnSpc>
              <a:spcBef>
                <a:spcPts val="360"/>
              </a:spcBef>
              <a:spcAft>
                <a:spcPts val="0"/>
              </a:spcAft>
              <a:buSzPts val="1800"/>
              <a:buNone/>
            </a:pPr>
            <a:endParaRPr dirty="0"/>
          </a:p>
        </p:txBody>
      </p:sp>
      <p:sp>
        <p:nvSpPr>
          <p:cNvPr id="128" name="Google Shape;128;ga39aad894f_0_6"/>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rgbClr val="007E39"/>
                </a:solidFill>
              </a:rPr>
              <a:t>REVESTIMIENTO</a:t>
            </a:r>
            <a:br>
              <a:rPr lang="es-CL" sz="4400" b="0" i="0" u="none" strike="noStrike" cap="none" dirty="0">
                <a:solidFill>
                  <a:schemeClr val="dk1"/>
                </a:solidFill>
                <a:latin typeface="Arial"/>
                <a:ea typeface="Arial"/>
                <a:cs typeface="Arial"/>
                <a:sym typeface="Arial"/>
              </a:rPr>
            </a:br>
            <a:endParaRPr sz="4400" b="0" i="0" u="none" strike="noStrike" cap="none" dirty="0">
              <a:solidFill>
                <a:srgbClr val="00953A"/>
              </a:solidFill>
              <a:latin typeface="Arial"/>
              <a:ea typeface="Arial"/>
              <a:cs typeface="Arial"/>
              <a:sym typeface="Arial"/>
            </a:endParaRPr>
          </a:p>
        </p:txBody>
      </p:sp>
      <p:sp>
        <p:nvSpPr>
          <p:cNvPr id="129" name="Google Shape;129;ga39aad894f_0_6"/>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30" name="Google Shape;130;ga39aad894f_0_6"/>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36" name="Google Shape;136;p4"/>
          <p:cNvSpPr txBox="1">
            <a:spLocks noGrp="1"/>
          </p:cNvSpPr>
          <p:nvPr>
            <p:ph type="body" idx="1"/>
          </p:nvPr>
        </p:nvSpPr>
        <p:spPr>
          <a:xfrm>
            <a:off x="1014000" y="1507475"/>
            <a:ext cx="10042800" cy="1729500"/>
          </a:xfrm>
          <a:prstGeom prst="rect">
            <a:avLst/>
          </a:prstGeom>
          <a:noFill/>
          <a:ln>
            <a:noFill/>
          </a:ln>
        </p:spPr>
        <p:txBody>
          <a:bodyPr spcFirstLastPara="1" wrap="square" lIns="91425" tIns="45700" rIns="91425" bIns="45700" anchor="t" anchorCtr="0">
            <a:normAutofit fontScale="92500"/>
          </a:bodyPr>
          <a:lstStyle/>
          <a:p>
            <a:pPr marL="0" lvl="0" indent="0" algn="just" rtl="0">
              <a:lnSpc>
                <a:spcPct val="100000"/>
              </a:lnSpc>
              <a:spcBef>
                <a:spcPts val="0"/>
              </a:spcBef>
              <a:spcAft>
                <a:spcPts val="0"/>
              </a:spcAft>
              <a:buNone/>
            </a:pPr>
            <a:r>
              <a:rPr lang="es-CL" sz="2400" dirty="0"/>
              <a:t>Independiente del sistema constructivo empleado, tenemos una amplia gama de opciones para revestir nuestros paramentos verticales, siendo fundamental la funcionalidad, ubicación y otros aspectos más subjetivos del espacio a revestir, como el gusto personal del mandante y los recursos económicos con que se cuente.</a:t>
            </a:r>
            <a:endParaRPr sz="2400" dirty="0"/>
          </a:p>
        </p:txBody>
      </p:sp>
      <p:pic>
        <p:nvPicPr>
          <p:cNvPr id="137" name="Google Shape;137;p4" descr="Tabiques de Madera: La Madera en La Obra de Construccion"/>
          <p:cNvPicPr preferRelativeResize="0"/>
          <p:nvPr/>
        </p:nvPicPr>
        <p:blipFill rotWithShape="1">
          <a:blip r:embed="rId4">
            <a:alphaModFix/>
          </a:blip>
          <a:srcRect/>
          <a:stretch/>
        </p:blipFill>
        <p:spPr>
          <a:xfrm>
            <a:off x="1754793" y="3893064"/>
            <a:ext cx="3600401" cy="2597277"/>
          </a:xfrm>
          <a:prstGeom prst="rect">
            <a:avLst/>
          </a:prstGeom>
          <a:noFill/>
          <a:ln w="19050" cap="flat" cmpd="sng">
            <a:solidFill>
              <a:srgbClr val="000000"/>
            </a:solidFill>
            <a:prstDash val="solid"/>
            <a:round/>
            <a:headEnd type="none" w="sm" len="sm"/>
            <a:tailEnd type="none" w="sm" len="sm"/>
          </a:ln>
        </p:spPr>
      </p:pic>
      <p:pic>
        <p:nvPicPr>
          <p:cNvPr id="138" name="Google Shape;138;p4" descr="Como hacer los cimientos de una casa de madera tú mismo"/>
          <p:cNvPicPr preferRelativeResize="0"/>
          <p:nvPr/>
        </p:nvPicPr>
        <p:blipFill rotWithShape="1">
          <a:blip r:embed="rId5">
            <a:alphaModFix/>
          </a:blip>
          <a:srcRect/>
          <a:stretch/>
        </p:blipFill>
        <p:spPr>
          <a:xfrm>
            <a:off x="7168408" y="3897798"/>
            <a:ext cx="3888433" cy="2587793"/>
          </a:xfrm>
          <a:prstGeom prst="rect">
            <a:avLst/>
          </a:prstGeom>
          <a:noFill/>
          <a:ln w="19050" cap="flat" cmpd="sng">
            <a:solidFill>
              <a:srgbClr val="000000"/>
            </a:solidFill>
            <a:prstDash val="solid"/>
            <a:round/>
            <a:headEnd type="none" w="sm" len="sm"/>
            <a:tailEnd type="none" w="sm" len="sm"/>
          </a:ln>
        </p:spPr>
      </p:pic>
      <p:sp>
        <p:nvSpPr>
          <p:cNvPr id="139" name="Google Shape;139;p4"/>
          <p:cNvSpPr txBox="1"/>
          <p:nvPr/>
        </p:nvSpPr>
        <p:spPr>
          <a:xfrm>
            <a:off x="403188" y="18177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chemeClr val="bg1"/>
                </a:solidFill>
              </a:rPr>
              <a:t>REVESTIMIENTO DE</a:t>
            </a:r>
            <a:br>
              <a:rPr lang="es-CL" sz="4400" b="1" i="0" u="none" strike="noStrike" cap="none" dirty="0">
                <a:solidFill>
                  <a:schemeClr val="dk1"/>
                </a:solidFill>
              </a:rPr>
            </a:br>
            <a:r>
              <a:rPr lang="es-CL" sz="4400" b="1" i="0" u="none" strike="noStrike" cap="none" dirty="0">
                <a:solidFill>
                  <a:srgbClr val="00953A"/>
                </a:solidFill>
              </a:rPr>
              <a:t>MUROS EXTERIORES</a:t>
            </a:r>
            <a:endParaRPr sz="4400" b="1" i="0" u="none" strike="noStrike" cap="none" dirty="0">
              <a:solidFill>
                <a:srgbClr val="00953A"/>
              </a:solidFill>
            </a:endParaRPr>
          </a:p>
        </p:txBody>
      </p:sp>
      <p:sp>
        <p:nvSpPr>
          <p:cNvPr id="140" name="Google Shape;140;p4"/>
          <p:cNvSpPr/>
          <p:nvPr/>
        </p:nvSpPr>
        <p:spPr>
          <a:xfrm>
            <a:off x="518868" y="136066"/>
            <a:ext cx="1336800" cy="45600"/>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41" name="Google Shape;141;p4"/>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42" name="Google Shape;142;p4"/>
          <p:cNvSpPr txBox="1"/>
          <p:nvPr/>
        </p:nvSpPr>
        <p:spPr>
          <a:xfrm>
            <a:off x="2050350" y="3429000"/>
            <a:ext cx="3009300" cy="39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2 - Tabiques de madera </a:t>
            </a:r>
            <a:endParaRPr b="1" dirty="0">
              <a:latin typeface="Calibri"/>
              <a:ea typeface="Calibri"/>
              <a:cs typeface="Calibri"/>
              <a:sym typeface="Calibri"/>
            </a:endParaRPr>
          </a:p>
        </p:txBody>
      </p:sp>
      <p:sp>
        <p:nvSpPr>
          <p:cNvPr id="143" name="Google Shape;143;p4"/>
          <p:cNvSpPr txBox="1"/>
          <p:nvPr/>
        </p:nvSpPr>
        <p:spPr>
          <a:xfrm>
            <a:off x="1014000" y="6485600"/>
            <a:ext cx="5082000" cy="39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http://todotabiquesdemadera.blogspot.com/2012/06/tabiques.html</a:t>
            </a:r>
            <a:r>
              <a:rPr lang="es-CL" sz="1200" dirty="0">
                <a:latin typeface="Calibri"/>
                <a:ea typeface="Calibri"/>
                <a:cs typeface="Calibri"/>
                <a:sym typeface="Calibri"/>
              </a:rPr>
              <a:t> </a:t>
            </a:r>
            <a:endParaRPr sz="1200" dirty="0">
              <a:latin typeface="Calibri"/>
              <a:ea typeface="Calibri"/>
              <a:cs typeface="Calibri"/>
              <a:sym typeface="Calibri"/>
            </a:endParaRPr>
          </a:p>
        </p:txBody>
      </p:sp>
      <p:sp>
        <p:nvSpPr>
          <p:cNvPr id="144" name="Google Shape;144;p4"/>
          <p:cNvSpPr txBox="1"/>
          <p:nvPr/>
        </p:nvSpPr>
        <p:spPr>
          <a:xfrm>
            <a:off x="7607975" y="3428988"/>
            <a:ext cx="3009300" cy="39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3 - Casa prefabricada</a:t>
            </a:r>
            <a:endParaRPr b="1" dirty="0">
              <a:latin typeface="Calibri"/>
              <a:ea typeface="Calibri"/>
              <a:cs typeface="Calibri"/>
              <a:sym typeface="Calibri"/>
            </a:endParaRPr>
          </a:p>
        </p:txBody>
      </p:sp>
      <p:sp>
        <p:nvSpPr>
          <p:cNvPr id="145" name="Google Shape;145;p4"/>
          <p:cNvSpPr txBox="1"/>
          <p:nvPr/>
        </p:nvSpPr>
        <p:spPr>
          <a:xfrm>
            <a:off x="6544775" y="6485600"/>
            <a:ext cx="5135700" cy="3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7"/>
              </a:rPr>
              <a:t>https://casascarbonell.es/casas-de-madera-prefabricadas-cimentacion/</a:t>
            </a:r>
            <a:r>
              <a:rPr lang="es-CL"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5"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51" name="Google Shape;151;p5"/>
          <p:cNvSpPr txBox="1">
            <a:spLocks noGrp="1"/>
          </p:cNvSpPr>
          <p:nvPr>
            <p:ph type="body" idx="1"/>
          </p:nvPr>
        </p:nvSpPr>
        <p:spPr>
          <a:xfrm>
            <a:off x="12950" y="2291900"/>
            <a:ext cx="8475600" cy="4146600"/>
          </a:xfrm>
          <a:prstGeom prst="rect">
            <a:avLst/>
          </a:prstGeom>
          <a:solidFill>
            <a:srgbClr val="007E39"/>
          </a:solidFill>
          <a:ln>
            <a:noFill/>
          </a:ln>
        </p:spPr>
        <p:txBody>
          <a:bodyPr spcFirstLastPara="1" wrap="square" lIns="91425" tIns="45700" rIns="91425" bIns="45700" anchor="t" anchorCtr="0">
            <a:normAutofit/>
          </a:bodyPr>
          <a:lstStyle/>
          <a:p>
            <a:pPr marL="457200" lvl="0" indent="-381000" algn="just" rtl="0">
              <a:lnSpc>
                <a:spcPct val="100000"/>
              </a:lnSpc>
              <a:spcBef>
                <a:spcPts val="0"/>
              </a:spcBef>
              <a:spcAft>
                <a:spcPts val="0"/>
              </a:spcAft>
              <a:buClr>
                <a:schemeClr val="lt1"/>
              </a:buClr>
              <a:buSzPts val="2400"/>
              <a:buChar char="•"/>
            </a:pPr>
            <a:r>
              <a:rPr lang="es-CL" sz="2400" dirty="0">
                <a:solidFill>
                  <a:schemeClr val="lt1"/>
                </a:solidFill>
              </a:rPr>
              <a:t>Estos pueden ser piezas sólidas de madera, tableros contrachapados o de fibras orientadas con distintos tipos de terminaciones y soluciones para cada caso. </a:t>
            </a:r>
            <a:endParaRPr sz="2400" dirty="0">
              <a:solidFill>
                <a:schemeClr val="lt1"/>
              </a:solidFill>
            </a:endParaRPr>
          </a:p>
          <a:p>
            <a:pPr marL="457200" lvl="0" indent="-381000" algn="just" rtl="0">
              <a:lnSpc>
                <a:spcPct val="100000"/>
              </a:lnSpc>
              <a:spcBef>
                <a:spcPts val="0"/>
              </a:spcBef>
              <a:spcAft>
                <a:spcPts val="0"/>
              </a:spcAft>
              <a:buClr>
                <a:schemeClr val="lt1"/>
              </a:buClr>
              <a:buSzPts val="2400"/>
              <a:buChar char="•"/>
            </a:pPr>
            <a:r>
              <a:rPr lang="es-CL" sz="2400" dirty="0">
                <a:solidFill>
                  <a:schemeClr val="lt1"/>
                </a:solidFill>
              </a:rPr>
              <a:t>La </a:t>
            </a:r>
            <a:r>
              <a:rPr lang="es-CL" sz="2400" b="1" dirty="0">
                <a:solidFill>
                  <a:schemeClr val="lt1"/>
                </a:solidFill>
              </a:rPr>
              <a:t>ventaja</a:t>
            </a:r>
            <a:r>
              <a:rPr lang="es-CL" sz="2400" dirty="0">
                <a:solidFill>
                  <a:schemeClr val="lt1"/>
                </a:solidFill>
              </a:rPr>
              <a:t> de usar madera reside en la diversidad del diseño, su bajo coeficiente de transmisión térmica, bajo peso con relación a su resistencia, elasticidad, y además, facilidad de colocación y mantenimiento. </a:t>
            </a:r>
            <a:endParaRPr sz="2400" dirty="0">
              <a:solidFill>
                <a:schemeClr val="lt1"/>
              </a:solidFill>
            </a:endParaRPr>
          </a:p>
          <a:p>
            <a:pPr marL="457200" lvl="0" indent="-381000" algn="just" rtl="0">
              <a:lnSpc>
                <a:spcPct val="100000"/>
              </a:lnSpc>
              <a:spcBef>
                <a:spcPts val="0"/>
              </a:spcBef>
              <a:spcAft>
                <a:spcPts val="0"/>
              </a:spcAft>
              <a:buClr>
                <a:schemeClr val="lt1"/>
              </a:buClr>
              <a:buSzPts val="2400"/>
              <a:buChar char="•"/>
            </a:pPr>
            <a:r>
              <a:rPr lang="es-CL" sz="2400" dirty="0">
                <a:solidFill>
                  <a:schemeClr val="lt1"/>
                </a:solidFill>
              </a:rPr>
              <a:t>La mayoría de estos revestimientos requieren pinturas o barnices protectores, se deben proteger de los agentes bióticos y abióticos.</a:t>
            </a:r>
            <a:endParaRPr sz="2400" dirty="0">
              <a:solidFill>
                <a:schemeClr val="lt1"/>
              </a:solidFill>
            </a:endParaRPr>
          </a:p>
        </p:txBody>
      </p:sp>
      <p:sp>
        <p:nvSpPr>
          <p:cNvPr id="152" name="Google Shape;152;p5"/>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chemeClr val="bg1"/>
                </a:solidFill>
              </a:rPr>
              <a:t>REVESTIMIENTO</a:t>
            </a:r>
            <a:r>
              <a:rPr lang="es-CL" sz="4400" b="1" i="0" u="none" strike="noStrike" cap="none" dirty="0">
                <a:solidFill>
                  <a:srgbClr val="A7A8AA"/>
                </a:solidFill>
              </a:rPr>
              <a:t> </a:t>
            </a:r>
            <a:br>
              <a:rPr lang="es-CL" sz="4400" b="1" i="0" u="none" strike="noStrike" cap="none" dirty="0">
                <a:solidFill>
                  <a:schemeClr val="dk1"/>
                </a:solidFill>
              </a:rPr>
            </a:br>
            <a:r>
              <a:rPr lang="es-CL" sz="4400" b="1" i="0" u="none" strike="noStrike" cap="none" dirty="0">
                <a:solidFill>
                  <a:srgbClr val="00953A"/>
                </a:solidFill>
              </a:rPr>
              <a:t>DE MADERA</a:t>
            </a:r>
            <a:endParaRPr sz="4400" b="1" i="0" u="none" strike="noStrike" cap="none" dirty="0">
              <a:solidFill>
                <a:srgbClr val="00953A"/>
              </a:solidFill>
            </a:endParaRPr>
          </a:p>
        </p:txBody>
      </p:sp>
      <p:sp>
        <p:nvSpPr>
          <p:cNvPr id="153" name="Google Shape;153;p5"/>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54" name="Google Shape;154;p5"/>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60" name="Google Shape;160;p6"/>
          <p:cNvSpPr/>
          <p:nvPr/>
        </p:nvSpPr>
        <p:spPr>
          <a:xfrm>
            <a:off x="1802163" y="96374"/>
            <a:ext cx="7830105" cy="905521"/>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61" name="Google Shape;161;p6"/>
          <p:cNvSpPr/>
          <p:nvPr/>
        </p:nvSpPr>
        <p:spPr>
          <a:xfrm>
            <a:off x="-4" y="97657"/>
            <a:ext cx="1713397" cy="905521"/>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62" name="Google Shape;162;p6"/>
          <p:cNvSpPr txBox="1">
            <a:spLocks noGrp="1"/>
          </p:cNvSpPr>
          <p:nvPr>
            <p:ph type="title"/>
          </p:nvPr>
        </p:nvSpPr>
        <p:spPr>
          <a:xfrm>
            <a:off x="0" y="1395675"/>
            <a:ext cx="8272500" cy="834000"/>
          </a:xfrm>
          <a:prstGeom prst="rect">
            <a:avLst/>
          </a:prstGeom>
          <a:noFill/>
          <a:ln>
            <a:noFill/>
          </a:ln>
        </p:spPr>
        <p:txBody>
          <a:bodyPr spcFirstLastPara="1" wrap="square" lIns="91425" tIns="45700" rIns="91425" bIns="45700" anchor="ctr" anchorCtr="0">
            <a:normAutofit/>
          </a:bodyPr>
          <a:lstStyle/>
          <a:p>
            <a:pPr marL="0" lvl="0" indent="0" algn="just" rtl="0">
              <a:lnSpc>
                <a:spcPct val="100000"/>
              </a:lnSpc>
              <a:spcBef>
                <a:spcPts val="0"/>
              </a:spcBef>
              <a:spcAft>
                <a:spcPts val="0"/>
              </a:spcAft>
              <a:buSzPts val="3200"/>
              <a:buNone/>
            </a:pPr>
            <a:r>
              <a:rPr lang="es-CL" sz="2880" b="1" dirty="0">
                <a:solidFill>
                  <a:srgbClr val="007E39"/>
                </a:solidFill>
              </a:rPr>
              <a:t>Algunos ejemplos de Revestimientos de Madera</a:t>
            </a:r>
            <a:endParaRPr sz="2880" b="1" dirty="0">
              <a:solidFill>
                <a:srgbClr val="007E39"/>
              </a:solidFill>
            </a:endParaRPr>
          </a:p>
        </p:txBody>
      </p:sp>
      <p:pic>
        <p:nvPicPr>
          <p:cNvPr id="163" name="Google Shape;163;p6"/>
          <p:cNvPicPr preferRelativeResize="0"/>
          <p:nvPr/>
        </p:nvPicPr>
        <p:blipFill rotWithShape="1">
          <a:blip r:embed="rId4">
            <a:alphaModFix/>
          </a:blip>
          <a:srcRect/>
          <a:stretch/>
        </p:blipFill>
        <p:spPr>
          <a:xfrm>
            <a:off x="8060176" y="3709050"/>
            <a:ext cx="2889391" cy="2055075"/>
          </a:xfrm>
          <a:prstGeom prst="rect">
            <a:avLst/>
          </a:prstGeom>
          <a:noFill/>
          <a:ln w="19050" cap="flat" cmpd="sng">
            <a:solidFill>
              <a:srgbClr val="000000"/>
            </a:solidFill>
            <a:prstDash val="solid"/>
            <a:round/>
            <a:headEnd type="none" w="sm" len="sm"/>
            <a:tailEnd type="none" w="sm" len="sm"/>
          </a:ln>
        </p:spPr>
      </p:pic>
      <p:pic>
        <p:nvPicPr>
          <p:cNvPr id="164" name="Google Shape;164;p6"/>
          <p:cNvPicPr preferRelativeResize="0"/>
          <p:nvPr/>
        </p:nvPicPr>
        <p:blipFill rotWithShape="1">
          <a:blip r:embed="rId5">
            <a:alphaModFix/>
          </a:blip>
          <a:srcRect l="2450" t="3836"/>
          <a:stretch/>
        </p:blipFill>
        <p:spPr>
          <a:xfrm>
            <a:off x="1022299" y="3709045"/>
            <a:ext cx="2290801" cy="2030380"/>
          </a:xfrm>
          <a:prstGeom prst="rect">
            <a:avLst/>
          </a:prstGeom>
          <a:noFill/>
          <a:ln w="19050" cap="flat" cmpd="sng">
            <a:solidFill>
              <a:srgbClr val="000000"/>
            </a:solidFill>
            <a:prstDash val="solid"/>
            <a:round/>
            <a:headEnd type="none" w="sm" len="sm"/>
            <a:tailEnd type="none" w="sm" len="sm"/>
          </a:ln>
        </p:spPr>
      </p:pic>
      <p:pic>
        <p:nvPicPr>
          <p:cNvPr id="165" name="Google Shape;165;p6" descr="Guía de instalación de fachada horizontal con madera termotratada Lunawood  - YouTube"/>
          <p:cNvPicPr preferRelativeResize="0"/>
          <p:nvPr/>
        </p:nvPicPr>
        <p:blipFill rotWithShape="1">
          <a:blip r:embed="rId6">
            <a:alphaModFix/>
          </a:blip>
          <a:srcRect t="12681" b="13252"/>
          <a:stretch/>
        </p:blipFill>
        <p:spPr>
          <a:xfrm>
            <a:off x="4273024" y="3719049"/>
            <a:ext cx="3024000" cy="2010378"/>
          </a:xfrm>
          <a:prstGeom prst="rect">
            <a:avLst/>
          </a:prstGeom>
          <a:noFill/>
          <a:ln w="19050" cap="flat" cmpd="sng">
            <a:solidFill>
              <a:srgbClr val="000000"/>
            </a:solidFill>
            <a:prstDash val="solid"/>
            <a:round/>
            <a:headEnd type="none" w="sm" len="sm"/>
            <a:tailEnd type="none" w="sm" len="sm"/>
          </a:ln>
        </p:spPr>
      </p:pic>
      <p:sp>
        <p:nvSpPr>
          <p:cNvPr id="166" name="Google Shape;166;p6"/>
          <p:cNvSpPr/>
          <p:nvPr/>
        </p:nvSpPr>
        <p:spPr>
          <a:xfrm>
            <a:off x="3476521" y="318301"/>
            <a:ext cx="593624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400" b="0" i="0" u="none" strike="noStrike" cap="none" dirty="0">
                <a:solidFill>
                  <a:schemeClr val="lt1"/>
                </a:solidFill>
                <a:latin typeface="Arial"/>
                <a:ea typeface="Arial"/>
                <a:cs typeface="Arial"/>
                <a:sym typeface="Arial"/>
              </a:rPr>
              <a:t>Revestimientos para pisos, muros y cielos</a:t>
            </a:r>
            <a:endParaRPr sz="2400" b="0" i="0" u="none" strike="noStrike" cap="none" dirty="0">
              <a:solidFill>
                <a:srgbClr val="000000"/>
              </a:solidFill>
              <a:latin typeface="Arial"/>
              <a:ea typeface="Arial"/>
              <a:cs typeface="Arial"/>
              <a:sym typeface="Arial"/>
            </a:endParaRPr>
          </a:p>
        </p:txBody>
      </p:sp>
      <p:sp>
        <p:nvSpPr>
          <p:cNvPr id="167" name="Google Shape;167;p6"/>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68" name="Google Shape;168;p6"/>
          <p:cNvSpPr txBox="1"/>
          <p:nvPr/>
        </p:nvSpPr>
        <p:spPr>
          <a:xfrm>
            <a:off x="1022300" y="2992350"/>
            <a:ext cx="2290800" cy="630900"/>
          </a:xfrm>
          <a:prstGeom prst="rect">
            <a:avLst/>
          </a:prstGeom>
          <a:solidFill>
            <a:srgbClr val="007E3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solidFill>
                  <a:schemeClr val="lt1"/>
                </a:solidFill>
                <a:latin typeface="Calibri"/>
                <a:ea typeface="Calibri"/>
                <a:cs typeface="Calibri"/>
                <a:sym typeface="Calibri"/>
              </a:rPr>
              <a:t>FIGURA  4 - Revestimiento final tinglado madera</a:t>
            </a:r>
            <a:endParaRPr b="1" dirty="0">
              <a:solidFill>
                <a:schemeClr val="lt1"/>
              </a:solidFill>
              <a:latin typeface="Calibri"/>
              <a:ea typeface="Calibri"/>
              <a:cs typeface="Calibri"/>
              <a:sym typeface="Calibri"/>
            </a:endParaRPr>
          </a:p>
        </p:txBody>
      </p:sp>
      <p:sp>
        <p:nvSpPr>
          <p:cNvPr id="169" name="Google Shape;169;p6"/>
          <p:cNvSpPr txBox="1"/>
          <p:nvPr/>
        </p:nvSpPr>
        <p:spPr>
          <a:xfrm>
            <a:off x="1022300" y="5764125"/>
            <a:ext cx="2290800" cy="7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CL" sz="1100" dirty="0">
                <a:latin typeface="Calibri"/>
                <a:ea typeface="Calibri"/>
                <a:cs typeface="Calibri"/>
                <a:sym typeface="Calibri"/>
              </a:rPr>
              <a:t>Fuente: Revestimiento de tinglado. Corporación Chilena de la Madera CORMA</a:t>
            </a:r>
            <a:endParaRPr sz="1100" dirty="0">
              <a:latin typeface="Calibri"/>
              <a:ea typeface="Calibri"/>
              <a:cs typeface="Calibri"/>
              <a:sym typeface="Calibri"/>
            </a:endParaRPr>
          </a:p>
        </p:txBody>
      </p:sp>
      <p:sp>
        <p:nvSpPr>
          <p:cNvPr id="170" name="Google Shape;170;p6"/>
          <p:cNvSpPr txBox="1"/>
          <p:nvPr/>
        </p:nvSpPr>
        <p:spPr>
          <a:xfrm>
            <a:off x="7992875" y="3003638"/>
            <a:ext cx="3024000" cy="536700"/>
          </a:xfrm>
          <a:prstGeom prst="rect">
            <a:avLst/>
          </a:prstGeom>
          <a:solidFill>
            <a:srgbClr val="007E3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solidFill>
                  <a:schemeClr val="lt1"/>
                </a:solidFill>
                <a:latin typeface="Calibri"/>
                <a:ea typeface="Calibri"/>
                <a:cs typeface="Calibri"/>
                <a:sym typeface="Calibri"/>
              </a:rPr>
              <a:t>FIGURA 6 - Revestimiento final con madera</a:t>
            </a:r>
            <a:endParaRPr b="1" dirty="0">
              <a:solidFill>
                <a:schemeClr val="lt1"/>
              </a:solidFill>
              <a:latin typeface="Calibri"/>
              <a:ea typeface="Calibri"/>
              <a:cs typeface="Calibri"/>
              <a:sym typeface="Calibri"/>
            </a:endParaRPr>
          </a:p>
        </p:txBody>
      </p:sp>
      <p:sp>
        <p:nvSpPr>
          <p:cNvPr id="171" name="Google Shape;171;p6"/>
          <p:cNvSpPr txBox="1"/>
          <p:nvPr/>
        </p:nvSpPr>
        <p:spPr>
          <a:xfrm>
            <a:off x="8060175" y="5764000"/>
            <a:ext cx="2889300" cy="7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100" dirty="0">
                <a:latin typeface="Calibri"/>
                <a:ea typeface="Calibri"/>
                <a:cs typeface="Calibri"/>
                <a:sym typeface="Calibri"/>
              </a:rPr>
              <a:t>Fuente: Parámetro con revestimiento de madera, terminación final de la vivienda. Corporación chilena de la madera CORMA</a:t>
            </a:r>
            <a:endParaRPr sz="1100" dirty="0">
              <a:latin typeface="Calibri"/>
              <a:ea typeface="Calibri"/>
              <a:cs typeface="Calibri"/>
              <a:sym typeface="Calibri"/>
            </a:endParaRPr>
          </a:p>
        </p:txBody>
      </p:sp>
      <p:sp>
        <p:nvSpPr>
          <p:cNvPr id="172" name="Google Shape;172;p6"/>
          <p:cNvSpPr txBox="1"/>
          <p:nvPr/>
        </p:nvSpPr>
        <p:spPr>
          <a:xfrm>
            <a:off x="4273025" y="3003688"/>
            <a:ext cx="3024000" cy="536700"/>
          </a:xfrm>
          <a:prstGeom prst="rect">
            <a:avLst/>
          </a:prstGeom>
          <a:solidFill>
            <a:srgbClr val="007E3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sz="1300" b="1" dirty="0">
                <a:solidFill>
                  <a:schemeClr val="lt1"/>
                </a:solidFill>
                <a:latin typeface="Calibri"/>
                <a:ea typeface="Calibri"/>
                <a:cs typeface="Calibri"/>
                <a:sym typeface="Calibri"/>
              </a:rPr>
              <a:t>FIGURA 5 - Revestimiento con madera termotratada</a:t>
            </a:r>
            <a:endParaRPr sz="1300" b="1" dirty="0">
              <a:solidFill>
                <a:schemeClr val="lt1"/>
              </a:solidFill>
              <a:latin typeface="Calibri"/>
              <a:ea typeface="Calibri"/>
              <a:cs typeface="Calibri"/>
              <a:sym typeface="Calibri"/>
            </a:endParaRPr>
          </a:p>
        </p:txBody>
      </p:sp>
      <p:sp>
        <p:nvSpPr>
          <p:cNvPr id="173" name="Google Shape;173;p6"/>
          <p:cNvSpPr txBox="1"/>
          <p:nvPr/>
        </p:nvSpPr>
        <p:spPr>
          <a:xfrm>
            <a:off x="4273025" y="5764125"/>
            <a:ext cx="3024000" cy="7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100" dirty="0">
                <a:latin typeface="Calibri"/>
                <a:ea typeface="Calibri"/>
                <a:cs typeface="Calibri"/>
                <a:sym typeface="Calibri"/>
              </a:rPr>
              <a:t>Fuente: https://novocom.top/view/1238ee-paneles-para-forrar-paredes-exteriores/</a:t>
            </a:r>
            <a:endParaRPr sz="1100"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7" descr="Fotografía, ladrillos, verde azulado, pared, cal, fotografía, ladrillos,  Fondo de pantalla HD | Wallpaperbetter"/>
          <p:cNvPicPr preferRelativeResize="0"/>
          <p:nvPr/>
        </p:nvPicPr>
        <p:blipFill rotWithShape="1">
          <a:blip r:embed="rId3">
            <a:alphaModFix/>
          </a:blip>
          <a:srcRect/>
          <a:stretch/>
        </p:blipFill>
        <p:spPr>
          <a:xfrm>
            <a:off x="12947" y="1"/>
            <a:ext cx="12179051" cy="6858000"/>
          </a:xfrm>
          <a:prstGeom prst="rect">
            <a:avLst/>
          </a:prstGeom>
          <a:noFill/>
          <a:ln>
            <a:noFill/>
          </a:ln>
        </p:spPr>
      </p:pic>
      <p:sp>
        <p:nvSpPr>
          <p:cNvPr id="179" name="Google Shape;179;p7"/>
          <p:cNvSpPr txBox="1">
            <a:spLocks noGrp="1"/>
          </p:cNvSpPr>
          <p:nvPr>
            <p:ph type="body" idx="1"/>
          </p:nvPr>
        </p:nvSpPr>
        <p:spPr>
          <a:xfrm>
            <a:off x="296675" y="1927925"/>
            <a:ext cx="8811600" cy="1791300"/>
          </a:xfrm>
          <a:prstGeom prst="rect">
            <a:avLst/>
          </a:prstGeom>
          <a:noFill/>
          <a:ln>
            <a:noFill/>
          </a:ln>
        </p:spPr>
        <p:txBody>
          <a:bodyPr spcFirstLastPara="1" wrap="square" lIns="91425" tIns="45700" rIns="91425" bIns="45700" anchor="t" anchorCtr="0">
            <a:normAutofit/>
          </a:bodyPr>
          <a:lstStyle/>
          <a:p>
            <a:pPr marL="342900" lvl="0" indent="-342900" algn="just" rtl="0">
              <a:lnSpc>
                <a:spcPct val="100000"/>
              </a:lnSpc>
              <a:spcBef>
                <a:spcPts val="0"/>
              </a:spcBef>
              <a:spcAft>
                <a:spcPts val="0"/>
              </a:spcAft>
              <a:buSzPts val="2400"/>
              <a:buChar char="•"/>
            </a:pPr>
            <a:r>
              <a:rPr lang="es-CL" sz="2000" dirty="0"/>
              <a:t>El revestimiento de piedra más usado en muros, es la </a:t>
            </a:r>
            <a:r>
              <a:rPr lang="es-CL" sz="2000" b="1" dirty="0"/>
              <a:t>piedra laja</a:t>
            </a:r>
            <a:r>
              <a:rPr lang="es-CL" sz="2000" dirty="0"/>
              <a:t>. Este es una suerte de chapa de piedra con menor peso y mayor área de revestimiento.</a:t>
            </a:r>
            <a:endParaRPr sz="2000" dirty="0"/>
          </a:p>
        </p:txBody>
      </p:sp>
      <p:pic>
        <p:nvPicPr>
          <p:cNvPr id="180" name="Google Shape;180;p7"/>
          <p:cNvPicPr preferRelativeResize="0"/>
          <p:nvPr/>
        </p:nvPicPr>
        <p:blipFill rotWithShape="1">
          <a:blip r:embed="rId4">
            <a:alphaModFix/>
          </a:blip>
          <a:srcRect/>
          <a:stretch/>
        </p:blipFill>
        <p:spPr>
          <a:xfrm>
            <a:off x="8728576" y="4702524"/>
            <a:ext cx="2714900" cy="1735975"/>
          </a:xfrm>
          <a:prstGeom prst="rect">
            <a:avLst/>
          </a:prstGeom>
          <a:noFill/>
          <a:ln w="19050" cap="flat" cmpd="sng">
            <a:solidFill>
              <a:srgbClr val="000000"/>
            </a:solidFill>
            <a:prstDash val="solid"/>
            <a:round/>
            <a:headEnd type="none" w="sm" len="sm"/>
            <a:tailEnd type="none" w="sm" len="sm"/>
          </a:ln>
        </p:spPr>
      </p:pic>
      <p:sp>
        <p:nvSpPr>
          <p:cNvPr id="181" name="Google Shape;181;p7"/>
          <p:cNvSpPr/>
          <p:nvPr/>
        </p:nvSpPr>
        <p:spPr>
          <a:xfrm>
            <a:off x="403200" y="2910200"/>
            <a:ext cx="8705100" cy="9744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2400"/>
              <a:buFont typeface="Arial"/>
              <a:buChar char="•"/>
            </a:pPr>
            <a:r>
              <a:rPr lang="es-CL" sz="2000" b="0" i="0" u="none" strike="noStrike" cap="none" dirty="0">
                <a:solidFill>
                  <a:schemeClr val="dk1"/>
                </a:solidFill>
                <a:latin typeface="Calibri"/>
                <a:ea typeface="Calibri"/>
                <a:cs typeface="Calibri"/>
                <a:sym typeface="Calibri"/>
              </a:rPr>
              <a:t>La ejecución de un revestimiento de láminas de piedra o de mármol, tiene una laboriosa etapa previa de preparación del material. Se comienza por definir con exactitud las formas y medidas del revestimiento terminado.</a:t>
            </a:r>
            <a:endParaRPr sz="1200" b="0" i="0" u="none" strike="noStrike" cap="none" dirty="0">
              <a:solidFill>
                <a:srgbClr val="000000"/>
              </a:solidFill>
              <a:latin typeface="Arial"/>
              <a:ea typeface="Arial"/>
              <a:cs typeface="Arial"/>
              <a:sym typeface="Arial"/>
            </a:endParaRPr>
          </a:p>
        </p:txBody>
      </p:sp>
      <p:pic>
        <p:nvPicPr>
          <p:cNvPr id="182" name="Google Shape;182;p7" descr="El mármol natural es uno de los materiales tendencia para la construcción."/>
          <p:cNvPicPr preferRelativeResize="0"/>
          <p:nvPr/>
        </p:nvPicPr>
        <p:blipFill rotWithShape="1">
          <a:blip r:embed="rId5">
            <a:alphaModFix/>
          </a:blip>
          <a:srcRect/>
          <a:stretch/>
        </p:blipFill>
        <p:spPr>
          <a:xfrm>
            <a:off x="1099926" y="4801999"/>
            <a:ext cx="4170716" cy="1636500"/>
          </a:xfrm>
          <a:prstGeom prst="rect">
            <a:avLst/>
          </a:prstGeom>
          <a:noFill/>
          <a:ln w="19050" cap="flat" cmpd="sng">
            <a:solidFill>
              <a:srgbClr val="000000"/>
            </a:solidFill>
            <a:prstDash val="solid"/>
            <a:round/>
            <a:headEnd type="none" w="sm" len="sm"/>
            <a:tailEnd type="none" w="sm" len="sm"/>
          </a:ln>
        </p:spPr>
      </p:pic>
      <p:sp>
        <p:nvSpPr>
          <p:cNvPr id="183" name="Google Shape;183;p7"/>
          <p:cNvSpPr txBox="1"/>
          <p:nvPr/>
        </p:nvSpPr>
        <p:spPr>
          <a:xfrm>
            <a:off x="296663"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s-CL" sz="4400" b="1" i="0" u="none" strike="noStrike" cap="none" dirty="0">
                <a:solidFill>
                  <a:schemeClr val="bg1"/>
                </a:solidFill>
              </a:rPr>
              <a:t>REVESTIMIENTO</a:t>
            </a:r>
            <a:r>
              <a:rPr lang="es-CL" sz="4400" b="1" i="0" u="none" strike="noStrike" cap="none" dirty="0">
                <a:solidFill>
                  <a:srgbClr val="A7A8AA"/>
                </a:solidFill>
              </a:rPr>
              <a:t> </a:t>
            </a:r>
            <a:br>
              <a:rPr lang="es-CL" sz="4400" b="1" i="0" u="none" strike="noStrike" cap="none" dirty="0">
                <a:solidFill>
                  <a:schemeClr val="dk1"/>
                </a:solidFill>
              </a:rPr>
            </a:br>
            <a:r>
              <a:rPr lang="es-CL" sz="4400" b="1" i="0" u="none" strike="noStrike" cap="none" dirty="0">
                <a:solidFill>
                  <a:srgbClr val="00953A"/>
                </a:solidFill>
              </a:rPr>
              <a:t>DE PIEDRA</a:t>
            </a:r>
            <a:endParaRPr sz="4400" b="1" i="0" u="none" strike="noStrike" cap="none" dirty="0">
              <a:solidFill>
                <a:srgbClr val="00953A"/>
              </a:solidFill>
            </a:endParaRPr>
          </a:p>
        </p:txBody>
      </p:sp>
      <p:sp>
        <p:nvSpPr>
          <p:cNvPr id="184" name="Google Shape;184;p7"/>
          <p:cNvSpPr/>
          <p:nvPr/>
        </p:nvSpPr>
        <p:spPr>
          <a:xfrm>
            <a:off x="403193" y="304416"/>
            <a:ext cx="1336831" cy="45719"/>
          </a:xfrm>
          <a:prstGeom prst="rect">
            <a:avLst/>
          </a:prstGeom>
          <a:solidFill>
            <a:srgbClr val="009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85" name="Google Shape;185;p7"/>
          <p:cNvSpPr/>
          <p:nvPr/>
        </p:nvSpPr>
        <p:spPr>
          <a:xfrm>
            <a:off x="12047456" y="603315"/>
            <a:ext cx="144542" cy="5835192"/>
          </a:xfrm>
          <a:prstGeom prst="rect">
            <a:avLst/>
          </a:prstGeom>
          <a:solidFill>
            <a:srgbClr val="0082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86" name="Google Shape;186;p7"/>
          <p:cNvSpPr txBox="1"/>
          <p:nvPr/>
        </p:nvSpPr>
        <p:spPr>
          <a:xfrm>
            <a:off x="1099975" y="4219025"/>
            <a:ext cx="41706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7 - Revestimiento con mármol </a:t>
            </a:r>
            <a:endParaRPr b="1" dirty="0">
              <a:latin typeface="Calibri"/>
              <a:ea typeface="Calibri"/>
              <a:cs typeface="Calibri"/>
              <a:sym typeface="Calibri"/>
            </a:endParaRPr>
          </a:p>
        </p:txBody>
      </p:sp>
      <p:sp>
        <p:nvSpPr>
          <p:cNvPr id="187" name="Google Shape;187;p7"/>
          <p:cNvSpPr txBox="1"/>
          <p:nvPr/>
        </p:nvSpPr>
        <p:spPr>
          <a:xfrm>
            <a:off x="8616925" y="4141775"/>
            <a:ext cx="2938200" cy="50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L" b="1" dirty="0">
                <a:latin typeface="Calibri"/>
                <a:ea typeface="Calibri"/>
                <a:cs typeface="Calibri"/>
                <a:sym typeface="Calibri"/>
              </a:rPr>
              <a:t>FIGURA 8 - Revestimiento con piedra laja</a:t>
            </a:r>
            <a:endParaRPr b="1" dirty="0">
              <a:latin typeface="Calibri"/>
              <a:ea typeface="Calibri"/>
              <a:cs typeface="Calibri"/>
              <a:sym typeface="Calibri"/>
            </a:endParaRPr>
          </a:p>
        </p:txBody>
      </p:sp>
      <p:sp>
        <p:nvSpPr>
          <p:cNvPr id="188" name="Google Shape;188;p7"/>
          <p:cNvSpPr txBox="1"/>
          <p:nvPr/>
        </p:nvSpPr>
        <p:spPr>
          <a:xfrm>
            <a:off x="7715975" y="6367125"/>
            <a:ext cx="42201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6"/>
              </a:rPr>
              <a:t>https://www.pinterest.cl/pin/591941944743094399/</a:t>
            </a:r>
            <a:r>
              <a:rPr lang="es-CL" dirty="0">
                <a:latin typeface="Calibri"/>
                <a:ea typeface="Calibri"/>
                <a:cs typeface="Calibri"/>
                <a:sym typeface="Calibri"/>
              </a:rPr>
              <a:t> </a:t>
            </a:r>
            <a:endParaRPr dirty="0">
              <a:latin typeface="Calibri"/>
              <a:ea typeface="Calibri"/>
              <a:cs typeface="Calibri"/>
              <a:sym typeface="Calibri"/>
            </a:endParaRPr>
          </a:p>
        </p:txBody>
      </p:sp>
      <p:sp>
        <p:nvSpPr>
          <p:cNvPr id="189" name="Google Shape;189;p7"/>
          <p:cNvSpPr txBox="1"/>
          <p:nvPr/>
        </p:nvSpPr>
        <p:spPr>
          <a:xfrm>
            <a:off x="1014200" y="6444675"/>
            <a:ext cx="5168700" cy="7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dirty="0">
                <a:latin typeface="Calibri"/>
                <a:ea typeface="Calibri"/>
                <a:cs typeface="Calibri"/>
                <a:sym typeface="Calibri"/>
              </a:rPr>
              <a:t>Fuente: </a:t>
            </a:r>
            <a:r>
              <a:rPr lang="es-CL" sz="1200" u="sng" dirty="0">
                <a:latin typeface="Calibri"/>
                <a:ea typeface="Calibri"/>
                <a:cs typeface="Calibri"/>
                <a:sym typeface="Calibri"/>
                <a:hlinkClick r:id="rId7"/>
              </a:rPr>
              <a:t>https://www.archiexpo.es/prod/levantina/product-58844-1865550.html</a:t>
            </a:r>
            <a:r>
              <a:rPr lang="es-CL"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2552</Words>
  <Application>Microsoft Office PowerPoint</Application>
  <PresentationFormat>Panorámica</PresentationFormat>
  <Paragraphs>171</Paragraphs>
  <Slides>29</Slides>
  <Notes>29</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29</vt:i4>
      </vt:variant>
    </vt:vector>
  </HeadingPairs>
  <TitlesOfParts>
    <vt:vector size="32" baseType="lpstr">
      <vt:lpstr>Arial</vt:lpstr>
      <vt:lpstr>Calibri</vt:lpstr>
      <vt:lpstr>Tema de Office</vt:lpstr>
      <vt:lpstr>Revestimientos para pisos, muros y cielos</vt:lpstr>
      <vt:lpstr>Presentación de PowerPoint</vt:lpstr>
      <vt:lpstr>Presentación de PowerPoint</vt:lpstr>
      <vt:lpstr>Presentación de PowerPoint</vt:lpstr>
      <vt:lpstr>Presentación de PowerPoint</vt:lpstr>
      <vt:lpstr>Presentación de PowerPoint</vt:lpstr>
      <vt:lpstr>Presentación de PowerPoint</vt:lpstr>
      <vt:lpstr>Algunos ejemplos de Revestimientos de Madera</vt:lpstr>
      <vt:lpstr>Presentación de PowerPoint</vt:lpstr>
      <vt:lpstr>Presentación de PowerPoint</vt:lpstr>
      <vt:lpstr>Presentación de PowerPoint</vt:lpstr>
      <vt:lpstr>Presentación de PowerPoint</vt:lpstr>
      <vt:lpstr>YESO CARTÓN</vt:lpstr>
      <vt:lpstr>YESO CARTÓN</vt:lpstr>
      <vt:lpstr>Presentación de PowerPoint</vt:lpstr>
      <vt:lpstr>Presentación de PowerPoint</vt:lpstr>
      <vt:lpstr>Presentación de PowerPoint</vt:lpstr>
      <vt:lpstr>Presentación de PowerPoint</vt:lpstr>
      <vt:lpstr>Revestimiento de Piso</vt:lpstr>
      <vt:lpstr>Revestimiento de Piso</vt:lpstr>
      <vt:lpstr>Revestimiento de Piso</vt:lpstr>
      <vt:lpstr>Revestimiento de Piso</vt:lpstr>
      <vt:lpstr>Revestimiento de Piso</vt:lpstr>
      <vt:lpstr>Revestimiento de Piso</vt:lpstr>
      <vt:lpstr>Revestimiento de Piso</vt:lpstr>
      <vt:lpstr>Revestimiento de Piso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Revestimientos para pisos, muros y cielos</dc:title>
  <dc:creator>Usuario de Windows</dc:creator>
  <cp:lastModifiedBy>Karina Uribe Mansilla</cp:lastModifiedBy>
  <cp:revision>1</cp:revision>
  <dcterms:created xsi:type="dcterms:W3CDTF">2020-09-13T01:47:19Z</dcterms:created>
  <dcterms:modified xsi:type="dcterms:W3CDTF">2021-02-10T21:14:59Z</dcterms:modified>
</cp:coreProperties>
</file>