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339" r:id="rId4"/>
    <p:sldId id="340" r:id="rId5"/>
    <p:sldId id="366" r:id="rId6"/>
    <p:sldId id="390" r:id="rId7"/>
    <p:sldId id="383" r:id="rId8"/>
    <p:sldId id="391" r:id="rId9"/>
    <p:sldId id="392" r:id="rId10"/>
    <p:sldId id="393" r:id="rId11"/>
    <p:sldId id="394" r:id="rId12"/>
    <p:sldId id="395" r:id="rId13"/>
    <p:sldId id="396" r:id="rId14"/>
    <p:sldId id="371" r:id="rId15"/>
    <p:sldId id="397" r:id="rId16"/>
    <p:sldId id="385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silvahidd@gmail.com" initials="d" lastIdx="7" clrIdx="0">
    <p:extLst>
      <p:ext uri="{19B8F6BF-5375-455C-9EA6-DF929625EA0E}">
        <p15:presenceInfo xmlns:p15="http://schemas.microsoft.com/office/powerpoint/2012/main" userId="08768d0e4472d80f" providerId="Windows Live"/>
      </p:ext>
    </p:extLst>
  </p:cmAuthor>
  <p:cmAuthor id="2" name="IIE" initials="I" lastIdx="6" clrIdx="1">
    <p:extLst>
      <p:ext uri="{19B8F6BF-5375-455C-9EA6-DF929625EA0E}">
        <p15:presenceInfo xmlns:p15="http://schemas.microsoft.com/office/powerpoint/2012/main" userId="I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5B0"/>
    <a:srgbClr val="A7A8AA"/>
    <a:srgbClr val="DB39C0"/>
    <a:srgbClr val="88354D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11-06T17:37:02.755" idx="1">
    <p:pos x="6703" y="1016"/>
    <p:text>Esta imagen cambió, habría que hacer algo similar</p:text>
    <p:extLst>
      <p:ext uri="{C676402C-5697-4E1C-873F-D02D1690AC5C}">
        <p15:threadingInfo xmlns:p15="http://schemas.microsoft.com/office/powerpoint/2012/main" timeZoneBias="180"/>
      </p:ext>
    </p:extLst>
  </p:cm>
  <p:cm authorId="1" dt="2020-12-11T21:54:53.218" idx="4">
    <p:pos x="6703" y="1152"/>
    <p:text>La idea de las portadas es que sea una imagen, no una ilustración, si no les parece la imagen que encontré, por favor, hacerme llegar la que a ustedes les parezca, pero tiene que ser una foto, no un dibujo.</p:text>
    <p:extLst>
      <p:ext uri="{C676402C-5697-4E1C-873F-D02D1690AC5C}">
        <p15:threadingInfo xmlns:p15="http://schemas.microsoft.com/office/powerpoint/2012/main" timeZoneBias="180">
          <p15:parentCm authorId="2" idx="1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440C8-1BA2-45A6-851C-A350684416BA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68403-0CE9-4612-A898-9527BD86D958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897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3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6827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12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67793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13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94156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14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63417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15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61787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16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52968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4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96377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5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95047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6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26975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7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54177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8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6443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9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6180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10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49845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68403-0CE9-4612-A898-9527BD86D958}" type="slidenum">
              <a:rPr lang="es-CL" smtClean="0"/>
              <a:t>11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583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12C63-FF96-453D-AE8F-4B16131C5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D2167E-65B6-4257-BF20-50465DEE4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9CB69E-8DD8-4081-9E05-A3E69F23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B63DB-CB6B-4A80-81F1-8660C5B1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D7E99E-7FE4-4D06-AE91-7B053514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1979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46CBE-DB82-4ADD-B153-02C0809E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BB29C6-8232-41EA-824D-48EB13A82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F407F2-9DBA-4B47-9861-B12D62B7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C9DAB7-CF5B-4FA9-8997-D11D236E9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2C8539-9B0D-4A03-B55A-AA79A64B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493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BACB3A-C2AD-4CD4-8A43-BADEB87E7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19D21E-CB09-43EC-8423-F87515891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02E30D-53CE-44D9-A655-8B2300F3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3AE0BC-C44D-42A5-A865-0ACC76EB2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BB3BB6-12CA-4D48-9278-5B02F384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8620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80818C-AC32-45D9-8EF0-AEEB9262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B52A6B-E89F-4494-A8B0-5CF23C4DC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95638D-CB1A-445D-958F-3F964EEC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D0E86E-C2D2-4FF1-AB54-5D925A35E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47F441-B0C6-4646-9C19-C44826EA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967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0E5724-2FE3-4C0A-AE34-33EF4629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2C9C82-FF15-4142-981F-1FFDC62A49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24F3AE-ACAA-4AC6-A37B-3525C404A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4DB45D-585A-4C53-8C7E-8E2F19943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BA3396-B363-4245-91A1-D7C6D4CD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685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124A9-F455-487B-81E5-0A5501EC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775B75-4F04-4977-ACEB-F32DEEC46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30D39F-D435-4067-90D6-597E8864A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1A6CB5-6C8C-4E11-9E1D-5D2F505D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35ABB7-7462-4D2D-AD87-C3C4882BC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4A19ED-234B-4544-A7DF-D79F22B1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6446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56785-FDB1-47D0-ACCD-E39F084A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0A170B-ADE9-4A98-B498-FF730A4F4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C611E9-2893-471B-8326-69B5F9191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D45512B-C5F1-456D-BB86-CF34C2E09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C010A56-4918-4E15-AE16-2A63ACA56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56F16D-21D3-48FA-9858-EFDEEE0F9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5405B5-8177-48A2-ADA4-65B41E64D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A50FA2-1BFB-4FEA-BE48-BD50AAB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2860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385CA-FD83-4115-97A9-880EF63DE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048EAE-EB73-493B-A079-4C931AC6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48868A-D5B5-46FC-AFC3-3305DA74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32B74A2-794C-4083-8828-1D853B42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718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457559-F99D-4F26-B5B5-842FE87AC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B7C985-E099-40F5-8C8B-868ECE27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87EC2A-0F52-448B-890C-F5DA66D8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9045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F51A8-69C1-44C9-850E-8571ED457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BC8FB0-A77D-4D9F-8649-B0558930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507C28-8D56-47CF-B243-C84D9CE43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4C9356-99F6-4E03-ABB5-DBA833EF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F41696-3163-444E-868F-372A5C52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6C3844-E79D-43E2-ACBF-8D2E41EF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993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B4CBB-6700-4E3E-85CA-A3421F07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5C90AE7-2A5E-474B-9032-7596B8847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3DB61B-8746-4FF7-B309-DE93C71FA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B6F95F-A0D0-485A-B725-97F1A4B3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A4D0D2-E35B-45D3-A025-0C590BE8B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23BB0A-EACB-4835-817C-6F49E50C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0603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89A0B8F-FF9E-40B7-AD31-F08BE946F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CD7843-4435-4083-B470-BDE407A04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01C967-DD38-470D-94DC-1568DAF7A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17044-1EFD-49B2-9884-9FB6763C9AB8}" type="datetimeFigureOut">
              <a:rPr lang="es-CL" smtClean="0"/>
              <a:t>15-02-2021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B1B9C6-4BB8-42A9-88A2-506E5DC47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244327-7F49-4DE0-BF53-109530E9F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F2468-F7F5-4C01-837E-05B83162AB51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56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8D9EF15-90E6-4849-8B42-9FDD347F9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E6A8B170-F7FE-4574-BBDD-9811E062866F}"/>
              </a:ext>
            </a:extLst>
          </p:cNvPr>
          <p:cNvSpPr>
            <a:spLocks noChangeAspect="1"/>
          </p:cNvSpPr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E7E263-56BD-4E4E-9F0C-D577D78BCDF7}"/>
              </a:ext>
            </a:extLst>
          </p:cNvPr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D11D7D-FFAA-4EBF-A6EF-F627CC998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81" y="2432485"/>
            <a:ext cx="5376902" cy="2435765"/>
          </a:xfrm>
        </p:spPr>
        <p:txBody>
          <a:bodyPr>
            <a:normAutofit/>
          </a:bodyPr>
          <a:lstStyle/>
          <a:p>
            <a:pPr algn="r"/>
            <a:r>
              <a:rPr lang="es-MX" sz="5500" b="1" dirty="0">
                <a:solidFill>
                  <a:schemeClr val="bg1"/>
                </a:solidFill>
              </a:rPr>
              <a:t>Virtualización</a:t>
            </a:r>
            <a:endParaRPr lang="es-CL" sz="55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1950B6-25D9-4105-92F2-8392A51A4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</p:spPr>
        <p:txBody>
          <a:bodyPr/>
          <a:lstStyle/>
          <a:p>
            <a:pPr algn="r"/>
            <a:r>
              <a:rPr lang="es-MX" dirty="0">
                <a:solidFill>
                  <a:schemeClr val="bg1"/>
                </a:solidFill>
              </a:rPr>
              <a:t>Sistemas Operativos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5A87A65-E896-4A23-BAC7-F58F78545B08}"/>
              </a:ext>
            </a:extLst>
          </p:cNvPr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dirty="0">
                <a:solidFill>
                  <a:schemeClr val="bg1"/>
                </a:solidFill>
              </a:rPr>
              <a:t>Especialidad Programación </a:t>
            </a:r>
          </a:p>
          <a:p>
            <a:pPr algn="r"/>
            <a:r>
              <a:rPr lang="es-MX" sz="1600" dirty="0">
                <a:solidFill>
                  <a:schemeClr val="bg1"/>
                </a:solidFill>
              </a:rPr>
              <a:t>Módulo Sistemas Operativos</a:t>
            </a:r>
            <a:endParaRPr lang="es-CL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88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VIRTUALIZACIÓN SIN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SISTEMA OPERATIVO ANFITRIÓN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Google Shape;308;p10">
            <a:extLst>
              <a:ext uri="{FF2B5EF4-FFF2-40B4-BE49-F238E27FC236}">
                <a16:creationId xmlns:a16="http://schemas.microsoft.com/office/drawing/2014/main" id="{BA3F9789-2456-4C58-B823-0C4FE21C3D8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05254" y="1690688"/>
            <a:ext cx="8191500" cy="440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09;p10">
            <a:extLst>
              <a:ext uri="{FF2B5EF4-FFF2-40B4-BE49-F238E27FC236}">
                <a16:creationId xmlns:a16="http://schemas.microsoft.com/office/drawing/2014/main" id="{D20C5DA2-4C67-4F9D-9D5C-BE56FC0C7375}"/>
              </a:ext>
            </a:extLst>
          </p:cNvPr>
          <p:cNvSpPr txBox="1"/>
          <p:nvPr/>
        </p:nvSpPr>
        <p:spPr>
          <a:xfrm>
            <a:off x="3238791" y="6091238"/>
            <a:ext cx="49244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Fuente: https://rincondelatecnologia.com/virtualizacion-con-virtualbox/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7022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VENTAJAS DE LA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VIRTUALIZACIÓN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5823F99-6936-4EA7-A0DF-F172E2B1F64A}"/>
              </a:ext>
            </a:extLst>
          </p:cNvPr>
          <p:cNvGrpSpPr/>
          <p:nvPr/>
        </p:nvGrpSpPr>
        <p:grpSpPr>
          <a:xfrm>
            <a:off x="-2959" y="2352583"/>
            <a:ext cx="4013401" cy="3951721"/>
            <a:chOff x="0" y="0"/>
            <a:chExt cx="4784318" cy="2870591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B5CA6259-6A93-4B3C-BFA8-7E589E66BF11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12D5BA32-C87B-4859-9138-74312A2E7FC7}"/>
                </a:ext>
              </a:extLst>
            </p:cNvPr>
            <p:cNvSpPr txBox="1"/>
            <p:nvPr/>
          </p:nvSpPr>
          <p:spPr>
            <a:xfrm>
              <a:off x="94206" y="0"/>
              <a:ext cx="4638922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0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Reutilización de hardware existente (para utilizar software más moderno) y optimizar el aprovechamiento de todos los recursos de hardware.</a:t>
              </a:r>
              <a:endParaRPr lang="es-MX" sz="3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547D5C56-CBE1-4EF9-89EC-D99B53F274F5}"/>
              </a:ext>
            </a:extLst>
          </p:cNvPr>
          <p:cNvGrpSpPr/>
          <p:nvPr/>
        </p:nvGrpSpPr>
        <p:grpSpPr>
          <a:xfrm>
            <a:off x="4102408" y="2352583"/>
            <a:ext cx="3832323" cy="3951721"/>
            <a:chOff x="0" y="0"/>
            <a:chExt cx="4784318" cy="2870591"/>
          </a:xfrm>
          <a:solidFill>
            <a:schemeClr val="bg1">
              <a:lumMod val="65000"/>
            </a:schemeClr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4723073F-4365-4DFB-9872-EDD6DDA2238C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8D9DAF6-F81A-4C3B-B021-A70A21012F3F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0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Rápida incorporación de nuevos recursos para los servidores virtualizados.</a:t>
              </a:r>
              <a:endParaRPr lang="es-MX" sz="3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A723AD16-0D89-48F2-A526-474C013D9CB9}"/>
              </a:ext>
            </a:extLst>
          </p:cNvPr>
          <p:cNvGrpSpPr/>
          <p:nvPr/>
        </p:nvGrpSpPr>
        <p:grpSpPr>
          <a:xfrm>
            <a:off x="8026697" y="2352583"/>
            <a:ext cx="3832323" cy="3951721"/>
            <a:chOff x="0" y="0"/>
            <a:chExt cx="4784318" cy="2870591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556B96D5-ED41-42FD-A41E-A2481E0F5289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4F795981-173B-4001-9A87-2B81343213E9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0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Reducción de los costos de espacio y consumo necesario de forma proporcional al índice de consolidación logrado (Estimación media 10:1).</a:t>
              </a:r>
              <a:endParaRPr lang="es-MX" sz="3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238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VENTAJAS DE LA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VIRTUALIZACIÓN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43B2EF0-A6D5-4763-BCCB-7BB6EE6265EA}"/>
              </a:ext>
            </a:extLst>
          </p:cNvPr>
          <p:cNvSpPr txBox="1"/>
          <p:nvPr/>
        </p:nvSpPr>
        <p:spPr>
          <a:xfrm>
            <a:off x="403193" y="3794840"/>
            <a:ext cx="400085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200" b="1" i="0" u="none" dirty="0">
                <a:solidFill>
                  <a:srgbClr val="CD25B0"/>
                </a:solidFill>
                <a:ea typeface="Arial"/>
                <a:cs typeface="Arial"/>
                <a:sym typeface="Arial"/>
              </a:rPr>
              <a:t>Administración global centralizada y simplificada.</a:t>
            </a:r>
            <a:endParaRPr lang="es-MX" sz="2200" b="1" dirty="0">
              <a:solidFill>
                <a:srgbClr val="CD25B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1C95415-F705-46CB-95B1-BBF48D742B9E}"/>
              </a:ext>
            </a:extLst>
          </p:cNvPr>
          <p:cNvSpPr txBox="1"/>
          <p:nvPr/>
        </p:nvSpPr>
        <p:spPr>
          <a:xfrm>
            <a:off x="3946028" y="3376776"/>
            <a:ext cx="3776921" cy="160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lvl="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400" b="1" i="0" u="none" dirty="0">
                <a:solidFill>
                  <a:srgbClr val="CD25B0"/>
                </a:solidFill>
              </a:rPr>
              <a:t>Aislamiento</a:t>
            </a:r>
            <a:endParaRPr lang="es-MX" sz="2400" b="0" i="0" u="none" dirty="0">
              <a:solidFill>
                <a:srgbClr val="CD25B0"/>
              </a:solidFill>
              <a:ea typeface="Arial"/>
              <a:cs typeface="Arial"/>
              <a:sym typeface="Arial"/>
            </a:endParaRPr>
          </a:p>
          <a:p>
            <a:pPr marL="15875" marR="0" lvl="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200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U</a:t>
            </a:r>
            <a:r>
              <a:rPr lang="es-MX" sz="2200" b="0" i="0" u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n fallo general de sistema de una máquina virtual no afecta al resto de máquinas virtuales.</a:t>
            </a:r>
            <a:endParaRPr lang="es-MX" sz="22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0218D3D-62F3-457B-93DF-00745356D35A}"/>
              </a:ext>
            </a:extLst>
          </p:cNvPr>
          <p:cNvSpPr txBox="1"/>
          <p:nvPr/>
        </p:nvSpPr>
        <p:spPr>
          <a:xfrm>
            <a:off x="7946884" y="2609618"/>
            <a:ext cx="3722093" cy="3826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lvl="0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FF0000"/>
              </a:buClr>
              <a:buSzPts val="2400"/>
            </a:pPr>
            <a:r>
              <a:rPr lang="es-MX" sz="2400" b="1" i="0" u="none" dirty="0">
                <a:solidFill>
                  <a:srgbClr val="CD25B0"/>
                </a:solidFill>
              </a:rPr>
              <a:t>Mejora en los procesos de clonación y copia de sistemas</a:t>
            </a:r>
          </a:p>
          <a:p>
            <a:pPr marL="15875" marR="0" lvl="0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FF0000"/>
              </a:buClr>
              <a:buSzPts val="2400"/>
            </a:pPr>
            <a:r>
              <a:rPr lang="es-MX" sz="2200" b="0" i="0" u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Mayor facilidad para la creación de entornos de test que permiten poner en marcha nuevas aplicaciones sin impactar a la producción, agilizando el proceso de las pruebas.</a:t>
            </a:r>
            <a:endParaRPr lang="es-MX" sz="2200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114CE14-2E3B-4C29-9DC7-53991B32A55B}"/>
              </a:ext>
            </a:extLst>
          </p:cNvPr>
          <p:cNvCxnSpPr/>
          <p:nvPr/>
        </p:nvCxnSpPr>
        <p:spPr>
          <a:xfrm>
            <a:off x="3769567" y="2799184"/>
            <a:ext cx="0" cy="353630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573E8FBD-FE58-47D5-B82B-6371DE744BEF}"/>
              </a:ext>
            </a:extLst>
          </p:cNvPr>
          <p:cNvCxnSpPr/>
          <p:nvPr/>
        </p:nvCxnSpPr>
        <p:spPr>
          <a:xfrm>
            <a:off x="7808895" y="2799184"/>
            <a:ext cx="0" cy="353630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56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VENTAJAS DE LA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VIRTUALIZACIÓN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5823F99-6936-4EA7-A0DF-F172E2B1F64A}"/>
              </a:ext>
            </a:extLst>
          </p:cNvPr>
          <p:cNvGrpSpPr/>
          <p:nvPr/>
        </p:nvGrpSpPr>
        <p:grpSpPr>
          <a:xfrm>
            <a:off x="-2959" y="2352583"/>
            <a:ext cx="5748975" cy="3951721"/>
            <a:chOff x="0" y="0"/>
            <a:chExt cx="4784318" cy="2870591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B5CA6259-6A93-4B3C-BFA8-7E589E66BF11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12D5BA32-C87B-4859-9138-74312A2E7FC7}"/>
                </a:ext>
              </a:extLst>
            </p:cNvPr>
            <p:cNvSpPr txBox="1"/>
            <p:nvPr/>
          </p:nvSpPr>
          <p:spPr>
            <a:xfrm>
              <a:off x="94206" y="0"/>
              <a:ext cx="4638922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28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Migración en caliente de máquinas virtuales (sin pérdida de servicio) de un servidor físico a otro, eliminando la necesidad de paradas planificadas por mantenimiento de los servidores físicos.</a:t>
              </a:r>
              <a:endParaRPr lang="es-MX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547D5C56-CBE1-4EF9-89EC-D99B53F274F5}"/>
              </a:ext>
            </a:extLst>
          </p:cNvPr>
          <p:cNvGrpSpPr/>
          <p:nvPr/>
        </p:nvGrpSpPr>
        <p:grpSpPr>
          <a:xfrm>
            <a:off x="5837902" y="2352583"/>
            <a:ext cx="5974653" cy="3951721"/>
            <a:chOff x="0" y="0"/>
            <a:chExt cx="4784318" cy="2870591"/>
          </a:xfrm>
          <a:solidFill>
            <a:srgbClr val="CD25B0"/>
          </a:solidFill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4723073F-4365-4DFB-9872-EDD6DDA2238C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8D9DAF6-F81A-4C3B-B021-A70A21012F3F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28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Contribución al medio ambiente (Green IT) por menor consumo de energía en servidores físicos.</a:t>
              </a:r>
              <a:endParaRPr lang="es-MX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1957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SOFTWARE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VIRTUALIZAR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Google Shape;341;p14">
            <a:extLst>
              <a:ext uri="{FF2B5EF4-FFF2-40B4-BE49-F238E27FC236}">
                <a16:creationId xmlns:a16="http://schemas.microsoft.com/office/drawing/2014/main" id="{70871481-73EF-478B-96F9-1C682C1E7F8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72306" y="3603116"/>
            <a:ext cx="4414837" cy="3122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42;p14">
            <a:extLst>
              <a:ext uri="{FF2B5EF4-FFF2-40B4-BE49-F238E27FC236}">
                <a16:creationId xmlns:a16="http://schemas.microsoft.com/office/drawing/2014/main" id="{796E11B1-15D3-4EB2-BD7F-A6F45D902D1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48724" y="4535772"/>
            <a:ext cx="3933825" cy="125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343;p14">
            <a:extLst>
              <a:ext uri="{FF2B5EF4-FFF2-40B4-BE49-F238E27FC236}">
                <a16:creationId xmlns:a16="http://schemas.microsoft.com/office/drawing/2014/main" id="{1C62A124-9CB8-4E45-B1AA-45A02553AC4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020078" y="2343942"/>
            <a:ext cx="3927475" cy="136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344;p14">
            <a:extLst>
              <a:ext uri="{FF2B5EF4-FFF2-40B4-BE49-F238E27FC236}">
                <a16:creationId xmlns:a16="http://schemas.microsoft.com/office/drawing/2014/main" id="{B260F022-DCB6-4361-9CA4-508BCB6C31CD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407566" y="1781966"/>
            <a:ext cx="2492375" cy="2492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3221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VIRTUALBOX</a:t>
            </a:r>
            <a:br>
              <a:rPr lang="es-MX" dirty="0"/>
            </a:b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114CE14-2E3B-4C29-9DC7-53991B32A55B}"/>
              </a:ext>
            </a:extLst>
          </p:cNvPr>
          <p:cNvCxnSpPr/>
          <p:nvPr/>
        </p:nvCxnSpPr>
        <p:spPr>
          <a:xfrm>
            <a:off x="5784980" y="2799184"/>
            <a:ext cx="0" cy="353630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E5C0765-07C1-4D08-840A-6ECC31A643D4}"/>
              </a:ext>
            </a:extLst>
          </p:cNvPr>
          <p:cNvSpPr txBox="1"/>
          <p:nvPr/>
        </p:nvSpPr>
        <p:spPr>
          <a:xfrm>
            <a:off x="403193" y="3508511"/>
            <a:ext cx="5205326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800" b="1" i="0" u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Oracle VM VirtualBox</a:t>
            </a:r>
          </a:p>
          <a:p>
            <a:pPr marL="15875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endParaRPr lang="es-MX" sz="24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875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s-MX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 un software de virtualización para arquitecturas x86/amd64, creado originalmente por la empresa alemana innotek GmbH.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3ED780A-FD89-4C8D-B402-519EA51EA5F5}"/>
              </a:ext>
            </a:extLst>
          </p:cNvPr>
          <p:cNvSpPr txBox="1"/>
          <p:nvPr/>
        </p:nvSpPr>
        <p:spPr>
          <a:xfrm>
            <a:off x="5922812" y="3196430"/>
            <a:ext cx="586599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lvl="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s-MX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Actualmente es desarrollado por </a:t>
            </a:r>
            <a:r>
              <a:rPr lang="es-MX" sz="2400" b="1" i="0" u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Oracle Corporation</a:t>
            </a:r>
            <a:r>
              <a:rPr lang="es-MX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como parte de su familia de productos de virtualización. Por medio de esta aplicación es posible instalar sistemas operativos adicionales, conocidos como </a:t>
            </a:r>
            <a:r>
              <a:rPr lang="es-MX" sz="2400" b="1" i="0" u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«sistemas invitados», </a:t>
            </a:r>
            <a:r>
              <a:rPr lang="es-MX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dentro de otro sistema operativo </a:t>
            </a:r>
            <a:r>
              <a:rPr lang="es-MX" sz="2400" b="1" i="0" u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«anfitrión», </a:t>
            </a:r>
            <a:r>
              <a:rPr lang="es-MX" sz="2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cada uno con su propio ambiente virtual.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86452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FEDORA 10 VIRTUALIZADO EN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UBUNTU 8.10 CON VIRTUALBOX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1" name="Google Shape;361;p16">
            <a:extLst>
              <a:ext uri="{FF2B5EF4-FFF2-40B4-BE49-F238E27FC236}">
                <a16:creationId xmlns:a16="http://schemas.microsoft.com/office/drawing/2014/main" id="{85D6378A-F1B9-49A0-B194-B5787394ADF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70449" y="1787525"/>
            <a:ext cx="6273800" cy="470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789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DEFINICIÓN</a:t>
            </a:r>
            <a:br>
              <a:rPr lang="es-MX" dirty="0"/>
            </a:b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CBA8F36-52CC-4143-9E99-D790757A7B4B}"/>
              </a:ext>
            </a:extLst>
          </p:cNvPr>
          <p:cNvGrpSpPr/>
          <p:nvPr/>
        </p:nvGrpSpPr>
        <p:grpSpPr>
          <a:xfrm>
            <a:off x="-2959" y="2352583"/>
            <a:ext cx="7822012" cy="3951721"/>
            <a:chOff x="0" y="0"/>
            <a:chExt cx="4784318" cy="2870591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F4F3B53-30A2-4542-A060-72DE7B917A32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26D39843-FC09-4F11-B021-B3A5E558815A}"/>
                </a:ext>
              </a:extLst>
            </p:cNvPr>
            <p:cNvSpPr txBox="1"/>
            <p:nvPr/>
          </p:nvSpPr>
          <p:spPr>
            <a:xfrm>
              <a:off x="94206" y="0"/>
              <a:ext cx="4621628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28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En Informática, virtualización es la creación (a través de software) de una versión virtual de algún recurso tecnológico, como puede ser una plataforma de hardware, un sistema operativo, un dispositivo de almacenamiento u otros recursos de red.</a:t>
              </a:r>
              <a:endParaRPr lang="es-MX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463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VIRTUALIZACIÓN DE VARIOS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SISTEMAS OPERATIVOS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5" name="Google Shape;254;p3" descr="Virtualización de sistemas. Varios sistemas operativos en tu ordenador">
            <a:extLst>
              <a:ext uri="{FF2B5EF4-FFF2-40B4-BE49-F238E27FC236}">
                <a16:creationId xmlns:a16="http://schemas.microsoft.com/office/drawing/2014/main" id="{69A69281-0B71-42DE-B380-F0098BF138F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24539" y="1664728"/>
            <a:ext cx="6237600" cy="467945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255;p3">
            <a:extLst>
              <a:ext uri="{FF2B5EF4-FFF2-40B4-BE49-F238E27FC236}">
                <a16:creationId xmlns:a16="http://schemas.microsoft.com/office/drawing/2014/main" id="{1120E778-99EB-4920-B494-6F15359E947C}"/>
              </a:ext>
            </a:extLst>
          </p:cNvPr>
          <p:cNvSpPr txBox="1"/>
          <p:nvPr/>
        </p:nvSpPr>
        <p:spPr>
          <a:xfrm>
            <a:off x="3796003" y="6242426"/>
            <a:ext cx="459999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b="0" i="0" u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Fuente: https://innovainformatica.com/virtualizacion-sistemas</a:t>
            </a:r>
            <a:r>
              <a:rPr lang="en-US" sz="1200" b="0" i="0" u="none" dirty="0">
                <a:solidFill>
                  <a:schemeClr val="lt1"/>
                </a:solidFill>
                <a:ea typeface="Arial"/>
                <a:cs typeface="Arial"/>
                <a:sym typeface="Arial"/>
              </a:rPr>
              <a:t>: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249890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MÁQUINA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7269EB8-28F7-4659-A2B0-62AB640D2352}"/>
              </a:ext>
            </a:extLst>
          </p:cNvPr>
          <p:cNvGrpSpPr/>
          <p:nvPr/>
        </p:nvGrpSpPr>
        <p:grpSpPr>
          <a:xfrm>
            <a:off x="0" y="2352583"/>
            <a:ext cx="5915608" cy="3951721"/>
            <a:chOff x="0" y="0"/>
            <a:chExt cx="4784318" cy="2870591"/>
          </a:xfrm>
        </p:grpSpPr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302F67FD-FC03-4199-B0D6-C41CB5D8F16A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0753435-73D3-4892-82FC-375092068CE4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Calibri"/>
                <a:buNone/>
              </a:pPr>
              <a:r>
                <a:rPr lang="es-MX" sz="23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Una máquina virtual es un software que emula a una computadora y puede ejecutar programas como si fuese una computadora real. Este software en un principio fue definido como </a:t>
              </a:r>
              <a:r>
                <a:rPr lang="es-MX" sz="2300" b="1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"un duplicado eficiente y aislado de una máquina física". </a:t>
              </a:r>
              <a:r>
                <a:rPr lang="es-MX" sz="23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La acepción del término actualmente incluye a máquinas virtuales que no tienen ninguna equivalencia directa con ningún hardware real.</a:t>
              </a:r>
              <a:endParaRPr lang="es-MX" sz="23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F593A704-3FA6-44A6-97F7-65CE5EE79FE3}"/>
              </a:ext>
            </a:extLst>
          </p:cNvPr>
          <p:cNvGrpSpPr/>
          <p:nvPr/>
        </p:nvGrpSpPr>
        <p:grpSpPr>
          <a:xfrm>
            <a:off x="6032091" y="2352583"/>
            <a:ext cx="5727592" cy="3951721"/>
            <a:chOff x="0" y="0"/>
            <a:chExt cx="4784318" cy="2870591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C16BBF5A-A9A2-4FD1-A5DD-C7D2C0EF2918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B104D79-B541-4653-8FBA-31747174FEE9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80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Calibri"/>
                <a:buNone/>
              </a:pPr>
              <a:r>
                <a:rPr lang="es-MX" sz="24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Una característica esencial de las máquinas virtuales es que los procesos que ejecutan están limitados por los recursos y abstracciones proporcionados por ellas. Estos procesos no pueden escaparse de esta </a:t>
              </a:r>
              <a:r>
                <a:rPr lang="es-MX" sz="2400" b="1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"computadora virtual".</a:t>
              </a:r>
              <a:endParaRPr lang="es-MX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72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TIPOS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VIRTUALIZACIÓN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7269EB8-28F7-4659-A2B0-62AB640D2352}"/>
              </a:ext>
            </a:extLst>
          </p:cNvPr>
          <p:cNvGrpSpPr/>
          <p:nvPr/>
        </p:nvGrpSpPr>
        <p:grpSpPr>
          <a:xfrm>
            <a:off x="-2960" y="2352583"/>
            <a:ext cx="7924649" cy="3951721"/>
            <a:chOff x="0" y="0"/>
            <a:chExt cx="4784318" cy="2870591"/>
          </a:xfrm>
        </p:grpSpPr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302F67FD-FC03-4199-B0D6-C41CB5D8F16A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0753435-73D3-4892-82FC-375092068CE4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0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Existen diferentes formas de virtualización: es posible virtualizar el hardware de servidor, el software de servidor, virtualizar sesiones de usuario, virtualizar aplicaciones y también se pueden crear máquinas virtuales en una computadora de escritorio.</a:t>
              </a:r>
              <a:endParaRPr lang="es-MX" sz="3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629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BD53201E-042C-4FDA-AFBD-F7B98F24BD69}"/>
              </a:ext>
            </a:extLst>
          </p:cNvPr>
          <p:cNvSpPr>
            <a:spLocks noChangeAspect="1"/>
          </p:cNvSpPr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12A6100-1DB5-45DA-977E-50A25D65DA0C}"/>
              </a:ext>
            </a:extLst>
          </p:cNvPr>
          <p:cNvSpPr>
            <a:spLocks noChangeAspect="1"/>
          </p:cNvSpPr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3" name="Marcador de contenido 9">
            <a:extLst>
              <a:ext uri="{FF2B5EF4-FFF2-40B4-BE49-F238E27FC236}">
                <a16:creationId xmlns:a16="http://schemas.microsoft.com/office/drawing/2014/main" id="{A9FAA276-17B7-4799-B5C2-3E3FC7914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58" y="1825625"/>
            <a:ext cx="796327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MX" sz="6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MX" sz="6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MX" sz="55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MX" sz="5500" b="1" dirty="0">
                <a:solidFill>
                  <a:schemeClr val="bg1"/>
                </a:solidFill>
              </a:rPr>
              <a:t>ARQUITECTURAS </a:t>
            </a:r>
          </a:p>
          <a:p>
            <a:pPr marL="0" indent="0">
              <a:buNone/>
            </a:pPr>
            <a:r>
              <a:rPr lang="es-MX" sz="5500" b="1" dirty="0">
                <a:solidFill>
                  <a:schemeClr val="bg1"/>
                </a:solidFill>
              </a:rPr>
              <a:t>DE VIRTUALIZACIÓN</a:t>
            </a:r>
          </a:p>
        </p:txBody>
      </p:sp>
    </p:spTree>
    <p:extLst>
      <p:ext uri="{BB962C8B-B14F-4D97-AF65-F5344CB8AC3E}">
        <p14:creationId xmlns:p14="http://schemas.microsoft.com/office/powerpoint/2010/main" val="265361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VIRTUALIZACIÓN A PARTIR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UN SISTEMA OPERATIVO ANFITRIÓN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7269EB8-28F7-4659-A2B0-62AB640D2352}"/>
              </a:ext>
            </a:extLst>
          </p:cNvPr>
          <p:cNvGrpSpPr/>
          <p:nvPr/>
        </p:nvGrpSpPr>
        <p:grpSpPr>
          <a:xfrm>
            <a:off x="-2960" y="2352583"/>
            <a:ext cx="7383473" cy="3951721"/>
            <a:chOff x="0" y="0"/>
            <a:chExt cx="4784318" cy="2870591"/>
          </a:xfrm>
        </p:grpSpPr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302F67FD-FC03-4199-B0D6-C41CB5D8F16A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0753435-73D3-4892-82FC-375092068CE4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2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En este sistema de virtualización se instala un sistema operativo en una máquina física (hardware) y a partir de él, se crea una capa de virtualización (VMM).</a:t>
              </a:r>
              <a:endParaRPr lang="es-MX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2767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VIRTUALIZACIÓN CON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SISTEMA OPERATIVO ANFITRIÓN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9" name="Google Shape;291;p8">
            <a:extLst>
              <a:ext uri="{FF2B5EF4-FFF2-40B4-BE49-F238E27FC236}">
                <a16:creationId xmlns:a16="http://schemas.microsoft.com/office/drawing/2014/main" id="{936EA128-7C2F-4907-8767-E02A7904A89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45791" y="1708151"/>
            <a:ext cx="5537200" cy="452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92;p8">
            <a:extLst>
              <a:ext uri="{FF2B5EF4-FFF2-40B4-BE49-F238E27FC236}">
                <a16:creationId xmlns:a16="http://schemas.microsoft.com/office/drawing/2014/main" id="{8CC85AE0-45DA-4CCA-A972-9F91B3E65FD0}"/>
              </a:ext>
            </a:extLst>
          </p:cNvPr>
          <p:cNvSpPr txBox="1"/>
          <p:nvPr/>
        </p:nvSpPr>
        <p:spPr>
          <a:xfrm>
            <a:off x="2672671" y="6190827"/>
            <a:ext cx="572488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200" b="0" i="0" u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Fuente: https://blogs.itpro.es/readyplayerone/2014/04/29/introduccin-a-la-virtualizacin/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235525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6">
            <a:extLst>
              <a:ext uri="{FF2B5EF4-FFF2-40B4-BE49-F238E27FC236}">
                <a16:creationId xmlns:a16="http://schemas.microsoft.com/office/drawing/2014/main" id="{5D30A522-E7BB-43F4-9F58-0599A6D0B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263A589-862B-46FE-947A-C1E49DB6D165}"/>
              </a:ext>
            </a:extLst>
          </p:cNvPr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6" name="Título 3">
            <a:extLst>
              <a:ext uri="{FF2B5EF4-FFF2-40B4-BE49-F238E27FC236}">
                <a16:creationId xmlns:a16="http://schemas.microsoft.com/office/drawing/2014/main" id="{27409035-8202-4EB9-9D30-FE6DD6CE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</p:spPr>
        <p:txBody>
          <a:bodyPr/>
          <a:lstStyle/>
          <a:p>
            <a:r>
              <a:rPr lang="es-MX" dirty="0">
                <a:solidFill>
                  <a:srgbClr val="A7A8AA"/>
                </a:solidFill>
              </a:rPr>
              <a:t>VIRTUALIZACIÓN SIN UN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SISTEMA OPERATIVO ANFITRIÓN</a:t>
            </a:r>
            <a:endParaRPr lang="es-CL" dirty="0">
              <a:solidFill>
                <a:srgbClr val="CD25B0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F917FD6-9936-41C4-8C07-5BACC0D64FC7}"/>
              </a:ext>
            </a:extLst>
          </p:cNvPr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7269EB8-28F7-4659-A2B0-62AB640D2352}"/>
              </a:ext>
            </a:extLst>
          </p:cNvPr>
          <p:cNvGrpSpPr/>
          <p:nvPr/>
        </p:nvGrpSpPr>
        <p:grpSpPr>
          <a:xfrm>
            <a:off x="-2960" y="2352583"/>
            <a:ext cx="7383473" cy="3951721"/>
            <a:chOff x="0" y="0"/>
            <a:chExt cx="4784318" cy="2870591"/>
          </a:xfrm>
        </p:grpSpPr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302F67FD-FC03-4199-B0D6-C41CB5D8F16A}"/>
                </a:ext>
              </a:extLst>
            </p:cNvPr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D0753435-73D3-4892-82FC-375092068CE4}"/>
                </a:ext>
              </a:extLst>
            </p:cNvPr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15875" marR="0" lvl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400"/>
              </a:pPr>
              <a:r>
                <a:rPr lang="es-MX" sz="32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Denominada también </a:t>
              </a:r>
              <a:r>
                <a:rPr lang="es-MX" sz="3200" b="1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“Hypervisor”, </a:t>
              </a:r>
              <a:r>
                <a:rPr lang="es-MX" sz="3200" b="0" i="0" u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es una capa de software que se sitúa justo encima del hardware y por debajo de uno o más sistemas operativos.</a:t>
              </a:r>
              <a:endParaRPr lang="es-MX" sz="2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61285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613</Words>
  <Application>Microsoft Office PowerPoint</Application>
  <PresentationFormat>Panorámica</PresentationFormat>
  <Paragraphs>60</Paragraphs>
  <Slides>16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Virtualización</vt:lpstr>
      <vt:lpstr>DEFINICIÓN </vt:lpstr>
      <vt:lpstr>VIRTUALIZACIÓN DE VARIOS SISTEMAS OPERATIVOS</vt:lpstr>
      <vt:lpstr>MÁQUINA  VIRTUAL</vt:lpstr>
      <vt:lpstr>TIPOS DE VIRTUALIZACIÓN</vt:lpstr>
      <vt:lpstr>Presentación de PowerPoint</vt:lpstr>
      <vt:lpstr>VIRTUALIZACIÓN A PARTIR DE UN SISTEMA OPERATIVO ANFITRIÓN</vt:lpstr>
      <vt:lpstr>VIRTUALIZACIÓN CON UN SISTEMA OPERATIVO ANFITRIÓN</vt:lpstr>
      <vt:lpstr>VIRTUALIZACIÓN SIN UN SISTEMA OPERATIVO ANFITRIÓN</vt:lpstr>
      <vt:lpstr>VIRTUALIZACIÓN SIN UN SISTEMA OPERATIVO ANFITRIÓN</vt:lpstr>
      <vt:lpstr>VENTAJAS DE LA VIRTUALIZACIÓN</vt:lpstr>
      <vt:lpstr>VENTAJAS DE LA VIRTUALIZACIÓN</vt:lpstr>
      <vt:lpstr>VENTAJAS DE LA VIRTUALIZACIÓN</vt:lpstr>
      <vt:lpstr>SOFTWARE PARA VIRTUALIZAR</vt:lpstr>
      <vt:lpstr>VIRTUALBOX </vt:lpstr>
      <vt:lpstr>FEDORA 10 VIRTUALIZADO EN UBUNTU 8.10 CON VIRTUALBOX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d.silvahidd@gmail.com</dc:creator>
  <cp:lastModifiedBy>Karina Uribe Mansilla</cp:lastModifiedBy>
  <cp:revision>191</cp:revision>
  <dcterms:created xsi:type="dcterms:W3CDTF">2020-08-12T18:32:33Z</dcterms:created>
  <dcterms:modified xsi:type="dcterms:W3CDTF">2021-02-15T18:24:15Z</dcterms:modified>
</cp:coreProperties>
</file>