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36282142"/>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3963" y="685800"/>
            <a:ext cx="4410075" cy="3429000"/>
          </a:xfrm>
        </p:spPr>
      </p:sp>
      <p:sp>
        <p:nvSpPr>
          <p:cNvPr id="3" name="Marcador de notas 2"/>
          <p:cNvSpPr>
            <a:spLocks noGrp="1"/>
          </p:cNvSpPr>
          <p:nvPr>
            <p:ph type="body" idx="1"/>
          </p:nvPr>
        </p:nvSpPr>
        <p:spPr/>
        <p:txBody>
          <a:bodyPr/>
          <a:lstStyle/>
          <a:p>
            <a:endParaRPr lang="es-CL"/>
          </a:p>
        </p:txBody>
      </p:sp>
    </p:spTree>
    <p:extLst>
      <p:ext uri="{BB962C8B-B14F-4D97-AF65-F5344CB8AC3E}">
        <p14:creationId xmlns:p14="http://schemas.microsoft.com/office/powerpoint/2010/main" val="3791097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One column text">
    <p:spTree>
      <p:nvGrpSpPr>
        <p:cNvPr id="1" name=""/>
        <p:cNvGrpSpPr/>
        <p:nvPr/>
      </p:nvGrpSpPr>
      <p:grpSpPr>
        <a:xfrm>
          <a:off x="0" y="0"/>
          <a:ext cx="0" cy="0"/>
          <a:chOff x="0" y="0"/>
          <a:chExt cx="0" cy="0"/>
        </a:xfrm>
      </p:grpSpPr>
      <p:grpSp>
        <p:nvGrpSpPr>
          <p:cNvPr id="19" name="Google Shape;7;p23"/>
          <p:cNvGrpSpPr/>
          <p:nvPr/>
        </p:nvGrpSpPr>
        <p:grpSpPr>
          <a:xfrm>
            <a:off x="242854" y="1756548"/>
            <a:ext cx="9346505" cy="5675927"/>
            <a:chOff x="0" y="0"/>
            <a:chExt cx="9346503" cy="5675926"/>
          </a:xfrm>
        </p:grpSpPr>
        <p:sp>
          <p:nvSpPr>
            <p:cNvPr id="17"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8"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20" name="Google Shape;8;p23" descr="Google Shape;8;p23"/>
          <p:cNvPicPr>
            <a:picLocks noChangeAspect="1"/>
          </p:cNvPicPr>
          <p:nvPr/>
        </p:nvPicPr>
        <p:blipFill>
          <a:blip r:embed="rId2"/>
          <a:stretch>
            <a:fillRect/>
          </a:stretch>
        </p:blipFill>
        <p:spPr>
          <a:xfrm>
            <a:off x="436350" y="419800"/>
            <a:ext cx="3659450" cy="680475"/>
          </a:xfrm>
          <a:prstGeom prst="rect">
            <a:avLst/>
          </a:prstGeom>
          <a:ln w="12700">
            <a:miter lim="400000"/>
          </a:ln>
        </p:spPr>
      </p:pic>
      <p:sp>
        <p:nvSpPr>
          <p:cNvPr id="21" name="Google Shape;9;p23"/>
          <p:cNvSpPr/>
          <p:nvPr/>
        </p:nvSpPr>
        <p:spPr>
          <a:xfrm>
            <a:off x="436350" y="6464001"/>
            <a:ext cx="7891862" cy="680476"/>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22" name="Google Shape;10;p23" descr="Google Shape;10;p23"/>
          <p:cNvPicPr>
            <a:picLocks noChangeAspect="1"/>
          </p:cNvPicPr>
          <p:nvPr/>
        </p:nvPicPr>
        <p:blipFill>
          <a:blip r:embed="rId3"/>
          <a:stretch>
            <a:fillRect/>
          </a:stretch>
        </p:blipFill>
        <p:spPr>
          <a:xfrm>
            <a:off x="433440" y="6464000"/>
            <a:ext cx="690484" cy="680477"/>
          </a:xfrm>
          <a:prstGeom prst="rect">
            <a:avLst/>
          </a:prstGeom>
          <a:ln w="12700">
            <a:miter lim="400000"/>
          </a:ln>
        </p:spPr>
      </p:pic>
      <p:pic>
        <p:nvPicPr>
          <p:cNvPr id="23" name="Google Shape;11;p23" descr="Google Shape;11;p23"/>
          <p:cNvPicPr>
            <a:picLocks noChangeAspect="1"/>
          </p:cNvPicPr>
          <p:nvPr/>
        </p:nvPicPr>
        <p:blipFill>
          <a:blip r:embed="rId4"/>
          <a:stretch>
            <a:fillRect/>
          </a:stretch>
        </p:blipFill>
        <p:spPr>
          <a:xfrm>
            <a:off x="8272364" y="1222172"/>
            <a:ext cx="1080002" cy="241875"/>
          </a:xfrm>
          <a:prstGeom prst="rect">
            <a:avLst/>
          </a:prstGeom>
          <a:ln w="12700">
            <a:miter lim="400000"/>
          </a:ln>
        </p:spPr>
      </p:pic>
      <p:pic>
        <p:nvPicPr>
          <p:cNvPr id="24" name="Google Shape;12;p23" descr="Google Shape;12;p23"/>
          <p:cNvPicPr>
            <a:picLocks noChangeAspect="1"/>
          </p:cNvPicPr>
          <p:nvPr/>
        </p:nvPicPr>
        <p:blipFill>
          <a:blip r:embed="rId5"/>
          <a:stretch>
            <a:fillRect/>
          </a:stretch>
        </p:blipFill>
        <p:spPr>
          <a:xfrm>
            <a:off x="8272364" y="418596"/>
            <a:ext cx="1080002" cy="664778"/>
          </a:xfrm>
          <a:prstGeom prst="rect">
            <a:avLst/>
          </a:prstGeom>
          <a:ln w="12700">
            <a:miter lim="400000"/>
          </a:ln>
        </p:spPr>
      </p:pic>
      <p:pic>
        <p:nvPicPr>
          <p:cNvPr id="25" name="Google Shape;13;p23" descr="Google Shape;13;p23"/>
          <p:cNvPicPr>
            <a:picLocks noChangeAspect="1"/>
          </p:cNvPicPr>
          <p:nvPr/>
        </p:nvPicPr>
        <p:blipFill>
          <a:blip r:embed="rId6"/>
          <a:stretch>
            <a:fillRect/>
          </a:stretch>
        </p:blipFill>
        <p:spPr>
          <a:xfrm>
            <a:off x="8521706" y="6387272"/>
            <a:ext cx="830661" cy="756002"/>
          </a:xfrm>
          <a:prstGeom prst="rect">
            <a:avLst/>
          </a:prstGeom>
          <a:ln w="12700">
            <a:miter lim="400000"/>
          </a:ln>
        </p:spPr>
      </p:pic>
      <p:sp>
        <p:nvSpPr>
          <p:cNvPr id="26" name="Número de diapositiva"/>
          <p:cNvSpPr txBox="1">
            <a:spLocks noGrp="1"/>
          </p:cNvSpPr>
          <p:nvPr>
            <p:ph type="sldNum" sz="quarter" idx="2"/>
          </p:nvPr>
        </p:nvSpPr>
        <p:spPr>
          <a:xfrm>
            <a:off x="6689121" y="6871630"/>
            <a:ext cx="273654" cy="264254"/>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43" name="Google Shape;21;p27"/>
          <p:cNvGrpSpPr/>
          <p:nvPr/>
        </p:nvGrpSpPr>
        <p:grpSpPr>
          <a:xfrm>
            <a:off x="8091899" y="451664"/>
            <a:ext cx="662103" cy="380238"/>
            <a:chOff x="0" y="-1"/>
            <a:chExt cx="662102" cy="380236"/>
          </a:xfrm>
        </p:grpSpPr>
        <p:sp>
          <p:nvSpPr>
            <p:cNvPr id="41"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2"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46" name="Google Shape;22;p27"/>
          <p:cNvGrpSpPr/>
          <p:nvPr/>
        </p:nvGrpSpPr>
        <p:grpSpPr>
          <a:xfrm>
            <a:off x="8753998" y="451664"/>
            <a:ext cx="785403" cy="380238"/>
            <a:chOff x="0" y="-1"/>
            <a:chExt cx="785402" cy="380236"/>
          </a:xfrm>
        </p:grpSpPr>
        <p:sp>
          <p:nvSpPr>
            <p:cNvPr id="44"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5"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47" name="Google Shape;26;p27"/>
          <p:cNvSpPr txBox="1"/>
          <p:nvPr/>
        </p:nvSpPr>
        <p:spPr>
          <a:xfrm>
            <a:off x="375975" y="6881800"/>
            <a:ext cx="6786599" cy="317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t>        MECÁNICA AUTOMOTRIZ</a:t>
            </a:r>
            <a:r>
              <a:rPr>
                <a:solidFill>
                  <a:srgbClr val="000000"/>
                </a:solidFill>
              </a:rPr>
              <a:t> | 3° Medio | Presentación</a:t>
            </a:r>
          </a:p>
        </p:txBody>
      </p:sp>
      <p:sp>
        <p:nvSpPr>
          <p:cNvPr id="48"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1|</a:t>
            </a:r>
            <a:r>
              <a:rPr sz="1600">
                <a:solidFill>
                  <a:srgbClr val="741B47"/>
                </a:solidFill>
              </a:rPr>
              <a:t>2</a:t>
            </a:r>
          </a:p>
        </p:txBody>
      </p:sp>
      <p:sp>
        <p:nvSpPr>
          <p:cNvPr id="49"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50"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58" name="Google Shape;29;p25"/>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61" name="Google Shape;30;p25"/>
          <p:cNvGrpSpPr/>
          <p:nvPr/>
        </p:nvGrpSpPr>
        <p:grpSpPr>
          <a:xfrm>
            <a:off x="8091899" y="451664"/>
            <a:ext cx="662103" cy="380238"/>
            <a:chOff x="0" y="-1"/>
            <a:chExt cx="662102" cy="380236"/>
          </a:xfrm>
        </p:grpSpPr>
        <p:sp>
          <p:nvSpPr>
            <p:cNvPr id="59"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0"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64" name="Google Shape;31;p25"/>
          <p:cNvGrpSpPr/>
          <p:nvPr/>
        </p:nvGrpSpPr>
        <p:grpSpPr>
          <a:xfrm>
            <a:off x="8753998" y="451664"/>
            <a:ext cx="785403" cy="380238"/>
            <a:chOff x="0" y="-1"/>
            <a:chExt cx="785402" cy="380236"/>
          </a:xfrm>
        </p:grpSpPr>
        <p:sp>
          <p:nvSpPr>
            <p:cNvPr id="62"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3"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65" name="Google Shape;26;p27"/>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a:solidFill>
                  <a:srgbClr val="000000"/>
                </a:solidFill>
              </a:rPr>
              <a:t>4</a:t>
            </a:r>
            <a:r>
              <a:rPr dirty="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66"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1|</a:t>
            </a:r>
            <a:r>
              <a:rPr sz="1600">
                <a:solidFill>
                  <a:srgbClr val="741B47"/>
                </a:solidFill>
              </a:rPr>
              <a:t>2</a:t>
            </a:r>
          </a:p>
        </p:txBody>
      </p:sp>
      <p:sp>
        <p:nvSpPr>
          <p:cNvPr id="67"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68"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sp>
        <p:nvSpPr>
          <p:cNvPr id="76" name="Google Shape;38;p26"/>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79" name="Google Shape;39;p26"/>
          <p:cNvGrpSpPr/>
          <p:nvPr/>
        </p:nvGrpSpPr>
        <p:grpSpPr>
          <a:xfrm>
            <a:off x="8091899" y="451664"/>
            <a:ext cx="662103" cy="380238"/>
            <a:chOff x="0" y="-1"/>
            <a:chExt cx="662102" cy="380236"/>
          </a:xfrm>
        </p:grpSpPr>
        <p:sp>
          <p:nvSpPr>
            <p:cNvPr id="77"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78"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82" name="Google Shape;40;p26"/>
          <p:cNvGrpSpPr/>
          <p:nvPr/>
        </p:nvGrpSpPr>
        <p:grpSpPr>
          <a:xfrm>
            <a:off x="8753998" y="451664"/>
            <a:ext cx="785403" cy="380238"/>
            <a:chOff x="0" y="-1"/>
            <a:chExt cx="785402" cy="380236"/>
          </a:xfrm>
        </p:grpSpPr>
        <p:sp>
          <p:nvSpPr>
            <p:cNvPr id="80"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81"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83" name="Google Shape;44;p26"/>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a:solidFill>
                  <a:srgbClr val="000000"/>
                </a:solidFill>
              </a:rPr>
              <a:t>4</a:t>
            </a:r>
            <a:r>
              <a:rPr dirty="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84"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1|</a:t>
            </a:r>
            <a:r>
              <a:rPr sz="1600">
                <a:solidFill>
                  <a:srgbClr val="741B47"/>
                </a:solidFill>
              </a:rPr>
              <a:t>2</a:t>
            </a:r>
          </a:p>
        </p:txBody>
      </p:sp>
      <p:sp>
        <p:nvSpPr>
          <p:cNvPr id="85"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86"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pPr>
              <a:defRPr>
                <a:latin typeface="+mn-lt"/>
                <a:ea typeface="+mn-ea"/>
                <a:cs typeface="+mn-cs"/>
                <a:sym typeface="Arial"/>
              </a:defRPr>
            </a:pPr>
            <a:endParaRPr/>
          </a:p>
        </p:txBody>
      </p:sp>
      <p:sp>
        <p:nvSpPr>
          <p:cNvPr id="94" name="Google Shape;47;p28"/>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97" name="Google Shape;48;p28"/>
          <p:cNvGrpSpPr/>
          <p:nvPr/>
        </p:nvGrpSpPr>
        <p:grpSpPr>
          <a:xfrm>
            <a:off x="8091899" y="451664"/>
            <a:ext cx="662103" cy="380238"/>
            <a:chOff x="0" y="-1"/>
            <a:chExt cx="662102" cy="380236"/>
          </a:xfrm>
        </p:grpSpPr>
        <p:sp>
          <p:nvSpPr>
            <p:cNvPr id="95"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6"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00" name="Google Shape;49;p28"/>
          <p:cNvGrpSpPr/>
          <p:nvPr/>
        </p:nvGrpSpPr>
        <p:grpSpPr>
          <a:xfrm>
            <a:off x="8753998" y="451664"/>
            <a:ext cx="785403" cy="380238"/>
            <a:chOff x="0" y="-1"/>
            <a:chExt cx="785402" cy="380236"/>
          </a:xfrm>
        </p:grpSpPr>
        <p:sp>
          <p:nvSpPr>
            <p:cNvPr id="98"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9"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01" name="Google Shape;53;p28"/>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a:solidFill>
                  <a:srgbClr val="000000"/>
                </a:solidFill>
              </a:rPr>
              <a:t>4</a:t>
            </a:r>
            <a:r>
              <a:rPr dirty="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02"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1|</a:t>
            </a:r>
            <a:r>
              <a:rPr sz="1600">
                <a:solidFill>
                  <a:srgbClr val="741B47"/>
                </a:solidFill>
              </a:rPr>
              <a:t>2</a:t>
            </a:r>
          </a:p>
        </p:txBody>
      </p:sp>
      <p:sp>
        <p:nvSpPr>
          <p:cNvPr id="103"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104"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29"/>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grpSp>
        <p:nvGrpSpPr>
          <p:cNvPr id="114" name="Google Shape;81;p29"/>
          <p:cNvGrpSpPr/>
          <p:nvPr/>
        </p:nvGrpSpPr>
        <p:grpSpPr>
          <a:xfrm>
            <a:off x="8091899" y="451665"/>
            <a:ext cx="662103" cy="380237"/>
            <a:chOff x="0" y="0"/>
            <a:chExt cx="662102" cy="380236"/>
          </a:xfrm>
        </p:grpSpPr>
        <p:sp>
          <p:nvSpPr>
            <p:cNvPr id="112" name="Google Shape;82;p29"/>
            <p:cNvSpPr/>
            <p:nvPr/>
          </p:nvSpPr>
          <p:spPr>
            <a:xfrm>
              <a:off x="-1" y="327735"/>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3" name="Google Shape;83;p29"/>
            <p:cNvSpPr txBox="1"/>
            <p:nvPr/>
          </p:nvSpPr>
          <p:spPr>
            <a:xfrm>
              <a:off x="-1" y="0"/>
              <a:ext cx="662104"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b">
              <a:spAutoFit/>
            </a:bodyPr>
            <a:lstStyle>
              <a:lvl1pPr>
                <a:defRPr>
                  <a:latin typeface="+mn-lt"/>
                  <a:ea typeface="+mn-ea"/>
                  <a:cs typeface="+mn-cs"/>
                  <a:sym typeface="Arial"/>
                </a:defRPr>
              </a:lvl1pPr>
            </a:lstStyle>
            <a:p>
              <a:r>
                <a:t> </a:t>
              </a:r>
            </a:p>
          </p:txBody>
        </p:sp>
      </p:grpSp>
      <p:grpSp>
        <p:nvGrpSpPr>
          <p:cNvPr id="117" name="Google Shape;84;p29"/>
          <p:cNvGrpSpPr/>
          <p:nvPr/>
        </p:nvGrpSpPr>
        <p:grpSpPr>
          <a:xfrm>
            <a:off x="8753998" y="451665"/>
            <a:ext cx="785404" cy="380237"/>
            <a:chOff x="0" y="0"/>
            <a:chExt cx="785402" cy="380236"/>
          </a:xfrm>
        </p:grpSpPr>
        <p:sp>
          <p:nvSpPr>
            <p:cNvPr id="115" name="Google Shape;85;p29"/>
            <p:cNvSpPr/>
            <p:nvPr/>
          </p:nvSpPr>
          <p:spPr>
            <a:xfrm>
              <a:off x="-1" y="327735"/>
              <a:ext cx="785404"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6" name="Google Shape;86;p29"/>
            <p:cNvSpPr txBox="1"/>
            <p:nvPr/>
          </p:nvSpPr>
          <p:spPr>
            <a:xfrm>
              <a:off x="-1" y="0"/>
              <a:ext cx="785404"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b">
              <a:spAutoFit/>
            </a:bodyPr>
            <a:lstStyle>
              <a:lvl1pPr>
                <a:defRPr>
                  <a:latin typeface="+mn-lt"/>
                  <a:ea typeface="+mn-ea"/>
                  <a:cs typeface="+mn-cs"/>
                  <a:sym typeface="Arial"/>
                </a:defRPr>
              </a:lvl1pPr>
            </a:lstStyle>
            <a:p>
              <a:r>
                <a:t> </a:t>
              </a:r>
            </a:p>
          </p:txBody>
        </p:sp>
      </p:grpSp>
      <p:sp>
        <p:nvSpPr>
          <p:cNvPr id="118" name="Google Shape;88;p29"/>
          <p:cNvSpPr txBox="1"/>
          <p:nvPr/>
        </p:nvSpPr>
        <p:spPr>
          <a:xfrm>
            <a:off x="8170650" y="288449"/>
            <a:ext cx="1166702" cy="372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spAutoFit/>
          </a:bodyPr>
          <a:lstStyle>
            <a:lvl1pPr algn="r">
              <a:defRPr b="1">
                <a:latin typeface="Calibri"/>
                <a:ea typeface="Calibri"/>
                <a:cs typeface="Calibri"/>
                <a:sym typeface="Calibri"/>
              </a:defRPr>
            </a:lvl1pPr>
          </a:lstStyle>
          <a:p>
            <a:r>
              <a:t>¡Atención!</a:t>
            </a:r>
          </a:p>
        </p:txBody>
      </p:sp>
      <p:sp>
        <p:nvSpPr>
          <p:cNvPr id="119" name="Google Shape;31;p6"/>
          <p:cNvSpPr/>
          <p:nvPr/>
        </p:nvSpPr>
        <p:spPr>
          <a:xfrm>
            <a:off x="181650" y="180900"/>
            <a:ext cx="79092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dpi="0" rotWithShape="1">
            <a:blip r:embed="rId2"/>
            <a:srcRect/>
            <a:tile tx="0" ty="0" sx="100000" sy="100000" flip="none" algn="tl"/>
          </a:blipFill>
          <a:ln w="12700">
            <a:miter lim="400000"/>
          </a:ln>
        </p:spPr>
        <p:txBody>
          <a:bodyPr lIns="0" tIns="0" rIns="0" bIns="0" anchor="b"/>
          <a:lstStyle/>
          <a:p>
            <a:pPr>
              <a:defRPr>
                <a:latin typeface="+mn-lt"/>
                <a:ea typeface="+mn-ea"/>
                <a:cs typeface="+mn-cs"/>
                <a:sym typeface="Arial"/>
              </a:defRPr>
            </a:pPr>
            <a:endParaRP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127" name="Google Shape;20;p27"/>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130" name="Google Shape;21;p27"/>
          <p:cNvGrpSpPr/>
          <p:nvPr/>
        </p:nvGrpSpPr>
        <p:grpSpPr>
          <a:xfrm>
            <a:off x="8091899" y="451664"/>
            <a:ext cx="662103" cy="380238"/>
            <a:chOff x="0" y="-1"/>
            <a:chExt cx="662102" cy="380236"/>
          </a:xfrm>
        </p:grpSpPr>
        <p:sp>
          <p:nvSpPr>
            <p:cNvPr id="128"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29"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33" name="Google Shape;22;p27"/>
          <p:cNvGrpSpPr/>
          <p:nvPr/>
        </p:nvGrpSpPr>
        <p:grpSpPr>
          <a:xfrm>
            <a:off x="8753998" y="451664"/>
            <a:ext cx="785403" cy="380238"/>
            <a:chOff x="0" y="-1"/>
            <a:chExt cx="785402" cy="380236"/>
          </a:xfrm>
        </p:grpSpPr>
        <p:sp>
          <p:nvSpPr>
            <p:cNvPr id="131"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32"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34" name="Google Shape;26;p27"/>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a:solidFill>
                  <a:srgbClr val="000000"/>
                </a:solidFill>
              </a:rPr>
              <a:t>4</a:t>
            </a:r>
            <a:r>
              <a:rPr dirty="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35"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136"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1|</a:t>
            </a:r>
            <a:r>
              <a:rPr sz="1600">
                <a:solidFill>
                  <a:srgbClr val="741B47"/>
                </a:solidFill>
              </a:rPr>
              <a:t>2</a:t>
            </a:r>
          </a:p>
        </p:txBody>
      </p:sp>
      <p:sp>
        <p:nvSpPr>
          <p:cNvPr id="137"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15;p24"/>
          <p:cNvGrpSpPr/>
          <p:nvPr/>
        </p:nvGrpSpPr>
        <p:grpSpPr>
          <a:xfrm>
            <a:off x="242854" y="1756548"/>
            <a:ext cx="9346505" cy="5675927"/>
            <a:chOff x="0" y="0"/>
            <a:chExt cx="9346503" cy="5675926"/>
          </a:xfrm>
        </p:grpSpPr>
        <p:sp>
          <p:nvSpPr>
            <p:cNvPr id="2"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3"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5" name="Google Shape;16;p24" descr="Google Shape;16;p24"/>
          <p:cNvPicPr>
            <a:picLocks noChangeAspect="1"/>
          </p:cNvPicPr>
          <p:nvPr/>
        </p:nvPicPr>
        <p:blipFill>
          <a:blip r:embed="rId10"/>
          <a:stretch>
            <a:fillRect/>
          </a:stretch>
        </p:blipFill>
        <p:spPr>
          <a:xfrm>
            <a:off x="8272364" y="1222172"/>
            <a:ext cx="1080002" cy="241875"/>
          </a:xfrm>
          <a:prstGeom prst="rect">
            <a:avLst/>
          </a:prstGeom>
          <a:ln w="12700">
            <a:miter lim="400000"/>
          </a:ln>
        </p:spPr>
      </p:pic>
      <p:pic>
        <p:nvPicPr>
          <p:cNvPr id="6" name="Google Shape;17;p24" descr="Google Shape;17;p24"/>
          <p:cNvPicPr>
            <a:picLocks noChangeAspect="1"/>
          </p:cNvPicPr>
          <p:nvPr/>
        </p:nvPicPr>
        <p:blipFill>
          <a:blip r:embed="rId11"/>
          <a:stretch>
            <a:fillRect/>
          </a:stretch>
        </p:blipFill>
        <p:spPr>
          <a:xfrm>
            <a:off x="8272364" y="418596"/>
            <a:ext cx="1080002" cy="664778"/>
          </a:xfrm>
          <a:prstGeom prst="rect">
            <a:avLst/>
          </a:prstGeom>
          <a:ln w="12700">
            <a:miter lim="400000"/>
          </a:ln>
        </p:spPr>
      </p:pic>
      <p:pic>
        <p:nvPicPr>
          <p:cNvPr id="7" name="Google Shape;18;p24" descr="Google Shape;18;p24"/>
          <p:cNvPicPr>
            <a:picLocks noChangeAspect="1"/>
          </p:cNvPicPr>
          <p:nvPr/>
        </p:nvPicPr>
        <p:blipFill>
          <a:blip r:embed="rId12"/>
          <a:stretch>
            <a:fillRect/>
          </a:stretch>
        </p:blipFill>
        <p:spPr>
          <a:xfrm>
            <a:off x="436350" y="419800"/>
            <a:ext cx="3659450" cy="680475"/>
          </a:xfrm>
          <a:prstGeom prst="rect">
            <a:avLst/>
          </a:prstGeom>
          <a:ln w="12700">
            <a:miter lim="400000"/>
          </a:ln>
        </p:spPr>
      </p:pic>
      <p:sp>
        <p:nvSpPr>
          <p:cNvPr id="8" name="Texto del título"/>
          <p:cNvSpPr txBox="1">
            <a:spLocks noGrp="1"/>
          </p:cNvSpPr>
          <p:nvPr>
            <p:ph type="title"/>
          </p:nvPr>
        </p:nvSpPr>
        <p:spPr>
          <a:xfrm>
            <a:off x="1455638" y="848357"/>
            <a:ext cx="7772401" cy="1838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Texto del título</a:t>
            </a:r>
          </a:p>
        </p:txBody>
      </p:sp>
      <p:sp>
        <p:nvSpPr>
          <p:cNvPr id="9" name="Nivel de texto 1…"/>
          <p:cNvSpPr txBox="1">
            <a:spLocks noGrp="1"/>
          </p:cNvSpPr>
          <p:nvPr>
            <p:ph type="body" idx="1"/>
          </p:nvPr>
        </p:nvSpPr>
        <p:spPr>
          <a:xfrm>
            <a:off x="5422800" y="2686755"/>
            <a:ext cx="3805239" cy="4869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Nivel de texto 1</a:t>
            </a:r>
          </a:p>
          <a:p>
            <a:pPr lvl="1"/>
            <a:r>
              <a:t>Nivel de texto 2</a:t>
            </a:r>
          </a:p>
          <a:p>
            <a:pPr lvl="2"/>
            <a:r>
              <a:t>Nivel de texto 3</a:t>
            </a:r>
          </a:p>
          <a:p>
            <a:pPr lvl="3"/>
            <a:r>
              <a:t>Nivel de texto 4</a:t>
            </a:r>
          </a:p>
          <a:p>
            <a:pPr lvl="4"/>
            <a:r>
              <a:t>Nivel de texto 5</a:t>
            </a:r>
          </a:p>
        </p:txBody>
      </p:sp>
      <p:sp>
        <p:nvSpPr>
          <p:cNvPr id="10" name="Número de diapositiva"/>
          <p:cNvSpPr txBox="1">
            <a:spLocks noGrp="1"/>
          </p:cNvSpPr>
          <p:nvPr>
            <p:ph type="sldNum" sz="quarter" idx="2"/>
          </p:nvPr>
        </p:nvSpPr>
        <p:spPr>
          <a:xfrm>
            <a:off x="4695825" y="6800556"/>
            <a:ext cx="2266950" cy="40640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hyperlink" Target="https://www.youtube.com/watch?v=XXs9koBhsJg&amp;feature=emb_logo"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Google Shape;94;p1"/>
          <p:cNvSpPr txBox="1"/>
          <p:nvPr/>
        </p:nvSpPr>
        <p:spPr>
          <a:xfrm>
            <a:off x="1176618" y="6563125"/>
            <a:ext cx="7012135" cy="482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47" name="Google Shape;97;p1"/>
          <p:cNvSpPr txBox="1"/>
          <p:nvPr/>
        </p:nvSpPr>
        <p:spPr>
          <a:xfrm>
            <a:off x="352724" y="2261848"/>
            <a:ext cx="7586043" cy="1153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lnSpc>
                <a:spcPct val="90000"/>
              </a:lnSpc>
              <a:defRPr sz="3600" b="1" cap="all">
                <a:solidFill>
                  <a:srgbClr val="741B47"/>
                </a:solidFill>
                <a:latin typeface="Calibri"/>
                <a:ea typeface="Calibri"/>
                <a:cs typeface="Calibri"/>
                <a:sym typeface="Calibri"/>
              </a:defRPr>
            </a:pPr>
            <a:r>
              <a:t>Mantenimiento de los sistemas </a:t>
            </a:r>
          </a:p>
          <a:p>
            <a:pPr>
              <a:lnSpc>
                <a:spcPct val="90000"/>
              </a:lnSpc>
              <a:defRPr sz="3600" b="1" cap="all">
                <a:solidFill>
                  <a:srgbClr val="741B47"/>
                </a:solidFill>
                <a:latin typeface="Calibri"/>
                <a:ea typeface="Calibri"/>
                <a:cs typeface="Calibri"/>
                <a:sym typeface="Calibri"/>
              </a:defRPr>
            </a:pPr>
            <a:r>
              <a:t>de transmisión y frenos</a:t>
            </a:r>
          </a:p>
        </p:txBody>
      </p:sp>
      <p:sp>
        <p:nvSpPr>
          <p:cNvPr id="148" name="Google Shape;76;p1"/>
          <p:cNvSpPr txBox="1"/>
          <p:nvPr/>
        </p:nvSpPr>
        <p:spPr>
          <a:xfrm>
            <a:off x="374950" y="1923280"/>
            <a:ext cx="1444326" cy="621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sz="1500" b="1">
                <a:latin typeface="Calibri"/>
                <a:ea typeface="Calibri"/>
                <a:cs typeface="Calibri"/>
                <a:sym typeface="Calibri"/>
              </a:defRPr>
            </a:lvl1pPr>
          </a:lstStyle>
          <a:p>
            <a:r>
              <a:t>MÓDULO 8</a:t>
            </a:r>
            <a:endParaRPr>
              <a:latin typeface="+mn-lt"/>
              <a:ea typeface="+mn-ea"/>
              <a:cs typeface="+mn-cs"/>
              <a:sym typeface="Arial"/>
            </a:endParaRPr>
          </a:p>
        </p:txBody>
      </p:sp>
      <p:pic>
        <p:nvPicPr>
          <p:cNvPr id="149" name="Imagen" descr="Imagen"/>
          <p:cNvPicPr>
            <a:picLocks noChangeAspect="1"/>
          </p:cNvPicPr>
          <p:nvPr/>
        </p:nvPicPr>
        <p:blipFill>
          <a:blip r:embed="rId2"/>
          <a:stretch>
            <a:fillRect/>
          </a:stretch>
        </p:blipFill>
        <p:spPr>
          <a:xfrm>
            <a:off x="2060756" y="3270460"/>
            <a:ext cx="5524117" cy="3336101"/>
          </a:xfrm>
          <a:prstGeom prst="rect">
            <a:avLst/>
          </a:prstGeom>
          <a:ln w="12700">
            <a:miter lim="400000"/>
          </a:ln>
        </p:spPr>
      </p:pic>
      <p:sp>
        <p:nvSpPr>
          <p:cNvPr id="6" name="Google Shape;62;p1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NIVEL </a:t>
            </a:r>
            <a:r>
              <a:rPr lang="es-CL" sz="1200" dirty="0">
                <a:solidFill>
                  <a:srgbClr val="741B47"/>
                </a:solidFill>
                <a:latin typeface="Calibri" panose="020F0502020204030204" pitchFamily="34" charset="0"/>
                <a:ea typeface="Roboto Medium"/>
                <a:cs typeface="Calibri" panose="020F0502020204030204" pitchFamily="34" charset="0"/>
                <a:sym typeface="Roboto Medium"/>
              </a:rPr>
              <a:t>4</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ctángulo redondeado"/>
          <p:cNvSpPr/>
          <p:nvPr/>
        </p:nvSpPr>
        <p:spPr>
          <a:xfrm>
            <a:off x="362683" y="4384332"/>
            <a:ext cx="5482653" cy="1548493"/>
          </a:xfrm>
          <a:prstGeom prst="roundRect">
            <a:avLst>
              <a:gd name="adj" fmla="val 11244"/>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50" name="Rectángulo redondeado"/>
          <p:cNvSpPr/>
          <p:nvPr/>
        </p:nvSpPr>
        <p:spPr>
          <a:xfrm>
            <a:off x="362683" y="2759295"/>
            <a:ext cx="5232799" cy="1484751"/>
          </a:xfrm>
          <a:prstGeom prst="roundRect">
            <a:avLst>
              <a:gd name="adj" fmla="val 11727"/>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51" name="Probar las baterías para determinar si son reutilizables.…"/>
          <p:cNvSpPr txBox="1"/>
          <p:nvPr/>
        </p:nvSpPr>
        <p:spPr>
          <a:xfrm>
            <a:off x="643683" y="4483256"/>
            <a:ext cx="4083709" cy="135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Cuando el Servo freno está en reposo, ambas cámaras están interconectadas, presentan volumen estable y la misma depresión, además el resorte de retorno del servo ayuda a mantener a la membrana en reposo.</a:t>
            </a:r>
          </a:p>
        </p:txBody>
      </p:sp>
      <p:sp>
        <p:nvSpPr>
          <p:cNvPr id="252" name="Círculo"/>
          <p:cNvSpPr/>
          <p:nvPr/>
        </p:nvSpPr>
        <p:spPr>
          <a:xfrm>
            <a:off x="4615970" y="2088135"/>
            <a:ext cx="4251020" cy="4251021"/>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53" name="Google Shape;25;p27"/>
          <p:cNvSpPr txBox="1">
            <a:spLocks noGrp="1"/>
          </p:cNvSpPr>
          <p:nvPr>
            <p:ph type="sldNum" sz="quarter" idx="4294967295"/>
          </p:nvPr>
        </p:nvSpPr>
        <p:spPr>
          <a:xfrm>
            <a:off x="371688" y="6881800"/>
            <a:ext cx="337158"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10</a:t>
            </a:fld>
            <a:endParaRPr/>
          </a:p>
        </p:txBody>
      </p:sp>
      <p:sp>
        <p:nvSpPr>
          <p:cNvPr id="254" name="Probar las baterías para determinar si son reutilizables.…"/>
          <p:cNvSpPr txBox="1"/>
          <p:nvPr/>
        </p:nvSpPr>
        <p:spPr>
          <a:xfrm>
            <a:off x="584764" y="2969034"/>
            <a:ext cx="3790666" cy="106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Un diafragma (membrana flexible) solidario al vástago del servo freno divide el espacio interno del servo en dos cámaras, llamadas cámara de vacío y de presión atmosférica.</a:t>
            </a:r>
          </a:p>
        </p:txBody>
      </p:sp>
      <p:sp>
        <p:nvSpPr>
          <p:cNvPr id="255"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COMPONENTES DEL </a:t>
            </a:r>
            <a:r>
              <a:rPr b="0">
                <a:solidFill>
                  <a:srgbClr val="FF0000"/>
                </a:solidFill>
              </a:rPr>
              <a:t>SISTEMA DE FRENOS</a:t>
            </a:r>
          </a:p>
        </p:txBody>
      </p:sp>
      <p:sp>
        <p:nvSpPr>
          <p:cNvPr id="256" name="Las baterías de los automóviles son consideradas desechos tóxicos dados sus componentes y residuos  peligrosos para el medio ambiente.…"/>
          <p:cNvSpPr txBox="1"/>
          <p:nvPr/>
        </p:nvSpPr>
        <p:spPr>
          <a:xfrm>
            <a:off x="434521" y="1678335"/>
            <a:ext cx="2460459" cy="476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DISCOS DE FRENOS</a:t>
            </a:r>
          </a:p>
        </p:txBody>
      </p:sp>
      <p:pic>
        <p:nvPicPr>
          <p:cNvPr id="257" name="Imagen" descr="Imagen"/>
          <p:cNvPicPr>
            <a:picLocks noChangeAspect="1"/>
          </p:cNvPicPr>
          <p:nvPr/>
        </p:nvPicPr>
        <p:blipFill>
          <a:blip r:embed="rId2"/>
          <a:stretch>
            <a:fillRect/>
          </a:stretch>
        </p:blipFill>
        <p:spPr>
          <a:xfrm>
            <a:off x="5037966" y="3026626"/>
            <a:ext cx="4314851" cy="2588046"/>
          </a:xfrm>
          <a:prstGeom prst="rect">
            <a:avLst/>
          </a:prstGeom>
          <a:ln w="12700">
            <a:miter lim="400000"/>
          </a:ln>
        </p:spPr>
      </p:pic>
      <p:sp>
        <p:nvSpPr>
          <p:cNvPr id="258" name="Probar las baterías para determinar si son reutilizables.…"/>
          <p:cNvSpPr txBox="1"/>
          <p:nvPr/>
        </p:nvSpPr>
        <p:spPr>
          <a:xfrm>
            <a:off x="5065770" y="3867062"/>
            <a:ext cx="1166702" cy="347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200">
                <a:solidFill>
                  <a:srgbClr val="741B47"/>
                </a:solidFill>
                <a:latin typeface="Calibri"/>
                <a:ea typeface="Calibri"/>
                <a:cs typeface="Calibri"/>
                <a:sym typeface="Calibri"/>
              </a:defRPr>
            </a:lvl1pPr>
          </a:lstStyle>
          <a:p>
            <a:r>
              <a:t>Vástago a bomba de freno</a:t>
            </a:r>
          </a:p>
        </p:txBody>
      </p:sp>
      <p:sp>
        <p:nvSpPr>
          <p:cNvPr id="259" name="Probar las baterías para determinar si son reutilizables.…"/>
          <p:cNvSpPr txBox="1"/>
          <p:nvPr/>
        </p:nvSpPr>
        <p:spPr>
          <a:xfrm>
            <a:off x="5260212" y="4842899"/>
            <a:ext cx="1062852" cy="347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200">
                <a:solidFill>
                  <a:srgbClr val="741B47"/>
                </a:solidFill>
                <a:latin typeface="Calibri"/>
                <a:ea typeface="Calibri"/>
                <a:cs typeface="Calibri"/>
                <a:sym typeface="Calibri"/>
              </a:defRPr>
            </a:lvl1pPr>
          </a:lstStyle>
          <a:p>
            <a:r>
              <a:t>Presión negativa o depresión</a:t>
            </a:r>
          </a:p>
        </p:txBody>
      </p:sp>
      <p:sp>
        <p:nvSpPr>
          <p:cNvPr id="260" name="Probar las baterías para determinar si son reutilizables.…"/>
          <p:cNvSpPr txBox="1"/>
          <p:nvPr/>
        </p:nvSpPr>
        <p:spPr>
          <a:xfrm>
            <a:off x="7991240" y="4842899"/>
            <a:ext cx="1062852" cy="347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200">
                <a:solidFill>
                  <a:srgbClr val="741B47"/>
                </a:solidFill>
                <a:latin typeface="Calibri"/>
                <a:ea typeface="Calibri"/>
                <a:cs typeface="Calibri"/>
                <a:sym typeface="Calibri"/>
              </a:defRPr>
            </a:lvl1pPr>
          </a:lstStyle>
          <a:p>
            <a:r>
              <a:t>Presión atmosférica</a:t>
            </a:r>
          </a:p>
        </p:txBody>
      </p:sp>
      <p:sp>
        <p:nvSpPr>
          <p:cNvPr id="261" name="Línea"/>
          <p:cNvSpPr/>
          <p:nvPr/>
        </p:nvSpPr>
        <p:spPr>
          <a:xfrm>
            <a:off x="6196067" y="5109889"/>
            <a:ext cx="478363" cy="1"/>
          </a:xfrm>
          <a:prstGeom prst="line">
            <a:avLst/>
          </a:prstGeom>
          <a:ln w="25400">
            <a:solidFill>
              <a:srgbClr val="FF0000"/>
            </a:solidFill>
          </a:ln>
        </p:spPr>
        <p:txBody>
          <a:bodyPr lIns="45718" tIns="45718" rIns="45718" bIns="45718"/>
          <a:lstStyle/>
          <a:p>
            <a:endParaRPr/>
          </a:p>
        </p:txBody>
      </p:sp>
      <p:sp>
        <p:nvSpPr>
          <p:cNvPr id="262" name="Línea"/>
          <p:cNvSpPr/>
          <p:nvPr/>
        </p:nvSpPr>
        <p:spPr>
          <a:xfrm flipV="1">
            <a:off x="8586820" y="4496112"/>
            <a:ext cx="1" cy="476784"/>
          </a:xfrm>
          <a:prstGeom prst="line">
            <a:avLst/>
          </a:prstGeom>
          <a:ln w="25400">
            <a:solidFill>
              <a:srgbClr val="FF0000"/>
            </a:solidFill>
          </a:ln>
        </p:spPr>
        <p:txBody>
          <a:bodyPr lIns="45718" tIns="45718" rIns="45718" bIns="45718"/>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ángulo redondeado"/>
          <p:cNvSpPr/>
          <p:nvPr/>
        </p:nvSpPr>
        <p:spPr>
          <a:xfrm>
            <a:off x="433416" y="2574871"/>
            <a:ext cx="7731324" cy="1058771"/>
          </a:xfrm>
          <a:prstGeom prst="roundRect">
            <a:avLst>
              <a:gd name="adj" fmla="val 2556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65" name="Rectángulo redondeado"/>
          <p:cNvSpPr/>
          <p:nvPr/>
        </p:nvSpPr>
        <p:spPr>
          <a:xfrm>
            <a:off x="463896" y="3778291"/>
            <a:ext cx="6902054" cy="937867"/>
          </a:xfrm>
          <a:prstGeom prst="roundRect">
            <a:avLst>
              <a:gd name="adj" fmla="val 20738"/>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66" name="Google Shape;25;p27"/>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11</a:t>
            </a:fld>
            <a:endParaRPr/>
          </a:p>
        </p:txBody>
      </p:sp>
      <p:sp>
        <p:nvSpPr>
          <p:cNvPr id="267" name="Las baterías  del vehículo son elementos fundamentales  como almacenador de energía dentro del vehículo, además son usadas en todos los vehículos particulares y de transporte.…"/>
          <p:cNvSpPr txBox="1"/>
          <p:nvPr/>
        </p:nvSpPr>
        <p:spPr>
          <a:xfrm>
            <a:off x="722674" y="3924223"/>
            <a:ext cx="6697557" cy="646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defRPr sz="1600">
                <a:latin typeface="Calibri"/>
                <a:ea typeface="Calibri"/>
                <a:cs typeface="Calibri"/>
                <a:sym typeface="Calibri"/>
              </a:defRPr>
            </a:lvl1pPr>
          </a:lstStyle>
          <a:p>
            <a:r>
              <a:t>El dimensionamiento de un sistema de freno vehicular, entre otros, toma en cuenta la distribución de masa del vehículo y su comportamiento dinámico.</a:t>
            </a:r>
          </a:p>
        </p:txBody>
      </p:sp>
      <p:sp>
        <p:nvSpPr>
          <p:cNvPr id="268"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COMPONENTES DEL </a:t>
            </a:r>
            <a:r>
              <a:rPr b="0">
                <a:solidFill>
                  <a:srgbClr val="FF0000"/>
                </a:solidFill>
              </a:rPr>
              <a:t>SISTEMA DE FRENOS</a:t>
            </a:r>
          </a:p>
        </p:txBody>
      </p:sp>
      <p:sp>
        <p:nvSpPr>
          <p:cNvPr id="269" name="Las baterías de los automóviles son consideradas desechos tóxicos dados sus componentes y residuos  peligrosos para el medio ambiente.…"/>
          <p:cNvSpPr txBox="1"/>
          <p:nvPr/>
        </p:nvSpPr>
        <p:spPr>
          <a:xfrm>
            <a:off x="434521" y="1678335"/>
            <a:ext cx="2074481" cy="476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rPr dirty="0"/>
              <a:t>SERVO FRENO</a:t>
            </a:r>
          </a:p>
        </p:txBody>
      </p:sp>
      <p:sp>
        <p:nvSpPr>
          <p:cNvPr id="270" name="Las baterías  del vehículo son elementos fundamentales  como almacenador de energía dentro del vehículo, además son usadas en todos los vehículos particulares y de transporte.…"/>
          <p:cNvSpPr txBox="1"/>
          <p:nvPr/>
        </p:nvSpPr>
        <p:spPr>
          <a:xfrm>
            <a:off x="759707" y="2714307"/>
            <a:ext cx="6929606"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El Servo, surge porque en muchos casos, los vehículos sufrían accidentes debido  a que el Conductor no ejercía la  fuerza suficiente para la aplicación y mantención de la fuerza sobre el pedal de freno.</a:t>
            </a:r>
          </a:p>
        </p:txBody>
      </p:sp>
      <p:pic>
        <p:nvPicPr>
          <p:cNvPr id="2" name="Imagen 1">
            <a:extLst>
              <a:ext uri="{FF2B5EF4-FFF2-40B4-BE49-F238E27FC236}">
                <a16:creationId xmlns:a16="http://schemas.microsoft.com/office/drawing/2014/main" id="{08DB26AD-18F1-D44F-847B-4DDDE829D165}"/>
              </a:ext>
            </a:extLst>
          </p:cNvPr>
          <p:cNvPicPr>
            <a:picLocks noChangeAspect="1"/>
          </p:cNvPicPr>
          <p:nvPr/>
        </p:nvPicPr>
        <p:blipFill rotWithShape="1">
          <a:blip r:embed="rId2"/>
          <a:srcRect r="18390"/>
          <a:stretch/>
        </p:blipFill>
        <p:spPr>
          <a:xfrm>
            <a:off x="3237750" y="1278920"/>
            <a:ext cx="6477750" cy="61214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Google Shape;260;p11" descr="Google Shape;260;p11"/>
          <p:cNvPicPr>
            <a:picLocks noChangeAspect="1"/>
          </p:cNvPicPr>
          <p:nvPr/>
        </p:nvPicPr>
        <p:blipFill>
          <a:blip r:embed="rId2"/>
          <a:stretch>
            <a:fillRect/>
          </a:stretch>
        </p:blipFill>
        <p:spPr>
          <a:xfrm>
            <a:off x="5902233" y="1304434"/>
            <a:ext cx="3094284" cy="5481847"/>
          </a:xfrm>
          <a:prstGeom prst="rect">
            <a:avLst/>
          </a:prstGeom>
          <a:ln w="12700">
            <a:miter lim="400000"/>
          </a:ln>
        </p:spPr>
      </p:pic>
      <p:sp>
        <p:nvSpPr>
          <p:cNvPr id="274" name="Google Shape;261;p11"/>
          <p:cNvSpPr txBox="1"/>
          <p:nvPr/>
        </p:nvSpPr>
        <p:spPr>
          <a:xfrm>
            <a:off x="624578" y="5745510"/>
            <a:ext cx="4995617" cy="454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spAutoFit/>
          </a:bodyPr>
          <a:lstStyle>
            <a:lvl1pPr>
              <a:defRPr sz="2100" b="1">
                <a:solidFill>
                  <a:srgbClr val="741B47"/>
                </a:solidFill>
                <a:latin typeface="Calibri"/>
                <a:ea typeface="Calibri"/>
                <a:cs typeface="Calibri"/>
                <a:sym typeface="Calibri"/>
              </a:defRPr>
            </a:lvl1pPr>
          </a:lstStyle>
          <a:p>
            <a:r>
              <a:t>¡Comparte tus respuestas!</a:t>
            </a:r>
          </a:p>
        </p:txBody>
      </p:sp>
      <p:grpSp>
        <p:nvGrpSpPr>
          <p:cNvPr id="277" name="Google Shape;262;p11"/>
          <p:cNvGrpSpPr/>
          <p:nvPr/>
        </p:nvGrpSpPr>
        <p:grpSpPr>
          <a:xfrm>
            <a:off x="558595" y="2258677"/>
            <a:ext cx="5146723" cy="3149066"/>
            <a:chOff x="0" y="0"/>
            <a:chExt cx="5146721" cy="3149064"/>
          </a:xfrm>
        </p:grpSpPr>
        <p:sp>
          <p:nvSpPr>
            <p:cNvPr id="275" name="Google Shape;263;p11"/>
            <p:cNvSpPr/>
            <p:nvPr/>
          </p:nvSpPr>
          <p:spPr>
            <a:xfrm>
              <a:off x="0" y="0"/>
              <a:ext cx="5146722" cy="3149065"/>
            </a:xfrm>
            <a:prstGeom prst="roundRect">
              <a:avLst>
                <a:gd name="adj" fmla="val 9635"/>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276" name="Google Shape;264;p11"/>
            <p:cNvSpPr txBox="1"/>
            <p:nvPr/>
          </p:nvSpPr>
          <p:spPr>
            <a:xfrm>
              <a:off x="67389" y="1384440"/>
              <a:ext cx="5011942"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a:latin typeface="+mn-lt"/>
                  <a:ea typeface="+mn-ea"/>
                  <a:cs typeface="+mn-cs"/>
                  <a:sym typeface="Arial"/>
                </a:defRPr>
              </a:lvl1pPr>
            </a:lstStyle>
            <a:p>
              <a:r>
                <a:t>    </a:t>
              </a:r>
            </a:p>
          </p:txBody>
        </p:sp>
      </p:grpSp>
      <p:pic>
        <p:nvPicPr>
          <p:cNvPr id="278" name="Google Shape;265;p11" descr="Google Shape;265;p11"/>
          <p:cNvPicPr>
            <a:picLocks noChangeAspect="1"/>
          </p:cNvPicPr>
          <p:nvPr/>
        </p:nvPicPr>
        <p:blipFill>
          <a:blip r:embed="rId3"/>
          <a:stretch>
            <a:fillRect/>
          </a:stretch>
        </p:blipFill>
        <p:spPr>
          <a:xfrm>
            <a:off x="5449463" y="2061747"/>
            <a:ext cx="477102" cy="477103"/>
          </a:xfrm>
          <a:prstGeom prst="rect">
            <a:avLst/>
          </a:prstGeom>
          <a:ln w="12700">
            <a:miter lim="400000"/>
          </a:ln>
        </p:spPr>
      </p:pic>
      <p:sp>
        <p:nvSpPr>
          <p:cNvPr id="279" name="Google Shape;323;p12"/>
          <p:cNvSpPr txBox="1"/>
          <p:nvPr/>
        </p:nvSpPr>
        <p:spPr>
          <a:xfrm>
            <a:off x="375974" y="1311086"/>
            <a:ext cx="8950502" cy="53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REFLEXIONEMOS</a:t>
            </a:r>
          </a:p>
        </p:txBody>
      </p:sp>
      <p:sp>
        <p:nvSpPr>
          <p:cNvPr id="280" name="Google Shape;324;p12"/>
          <p:cNvSpPr txBox="1"/>
          <p:nvPr/>
        </p:nvSpPr>
        <p:spPr>
          <a:xfrm>
            <a:off x="366450" y="992483"/>
            <a:ext cx="4700400" cy="608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t>HAGAMOS UNA PAUSA</a:t>
            </a:r>
            <a:endParaRPr>
              <a:latin typeface="+mn-lt"/>
              <a:ea typeface="+mn-ea"/>
              <a:cs typeface="+mn-cs"/>
              <a:sym typeface="Arial"/>
            </a:endParaRPr>
          </a:p>
        </p:txBody>
      </p:sp>
      <p:sp>
        <p:nvSpPr>
          <p:cNvPr id="281"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12</a:t>
            </a:fld>
            <a:endParaRPr/>
          </a:p>
        </p:txBody>
      </p:sp>
      <p:sp>
        <p:nvSpPr>
          <p:cNvPr id="282" name="Google Shape;266;p11"/>
          <p:cNvSpPr txBox="1"/>
          <p:nvPr/>
        </p:nvSpPr>
        <p:spPr>
          <a:xfrm>
            <a:off x="1090128" y="3234663"/>
            <a:ext cx="4179109" cy="1245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1600">
                <a:latin typeface="Calibri"/>
                <a:ea typeface="Calibri"/>
                <a:cs typeface="Calibri"/>
                <a:sym typeface="Calibri"/>
              </a:defRPr>
            </a:pPr>
            <a:r>
              <a:t>¿Cuáles son las partes de un servofreno?</a:t>
            </a:r>
          </a:p>
          <a:p>
            <a:pPr>
              <a:defRPr sz="1600">
                <a:latin typeface="Calibri"/>
                <a:ea typeface="Calibri"/>
                <a:cs typeface="Calibri"/>
                <a:sym typeface="Calibri"/>
              </a:defRPr>
            </a:pPr>
            <a:endParaRPr/>
          </a:p>
          <a:p>
            <a:pPr>
              <a:defRPr sz="1600">
                <a:latin typeface="Calibri"/>
                <a:ea typeface="Calibri"/>
                <a:cs typeface="Calibri"/>
                <a:sym typeface="Calibri"/>
              </a:defRPr>
            </a:pPr>
            <a:endParaRPr/>
          </a:p>
          <a:p>
            <a:pPr defTabSz="457200">
              <a:lnSpc>
                <a:spcPts val="3900"/>
              </a:lnSpc>
              <a:defRPr sz="2400">
                <a:latin typeface="Calibri"/>
                <a:ea typeface="Calibri"/>
                <a:cs typeface="Calibri"/>
                <a:sym typeface="Calibri"/>
              </a:defRPr>
            </a:pPr>
            <a:r>
              <a:rPr sz="1600"/>
              <a:t>¿Cómo funciona?</a:t>
            </a:r>
            <a:r>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ectángulo redondeado"/>
          <p:cNvSpPr/>
          <p:nvPr/>
        </p:nvSpPr>
        <p:spPr>
          <a:xfrm>
            <a:off x="413483" y="1478572"/>
            <a:ext cx="9047780" cy="5385838"/>
          </a:xfrm>
          <a:prstGeom prst="roundRect">
            <a:avLst>
              <a:gd name="adj" fmla="val 5335"/>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85" name="Google Shape;173;p6"/>
          <p:cNvSpPr txBox="1"/>
          <p:nvPr/>
        </p:nvSpPr>
        <p:spPr>
          <a:xfrm>
            <a:off x="382498" y="984379"/>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MONTAJE Y </a:t>
            </a:r>
            <a:r>
              <a:rPr b="0">
                <a:solidFill>
                  <a:srgbClr val="FF0000"/>
                </a:solidFill>
              </a:rPr>
              <a:t>COMPONENTES DEL SERVO FRENO</a:t>
            </a:r>
          </a:p>
        </p:txBody>
      </p:sp>
      <p:pic>
        <p:nvPicPr>
          <p:cNvPr id="286" name="Imagen" descr="Imagen"/>
          <p:cNvPicPr>
            <a:picLocks noChangeAspect="1"/>
          </p:cNvPicPr>
          <p:nvPr/>
        </p:nvPicPr>
        <p:blipFill>
          <a:blip r:embed="rId2"/>
          <a:stretch>
            <a:fillRect/>
          </a:stretch>
        </p:blipFill>
        <p:spPr>
          <a:xfrm>
            <a:off x="1534753" y="1718436"/>
            <a:ext cx="6158314" cy="4906110"/>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13</a:t>
            </a:fld>
            <a:endParaRPr lang="es-CL"/>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ctángulo redondeado"/>
          <p:cNvSpPr/>
          <p:nvPr/>
        </p:nvSpPr>
        <p:spPr>
          <a:xfrm>
            <a:off x="413483" y="1478572"/>
            <a:ext cx="9047780" cy="5385838"/>
          </a:xfrm>
          <a:prstGeom prst="roundRect">
            <a:avLst>
              <a:gd name="adj" fmla="val 5335"/>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89" name="Google Shape;173;p6"/>
          <p:cNvSpPr txBox="1"/>
          <p:nvPr/>
        </p:nvSpPr>
        <p:spPr>
          <a:xfrm>
            <a:off x="382498" y="984379"/>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MONTAJE Y </a:t>
            </a:r>
            <a:r>
              <a:rPr b="0">
                <a:solidFill>
                  <a:srgbClr val="FF0000"/>
                </a:solidFill>
              </a:rPr>
              <a:t>COMPONENTES DEL SERVO FRENO</a:t>
            </a:r>
          </a:p>
        </p:txBody>
      </p:sp>
      <p:pic>
        <p:nvPicPr>
          <p:cNvPr id="290" name="Imagen" descr="Imagen"/>
          <p:cNvPicPr>
            <a:picLocks noChangeAspect="1"/>
          </p:cNvPicPr>
          <p:nvPr/>
        </p:nvPicPr>
        <p:blipFill>
          <a:blip r:embed="rId2"/>
          <a:stretch>
            <a:fillRect/>
          </a:stretch>
        </p:blipFill>
        <p:spPr>
          <a:xfrm>
            <a:off x="1560970" y="2389827"/>
            <a:ext cx="6786600" cy="3309327"/>
          </a:xfrm>
          <a:prstGeom prst="rect">
            <a:avLst/>
          </a:prstGeom>
          <a:ln w="12700">
            <a:miter lim="400000"/>
          </a:ln>
        </p:spPr>
      </p:pic>
      <p:sp>
        <p:nvSpPr>
          <p:cNvPr id="291" name="Línea"/>
          <p:cNvSpPr/>
          <p:nvPr/>
        </p:nvSpPr>
        <p:spPr>
          <a:xfrm flipH="1">
            <a:off x="3525030" y="4692650"/>
            <a:ext cx="492146" cy="0"/>
          </a:xfrm>
          <a:prstGeom prst="line">
            <a:avLst/>
          </a:prstGeom>
          <a:ln w="25400">
            <a:solidFill>
              <a:srgbClr val="FF0000"/>
            </a:solidFill>
            <a:tailEnd type="triangle"/>
          </a:ln>
        </p:spPr>
        <p:txBody>
          <a:bodyPr lIns="45718" tIns="45718" rIns="45718" bIns="45718"/>
          <a:lstStyle/>
          <a:p>
            <a:endParaRPr/>
          </a:p>
        </p:txBody>
      </p:sp>
      <p:sp>
        <p:nvSpPr>
          <p:cNvPr id="292" name="Línea"/>
          <p:cNvSpPr/>
          <p:nvPr/>
        </p:nvSpPr>
        <p:spPr>
          <a:xfrm flipH="1">
            <a:off x="2138190" y="5279390"/>
            <a:ext cx="492146" cy="1"/>
          </a:xfrm>
          <a:prstGeom prst="line">
            <a:avLst/>
          </a:prstGeom>
          <a:ln w="25400">
            <a:solidFill>
              <a:srgbClr val="FF0000"/>
            </a:solidFill>
            <a:tailEnd type="triangle"/>
          </a:ln>
        </p:spPr>
        <p:txBody>
          <a:bodyPr lIns="45718" tIns="45718" rIns="45718" bIns="45718"/>
          <a:lstStyle/>
          <a:p>
            <a:endParaRPr/>
          </a:p>
        </p:txBody>
      </p:sp>
      <p:sp>
        <p:nvSpPr>
          <p:cNvPr id="293" name="Línea"/>
          <p:cNvSpPr/>
          <p:nvPr/>
        </p:nvSpPr>
        <p:spPr>
          <a:xfrm flipH="1">
            <a:off x="2138190" y="5492750"/>
            <a:ext cx="492146" cy="0"/>
          </a:xfrm>
          <a:prstGeom prst="line">
            <a:avLst/>
          </a:prstGeom>
          <a:ln w="25400">
            <a:solidFill>
              <a:srgbClr val="FF0000"/>
            </a:solidFill>
            <a:tailEnd type="triangle"/>
          </a:ln>
        </p:spPr>
        <p:txBody>
          <a:bodyPr lIns="45718" tIns="45718" rIns="45718" bIns="45718"/>
          <a:lstStyle/>
          <a:p>
            <a:endParaRPr/>
          </a:p>
        </p:txBody>
      </p:sp>
      <p:sp>
        <p:nvSpPr>
          <p:cNvPr id="294" name="Línea"/>
          <p:cNvSpPr/>
          <p:nvPr/>
        </p:nvSpPr>
        <p:spPr>
          <a:xfrm flipH="1">
            <a:off x="5224895" y="2566670"/>
            <a:ext cx="290881" cy="1"/>
          </a:xfrm>
          <a:prstGeom prst="line">
            <a:avLst/>
          </a:prstGeom>
          <a:ln w="25400">
            <a:solidFill>
              <a:srgbClr val="FF0000"/>
            </a:solidFill>
            <a:tailEnd type="triangle"/>
          </a:ln>
        </p:spPr>
        <p:txBody>
          <a:bodyPr lIns="45718" tIns="45718" rIns="45718" bIns="45718"/>
          <a:lstStyle/>
          <a:p>
            <a:endParaRPr/>
          </a:p>
        </p:txBody>
      </p:sp>
      <p:sp>
        <p:nvSpPr>
          <p:cNvPr id="295" name="Línea"/>
          <p:cNvSpPr/>
          <p:nvPr/>
        </p:nvSpPr>
        <p:spPr>
          <a:xfrm flipH="1">
            <a:off x="5224895" y="4933950"/>
            <a:ext cx="290881" cy="0"/>
          </a:xfrm>
          <a:prstGeom prst="line">
            <a:avLst/>
          </a:prstGeom>
          <a:ln w="25400">
            <a:solidFill>
              <a:srgbClr val="FF0000"/>
            </a:solidFill>
            <a:tailEnd type="triangle"/>
          </a:ln>
        </p:spPr>
        <p:txBody>
          <a:bodyPr lIns="45718" tIns="45718" rIns="45718" bIns="45718"/>
          <a:lstStyle/>
          <a:p>
            <a:endParaRPr/>
          </a:p>
        </p:txBody>
      </p:sp>
      <p:sp>
        <p:nvSpPr>
          <p:cNvPr id="296" name="Línea"/>
          <p:cNvSpPr/>
          <p:nvPr/>
        </p:nvSpPr>
        <p:spPr>
          <a:xfrm>
            <a:off x="6229515" y="2942590"/>
            <a:ext cx="290880" cy="1"/>
          </a:xfrm>
          <a:prstGeom prst="line">
            <a:avLst/>
          </a:prstGeom>
          <a:ln w="25400">
            <a:solidFill>
              <a:srgbClr val="FF0000"/>
            </a:solidFill>
            <a:tailEnd type="triangle"/>
          </a:ln>
        </p:spPr>
        <p:txBody>
          <a:bodyPr lIns="45718" tIns="45718" rIns="45718" bIns="45718"/>
          <a:lstStyle/>
          <a:p>
            <a:endParaRPr/>
          </a:p>
        </p:txBody>
      </p:sp>
      <p:sp>
        <p:nvSpPr>
          <p:cNvPr id="297" name="Línea"/>
          <p:cNvSpPr/>
          <p:nvPr/>
        </p:nvSpPr>
        <p:spPr>
          <a:xfrm>
            <a:off x="6229515" y="4669790"/>
            <a:ext cx="290880" cy="1"/>
          </a:xfrm>
          <a:prstGeom prst="line">
            <a:avLst/>
          </a:prstGeom>
          <a:ln w="25400">
            <a:solidFill>
              <a:srgbClr val="FF0000"/>
            </a:solidFill>
            <a:tailEnd type="triangle"/>
          </a:ln>
        </p:spPr>
        <p:txBody>
          <a:bodyPr lIns="45718" tIns="45718" rIns="45718" bIns="45718"/>
          <a:lstStyle/>
          <a:p>
            <a:endParaRPr/>
          </a:p>
        </p:txBody>
      </p:sp>
      <p:pic>
        <p:nvPicPr>
          <p:cNvPr id="298" name="Imagen" descr="Imagen"/>
          <p:cNvPicPr>
            <a:picLocks noChangeAspect="1"/>
          </p:cNvPicPr>
          <p:nvPr/>
        </p:nvPicPr>
        <p:blipFill>
          <a:blip r:embed="rId3"/>
          <a:stretch>
            <a:fillRect/>
          </a:stretch>
        </p:blipFill>
        <p:spPr>
          <a:xfrm>
            <a:off x="6302773" y="4022343"/>
            <a:ext cx="3339647" cy="3629508"/>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14</a:t>
            </a:fld>
            <a:endParaRPr lang="es-CL"/>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ctángulo redondeado"/>
          <p:cNvSpPr/>
          <p:nvPr/>
        </p:nvSpPr>
        <p:spPr>
          <a:xfrm>
            <a:off x="413483" y="1478572"/>
            <a:ext cx="9047780" cy="5385838"/>
          </a:xfrm>
          <a:prstGeom prst="roundRect">
            <a:avLst>
              <a:gd name="adj" fmla="val 5335"/>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01" name="Google Shape;173;p6"/>
          <p:cNvSpPr txBox="1"/>
          <p:nvPr/>
        </p:nvSpPr>
        <p:spPr>
          <a:xfrm>
            <a:off x="382498" y="984379"/>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MONTAJE Y </a:t>
            </a:r>
            <a:r>
              <a:rPr b="0">
                <a:solidFill>
                  <a:srgbClr val="FF0000"/>
                </a:solidFill>
              </a:rPr>
              <a:t>COMPONENTES DEL SERVO FRENO</a:t>
            </a:r>
          </a:p>
        </p:txBody>
      </p:sp>
      <p:pic>
        <p:nvPicPr>
          <p:cNvPr id="302" name="Imagen" descr="Imagen"/>
          <p:cNvPicPr>
            <a:picLocks noChangeAspect="1"/>
          </p:cNvPicPr>
          <p:nvPr/>
        </p:nvPicPr>
        <p:blipFill>
          <a:blip r:embed="rId2"/>
          <a:stretch>
            <a:fillRect/>
          </a:stretch>
        </p:blipFill>
        <p:spPr>
          <a:xfrm>
            <a:off x="2603340" y="2389827"/>
            <a:ext cx="6786600" cy="3309327"/>
          </a:xfrm>
          <a:prstGeom prst="rect">
            <a:avLst/>
          </a:prstGeom>
          <a:ln w="12700">
            <a:miter lim="400000"/>
          </a:ln>
        </p:spPr>
      </p:pic>
      <p:sp>
        <p:nvSpPr>
          <p:cNvPr id="303" name="Línea"/>
          <p:cNvSpPr/>
          <p:nvPr/>
        </p:nvSpPr>
        <p:spPr>
          <a:xfrm flipH="1">
            <a:off x="4567400" y="4692649"/>
            <a:ext cx="492145" cy="1"/>
          </a:xfrm>
          <a:prstGeom prst="line">
            <a:avLst/>
          </a:prstGeom>
          <a:ln w="25400">
            <a:solidFill>
              <a:srgbClr val="FF0000"/>
            </a:solidFill>
            <a:tailEnd type="triangle"/>
          </a:ln>
        </p:spPr>
        <p:txBody>
          <a:bodyPr lIns="45718" tIns="45718" rIns="45718" bIns="45718"/>
          <a:lstStyle/>
          <a:p>
            <a:endParaRPr/>
          </a:p>
        </p:txBody>
      </p:sp>
      <p:sp>
        <p:nvSpPr>
          <p:cNvPr id="304" name="Línea"/>
          <p:cNvSpPr/>
          <p:nvPr/>
        </p:nvSpPr>
        <p:spPr>
          <a:xfrm flipH="1">
            <a:off x="3180560" y="5279390"/>
            <a:ext cx="492145" cy="1"/>
          </a:xfrm>
          <a:prstGeom prst="line">
            <a:avLst/>
          </a:prstGeom>
          <a:ln w="25400">
            <a:solidFill>
              <a:srgbClr val="FF0000"/>
            </a:solidFill>
            <a:tailEnd type="triangle"/>
          </a:ln>
        </p:spPr>
        <p:txBody>
          <a:bodyPr lIns="45718" tIns="45718" rIns="45718" bIns="45718"/>
          <a:lstStyle/>
          <a:p>
            <a:endParaRPr/>
          </a:p>
        </p:txBody>
      </p:sp>
      <p:sp>
        <p:nvSpPr>
          <p:cNvPr id="305" name="Línea"/>
          <p:cNvSpPr/>
          <p:nvPr/>
        </p:nvSpPr>
        <p:spPr>
          <a:xfrm flipH="1">
            <a:off x="3180560" y="5492749"/>
            <a:ext cx="492145" cy="1"/>
          </a:xfrm>
          <a:prstGeom prst="line">
            <a:avLst/>
          </a:prstGeom>
          <a:ln w="25400">
            <a:solidFill>
              <a:srgbClr val="FF0000"/>
            </a:solidFill>
            <a:tailEnd type="triangle"/>
          </a:ln>
        </p:spPr>
        <p:txBody>
          <a:bodyPr lIns="45718" tIns="45718" rIns="45718" bIns="45718"/>
          <a:lstStyle/>
          <a:p>
            <a:endParaRPr/>
          </a:p>
        </p:txBody>
      </p:sp>
      <p:sp>
        <p:nvSpPr>
          <p:cNvPr id="306" name="Línea"/>
          <p:cNvSpPr/>
          <p:nvPr/>
        </p:nvSpPr>
        <p:spPr>
          <a:xfrm flipH="1">
            <a:off x="6267265" y="2566670"/>
            <a:ext cx="290880" cy="1"/>
          </a:xfrm>
          <a:prstGeom prst="line">
            <a:avLst/>
          </a:prstGeom>
          <a:ln w="25400">
            <a:solidFill>
              <a:srgbClr val="FF0000"/>
            </a:solidFill>
            <a:tailEnd type="triangle"/>
          </a:ln>
        </p:spPr>
        <p:txBody>
          <a:bodyPr lIns="45718" tIns="45718" rIns="45718" bIns="45718"/>
          <a:lstStyle/>
          <a:p>
            <a:endParaRPr/>
          </a:p>
        </p:txBody>
      </p:sp>
      <p:sp>
        <p:nvSpPr>
          <p:cNvPr id="307" name="Línea"/>
          <p:cNvSpPr/>
          <p:nvPr/>
        </p:nvSpPr>
        <p:spPr>
          <a:xfrm flipH="1">
            <a:off x="6267265" y="4933949"/>
            <a:ext cx="290880" cy="1"/>
          </a:xfrm>
          <a:prstGeom prst="line">
            <a:avLst/>
          </a:prstGeom>
          <a:ln w="25400">
            <a:solidFill>
              <a:srgbClr val="FF0000"/>
            </a:solidFill>
            <a:tailEnd type="triangle"/>
          </a:ln>
        </p:spPr>
        <p:txBody>
          <a:bodyPr lIns="45718" tIns="45718" rIns="45718" bIns="45718"/>
          <a:lstStyle/>
          <a:p>
            <a:endParaRPr/>
          </a:p>
        </p:txBody>
      </p:sp>
      <p:sp>
        <p:nvSpPr>
          <p:cNvPr id="308" name="Línea"/>
          <p:cNvSpPr/>
          <p:nvPr/>
        </p:nvSpPr>
        <p:spPr>
          <a:xfrm>
            <a:off x="7271884" y="2942590"/>
            <a:ext cx="290881" cy="1"/>
          </a:xfrm>
          <a:prstGeom prst="line">
            <a:avLst/>
          </a:prstGeom>
          <a:ln w="25400">
            <a:solidFill>
              <a:srgbClr val="FF0000"/>
            </a:solidFill>
            <a:headEnd type="triangle"/>
          </a:ln>
        </p:spPr>
        <p:txBody>
          <a:bodyPr lIns="45718" tIns="45718" rIns="45718" bIns="45718"/>
          <a:lstStyle/>
          <a:p>
            <a:endParaRPr/>
          </a:p>
        </p:txBody>
      </p:sp>
      <p:sp>
        <p:nvSpPr>
          <p:cNvPr id="309" name="Línea"/>
          <p:cNvSpPr/>
          <p:nvPr/>
        </p:nvSpPr>
        <p:spPr>
          <a:xfrm>
            <a:off x="7271884" y="4669790"/>
            <a:ext cx="290881" cy="1"/>
          </a:xfrm>
          <a:prstGeom prst="line">
            <a:avLst/>
          </a:prstGeom>
          <a:ln w="25400">
            <a:solidFill>
              <a:srgbClr val="FF0000"/>
            </a:solidFill>
            <a:headEnd type="triangle"/>
          </a:ln>
        </p:spPr>
        <p:txBody>
          <a:bodyPr lIns="45718" tIns="45718" rIns="45718" bIns="45718"/>
          <a:lstStyle/>
          <a:p>
            <a:endParaRPr/>
          </a:p>
        </p:txBody>
      </p:sp>
      <p:sp>
        <p:nvSpPr>
          <p:cNvPr id="310" name="Línea"/>
          <p:cNvSpPr/>
          <p:nvPr/>
        </p:nvSpPr>
        <p:spPr>
          <a:xfrm>
            <a:off x="8405527" y="3029219"/>
            <a:ext cx="468078" cy="477811"/>
          </a:xfrm>
          <a:custGeom>
            <a:avLst/>
            <a:gdLst/>
            <a:ahLst/>
            <a:cxnLst>
              <a:cxn ang="0">
                <a:pos x="wd2" y="hd2"/>
              </a:cxn>
              <a:cxn ang="5400000">
                <a:pos x="wd2" y="hd2"/>
              </a:cxn>
              <a:cxn ang="10800000">
                <a:pos x="wd2" y="hd2"/>
              </a:cxn>
              <a:cxn ang="16200000">
                <a:pos x="wd2" y="hd2"/>
              </a:cxn>
            </a:cxnLst>
            <a:rect l="0" t="0" r="r" b="b"/>
            <a:pathLst>
              <a:path w="21000" h="19854" extrusionOk="0">
                <a:moveTo>
                  <a:pt x="0" y="19539"/>
                </a:moveTo>
                <a:cubicBezTo>
                  <a:pt x="11260" y="21600"/>
                  <a:pt x="21600" y="13282"/>
                  <a:pt x="20972" y="2667"/>
                </a:cubicBezTo>
                <a:cubicBezTo>
                  <a:pt x="20919" y="1767"/>
                  <a:pt x="20773" y="874"/>
                  <a:pt x="20537" y="0"/>
                </a:cubicBezTo>
              </a:path>
            </a:pathLst>
          </a:custGeom>
          <a:ln w="25400">
            <a:solidFill>
              <a:srgbClr val="BC9CA6"/>
            </a:solidFill>
          </a:ln>
        </p:spPr>
        <p:txBody>
          <a:bodyPr lIns="45718" tIns="45718" rIns="45718" bIns="45718"/>
          <a:lstStyle/>
          <a:p>
            <a:endParaRPr/>
          </a:p>
        </p:txBody>
      </p:sp>
      <p:sp>
        <p:nvSpPr>
          <p:cNvPr id="311" name="Línea"/>
          <p:cNvSpPr/>
          <p:nvPr/>
        </p:nvSpPr>
        <p:spPr>
          <a:xfrm rot="10800000" flipH="1">
            <a:off x="8405527" y="3810392"/>
            <a:ext cx="468078" cy="477810"/>
          </a:xfrm>
          <a:custGeom>
            <a:avLst/>
            <a:gdLst/>
            <a:ahLst/>
            <a:cxnLst>
              <a:cxn ang="0">
                <a:pos x="wd2" y="hd2"/>
              </a:cxn>
              <a:cxn ang="5400000">
                <a:pos x="wd2" y="hd2"/>
              </a:cxn>
              <a:cxn ang="10800000">
                <a:pos x="wd2" y="hd2"/>
              </a:cxn>
              <a:cxn ang="16200000">
                <a:pos x="wd2" y="hd2"/>
              </a:cxn>
            </a:cxnLst>
            <a:rect l="0" t="0" r="r" b="b"/>
            <a:pathLst>
              <a:path w="21000" h="19854" extrusionOk="0">
                <a:moveTo>
                  <a:pt x="0" y="19539"/>
                </a:moveTo>
                <a:cubicBezTo>
                  <a:pt x="11260" y="21600"/>
                  <a:pt x="21600" y="13282"/>
                  <a:pt x="20972" y="2667"/>
                </a:cubicBezTo>
                <a:cubicBezTo>
                  <a:pt x="20919" y="1767"/>
                  <a:pt x="20773" y="874"/>
                  <a:pt x="20537" y="0"/>
                </a:cubicBezTo>
              </a:path>
            </a:pathLst>
          </a:custGeom>
          <a:ln w="25400">
            <a:solidFill>
              <a:srgbClr val="BC9CA6"/>
            </a:solidFill>
          </a:ln>
        </p:spPr>
        <p:txBody>
          <a:bodyPr lIns="45718" tIns="45718" rIns="45718" bIns="45718"/>
          <a:lstStyle/>
          <a:p>
            <a:endParaRPr/>
          </a:p>
        </p:txBody>
      </p:sp>
      <p:sp>
        <p:nvSpPr>
          <p:cNvPr id="312" name="Línea"/>
          <p:cNvSpPr/>
          <p:nvPr/>
        </p:nvSpPr>
        <p:spPr>
          <a:xfrm>
            <a:off x="7271884" y="3230456"/>
            <a:ext cx="290881" cy="1"/>
          </a:xfrm>
          <a:prstGeom prst="line">
            <a:avLst/>
          </a:prstGeom>
          <a:ln w="25400">
            <a:solidFill>
              <a:srgbClr val="FF0000"/>
            </a:solidFill>
            <a:headEnd type="triangle"/>
          </a:ln>
        </p:spPr>
        <p:txBody>
          <a:bodyPr lIns="45718" tIns="45718" rIns="45718" bIns="45718"/>
          <a:lstStyle/>
          <a:p>
            <a:endParaRPr/>
          </a:p>
        </p:txBody>
      </p:sp>
      <p:sp>
        <p:nvSpPr>
          <p:cNvPr id="313" name="Línea"/>
          <p:cNvSpPr/>
          <p:nvPr/>
        </p:nvSpPr>
        <p:spPr>
          <a:xfrm>
            <a:off x="7271884" y="4348056"/>
            <a:ext cx="290881" cy="1"/>
          </a:xfrm>
          <a:prstGeom prst="line">
            <a:avLst/>
          </a:prstGeom>
          <a:ln w="25400">
            <a:solidFill>
              <a:srgbClr val="FF0000"/>
            </a:solidFill>
            <a:headEnd type="triangle"/>
          </a:ln>
        </p:spPr>
        <p:txBody>
          <a:bodyPr lIns="45718" tIns="45718" rIns="45718" bIns="45718"/>
          <a:lstStyle/>
          <a:p>
            <a:endParaRPr/>
          </a:p>
        </p:txBody>
      </p:sp>
      <p:pic>
        <p:nvPicPr>
          <p:cNvPr id="314" name="Imagen" descr="Imagen"/>
          <p:cNvPicPr>
            <a:picLocks noChangeAspect="1"/>
          </p:cNvPicPr>
          <p:nvPr/>
        </p:nvPicPr>
        <p:blipFill>
          <a:blip r:embed="rId3"/>
          <a:stretch>
            <a:fillRect/>
          </a:stretch>
        </p:blipFill>
        <p:spPr>
          <a:xfrm>
            <a:off x="125667" y="3176458"/>
            <a:ext cx="3288241" cy="420586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15</a:t>
            </a:fld>
            <a:endParaRPr lang="es-CL"/>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ángulo redondeado"/>
          <p:cNvSpPr/>
          <p:nvPr/>
        </p:nvSpPr>
        <p:spPr>
          <a:xfrm>
            <a:off x="413483" y="1478572"/>
            <a:ext cx="9047780" cy="5385838"/>
          </a:xfrm>
          <a:prstGeom prst="roundRect">
            <a:avLst>
              <a:gd name="adj" fmla="val 5335"/>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pic>
        <p:nvPicPr>
          <p:cNvPr id="317" name="Imagen" descr="Imagen"/>
          <p:cNvPicPr>
            <a:picLocks noChangeAspect="1"/>
          </p:cNvPicPr>
          <p:nvPr/>
        </p:nvPicPr>
        <p:blipFill>
          <a:blip r:embed="rId2"/>
          <a:stretch>
            <a:fillRect/>
          </a:stretch>
        </p:blipFill>
        <p:spPr>
          <a:xfrm>
            <a:off x="1563369" y="2390997"/>
            <a:ext cx="6781801" cy="3306987"/>
          </a:xfrm>
          <a:prstGeom prst="rect">
            <a:avLst/>
          </a:prstGeom>
          <a:ln w="12700">
            <a:miter lim="400000"/>
          </a:ln>
        </p:spPr>
      </p:pic>
      <p:sp>
        <p:nvSpPr>
          <p:cNvPr id="318" name="Google Shape;173;p6"/>
          <p:cNvSpPr txBox="1"/>
          <p:nvPr/>
        </p:nvSpPr>
        <p:spPr>
          <a:xfrm>
            <a:off x="382498" y="984379"/>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MONTAJE Y </a:t>
            </a:r>
            <a:r>
              <a:rPr b="0">
                <a:solidFill>
                  <a:srgbClr val="FF0000"/>
                </a:solidFill>
              </a:rPr>
              <a:t>COMPONENTES DEL SERVO FRENO</a:t>
            </a:r>
          </a:p>
        </p:txBody>
      </p:sp>
      <p:sp>
        <p:nvSpPr>
          <p:cNvPr id="319" name="Línea"/>
          <p:cNvSpPr/>
          <p:nvPr/>
        </p:nvSpPr>
        <p:spPr>
          <a:xfrm flipH="1">
            <a:off x="3525030" y="4692650"/>
            <a:ext cx="492146" cy="0"/>
          </a:xfrm>
          <a:prstGeom prst="line">
            <a:avLst/>
          </a:prstGeom>
          <a:ln w="25400">
            <a:solidFill>
              <a:srgbClr val="FF0000"/>
            </a:solidFill>
            <a:tailEnd type="triangle"/>
          </a:ln>
        </p:spPr>
        <p:txBody>
          <a:bodyPr lIns="45718" tIns="45718" rIns="45718" bIns="45718"/>
          <a:lstStyle/>
          <a:p>
            <a:endParaRPr/>
          </a:p>
        </p:txBody>
      </p:sp>
      <p:sp>
        <p:nvSpPr>
          <p:cNvPr id="320" name="Línea"/>
          <p:cNvSpPr/>
          <p:nvPr/>
        </p:nvSpPr>
        <p:spPr>
          <a:xfrm flipH="1">
            <a:off x="2138190" y="5279390"/>
            <a:ext cx="492146" cy="1"/>
          </a:xfrm>
          <a:prstGeom prst="line">
            <a:avLst/>
          </a:prstGeom>
          <a:ln w="25400">
            <a:solidFill>
              <a:srgbClr val="FF0000"/>
            </a:solidFill>
            <a:tailEnd type="triangle"/>
          </a:ln>
        </p:spPr>
        <p:txBody>
          <a:bodyPr lIns="45718" tIns="45718" rIns="45718" bIns="45718"/>
          <a:lstStyle/>
          <a:p>
            <a:endParaRPr/>
          </a:p>
        </p:txBody>
      </p:sp>
      <p:sp>
        <p:nvSpPr>
          <p:cNvPr id="321" name="Línea"/>
          <p:cNvSpPr/>
          <p:nvPr/>
        </p:nvSpPr>
        <p:spPr>
          <a:xfrm flipH="1">
            <a:off x="2138190" y="5492750"/>
            <a:ext cx="492146" cy="0"/>
          </a:xfrm>
          <a:prstGeom prst="line">
            <a:avLst/>
          </a:prstGeom>
          <a:ln w="25400">
            <a:solidFill>
              <a:srgbClr val="FF0000"/>
            </a:solidFill>
            <a:tailEnd type="triangle"/>
          </a:ln>
        </p:spPr>
        <p:txBody>
          <a:bodyPr lIns="45718" tIns="45718" rIns="45718" bIns="45718"/>
          <a:lstStyle/>
          <a:p>
            <a:endParaRPr/>
          </a:p>
        </p:txBody>
      </p:sp>
      <p:sp>
        <p:nvSpPr>
          <p:cNvPr id="322" name="Línea"/>
          <p:cNvSpPr/>
          <p:nvPr/>
        </p:nvSpPr>
        <p:spPr>
          <a:xfrm>
            <a:off x="6153315" y="2942590"/>
            <a:ext cx="290880" cy="1"/>
          </a:xfrm>
          <a:prstGeom prst="line">
            <a:avLst/>
          </a:prstGeom>
          <a:ln w="25400">
            <a:solidFill>
              <a:srgbClr val="FF0000"/>
            </a:solidFill>
            <a:headEnd type="triangle"/>
          </a:ln>
        </p:spPr>
        <p:txBody>
          <a:bodyPr lIns="45718" tIns="45718" rIns="45718" bIns="45718"/>
          <a:lstStyle/>
          <a:p>
            <a:endParaRPr/>
          </a:p>
        </p:txBody>
      </p:sp>
      <p:sp>
        <p:nvSpPr>
          <p:cNvPr id="323" name="Línea"/>
          <p:cNvSpPr/>
          <p:nvPr/>
        </p:nvSpPr>
        <p:spPr>
          <a:xfrm>
            <a:off x="6153315" y="4669790"/>
            <a:ext cx="290880" cy="1"/>
          </a:xfrm>
          <a:prstGeom prst="line">
            <a:avLst/>
          </a:prstGeom>
          <a:ln w="25400">
            <a:solidFill>
              <a:srgbClr val="FF0000"/>
            </a:solidFill>
            <a:headEnd type="triangle"/>
          </a:ln>
        </p:spPr>
        <p:txBody>
          <a:bodyPr lIns="45718" tIns="45718" rIns="45718" bIns="45718"/>
          <a:lstStyle/>
          <a:p>
            <a:endParaRPr/>
          </a:p>
        </p:txBody>
      </p:sp>
      <p:sp>
        <p:nvSpPr>
          <p:cNvPr id="324" name="Línea"/>
          <p:cNvSpPr/>
          <p:nvPr/>
        </p:nvSpPr>
        <p:spPr>
          <a:xfrm>
            <a:off x="7363157" y="3029219"/>
            <a:ext cx="468078" cy="477811"/>
          </a:xfrm>
          <a:custGeom>
            <a:avLst/>
            <a:gdLst/>
            <a:ahLst/>
            <a:cxnLst>
              <a:cxn ang="0">
                <a:pos x="wd2" y="hd2"/>
              </a:cxn>
              <a:cxn ang="5400000">
                <a:pos x="wd2" y="hd2"/>
              </a:cxn>
              <a:cxn ang="10800000">
                <a:pos x="wd2" y="hd2"/>
              </a:cxn>
              <a:cxn ang="16200000">
                <a:pos x="wd2" y="hd2"/>
              </a:cxn>
            </a:cxnLst>
            <a:rect l="0" t="0" r="r" b="b"/>
            <a:pathLst>
              <a:path w="21000" h="19854" extrusionOk="0">
                <a:moveTo>
                  <a:pt x="0" y="19539"/>
                </a:moveTo>
                <a:cubicBezTo>
                  <a:pt x="11260" y="21600"/>
                  <a:pt x="21600" y="13282"/>
                  <a:pt x="20972" y="2667"/>
                </a:cubicBezTo>
                <a:cubicBezTo>
                  <a:pt x="20919" y="1767"/>
                  <a:pt x="20773" y="874"/>
                  <a:pt x="20537" y="0"/>
                </a:cubicBezTo>
              </a:path>
            </a:pathLst>
          </a:custGeom>
          <a:ln w="25400">
            <a:solidFill>
              <a:srgbClr val="BC9CA6"/>
            </a:solidFill>
          </a:ln>
        </p:spPr>
        <p:txBody>
          <a:bodyPr lIns="45718" tIns="45718" rIns="45718" bIns="45718"/>
          <a:lstStyle/>
          <a:p>
            <a:endParaRPr/>
          </a:p>
        </p:txBody>
      </p:sp>
      <p:sp>
        <p:nvSpPr>
          <p:cNvPr id="325" name="Línea"/>
          <p:cNvSpPr/>
          <p:nvPr/>
        </p:nvSpPr>
        <p:spPr>
          <a:xfrm rot="10800000" flipH="1">
            <a:off x="7363157" y="3810392"/>
            <a:ext cx="468078" cy="477810"/>
          </a:xfrm>
          <a:custGeom>
            <a:avLst/>
            <a:gdLst/>
            <a:ahLst/>
            <a:cxnLst>
              <a:cxn ang="0">
                <a:pos x="wd2" y="hd2"/>
              </a:cxn>
              <a:cxn ang="5400000">
                <a:pos x="wd2" y="hd2"/>
              </a:cxn>
              <a:cxn ang="10800000">
                <a:pos x="wd2" y="hd2"/>
              </a:cxn>
              <a:cxn ang="16200000">
                <a:pos x="wd2" y="hd2"/>
              </a:cxn>
            </a:cxnLst>
            <a:rect l="0" t="0" r="r" b="b"/>
            <a:pathLst>
              <a:path w="21000" h="19854" extrusionOk="0">
                <a:moveTo>
                  <a:pt x="0" y="19539"/>
                </a:moveTo>
                <a:cubicBezTo>
                  <a:pt x="11260" y="21600"/>
                  <a:pt x="21600" y="13282"/>
                  <a:pt x="20972" y="2667"/>
                </a:cubicBezTo>
                <a:cubicBezTo>
                  <a:pt x="20919" y="1767"/>
                  <a:pt x="20773" y="874"/>
                  <a:pt x="20537" y="0"/>
                </a:cubicBezTo>
              </a:path>
            </a:pathLst>
          </a:custGeom>
          <a:ln w="25400">
            <a:solidFill>
              <a:srgbClr val="BC9CA6"/>
            </a:solidFill>
          </a:ln>
        </p:spPr>
        <p:txBody>
          <a:bodyPr lIns="45718" tIns="45718" rIns="45718" bIns="45718"/>
          <a:lstStyle/>
          <a:p>
            <a:endParaRPr/>
          </a:p>
        </p:txBody>
      </p:sp>
      <p:sp>
        <p:nvSpPr>
          <p:cNvPr id="326" name="Línea"/>
          <p:cNvSpPr/>
          <p:nvPr/>
        </p:nvSpPr>
        <p:spPr>
          <a:xfrm>
            <a:off x="6153315" y="3255856"/>
            <a:ext cx="290880" cy="1"/>
          </a:xfrm>
          <a:prstGeom prst="line">
            <a:avLst/>
          </a:prstGeom>
          <a:ln w="25400">
            <a:solidFill>
              <a:srgbClr val="FF0000"/>
            </a:solidFill>
            <a:headEnd type="triangle"/>
          </a:ln>
        </p:spPr>
        <p:txBody>
          <a:bodyPr lIns="45718" tIns="45718" rIns="45718" bIns="45718"/>
          <a:lstStyle/>
          <a:p>
            <a:endParaRPr/>
          </a:p>
        </p:txBody>
      </p:sp>
      <p:sp>
        <p:nvSpPr>
          <p:cNvPr id="327" name="Línea"/>
          <p:cNvSpPr/>
          <p:nvPr/>
        </p:nvSpPr>
        <p:spPr>
          <a:xfrm>
            <a:off x="6153315" y="4356523"/>
            <a:ext cx="290880" cy="1"/>
          </a:xfrm>
          <a:prstGeom prst="line">
            <a:avLst/>
          </a:prstGeom>
          <a:ln w="25400">
            <a:solidFill>
              <a:srgbClr val="FF0000"/>
            </a:solidFill>
            <a:headEnd type="triangle"/>
          </a:ln>
        </p:spPr>
        <p:txBody>
          <a:bodyPr lIns="45718" tIns="45718" rIns="45718" bIns="45718"/>
          <a:lstStyle/>
          <a:p>
            <a:endParaRPr/>
          </a:p>
        </p:txBody>
      </p:sp>
      <p:sp>
        <p:nvSpPr>
          <p:cNvPr id="328" name="Línea"/>
          <p:cNvSpPr/>
          <p:nvPr/>
        </p:nvSpPr>
        <p:spPr>
          <a:xfrm>
            <a:off x="6280315" y="3069590"/>
            <a:ext cx="290880" cy="1"/>
          </a:xfrm>
          <a:prstGeom prst="line">
            <a:avLst/>
          </a:prstGeom>
          <a:ln w="25400">
            <a:solidFill>
              <a:srgbClr val="FF0000"/>
            </a:solidFill>
            <a:headEnd type="triangle"/>
          </a:ln>
        </p:spPr>
        <p:txBody>
          <a:bodyPr lIns="45718" tIns="45718" rIns="45718" bIns="45718"/>
          <a:lstStyle/>
          <a:p>
            <a:endParaRPr/>
          </a:p>
        </p:txBody>
      </p:sp>
      <p:sp>
        <p:nvSpPr>
          <p:cNvPr id="329" name="Línea"/>
          <p:cNvSpPr/>
          <p:nvPr/>
        </p:nvSpPr>
        <p:spPr>
          <a:xfrm>
            <a:off x="6280315" y="4796790"/>
            <a:ext cx="290880" cy="1"/>
          </a:xfrm>
          <a:prstGeom prst="line">
            <a:avLst/>
          </a:prstGeom>
          <a:ln w="25400">
            <a:solidFill>
              <a:srgbClr val="FF0000"/>
            </a:solidFill>
            <a:headEnd type="triangle"/>
          </a:ln>
        </p:spPr>
        <p:txBody>
          <a:bodyPr lIns="45718" tIns="45718" rIns="45718" bIns="45718"/>
          <a:lstStyle/>
          <a:p>
            <a:endParaRPr/>
          </a:p>
        </p:txBody>
      </p:sp>
      <p:sp>
        <p:nvSpPr>
          <p:cNvPr id="330" name="Línea"/>
          <p:cNvSpPr/>
          <p:nvPr/>
        </p:nvSpPr>
        <p:spPr>
          <a:xfrm>
            <a:off x="6280315" y="3382856"/>
            <a:ext cx="290880" cy="1"/>
          </a:xfrm>
          <a:prstGeom prst="line">
            <a:avLst/>
          </a:prstGeom>
          <a:ln w="25400">
            <a:solidFill>
              <a:srgbClr val="FF0000"/>
            </a:solidFill>
            <a:headEnd type="triangle"/>
          </a:ln>
        </p:spPr>
        <p:txBody>
          <a:bodyPr lIns="45718" tIns="45718" rIns="45718" bIns="45718"/>
          <a:lstStyle/>
          <a:p>
            <a:endParaRPr/>
          </a:p>
        </p:txBody>
      </p:sp>
      <p:sp>
        <p:nvSpPr>
          <p:cNvPr id="331" name="Línea"/>
          <p:cNvSpPr/>
          <p:nvPr/>
        </p:nvSpPr>
        <p:spPr>
          <a:xfrm>
            <a:off x="6280315" y="4483523"/>
            <a:ext cx="290880" cy="1"/>
          </a:xfrm>
          <a:prstGeom prst="line">
            <a:avLst/>
          </a:prstGeom>
          <a:ln w="25400">
            <a:solidFill>
              <a:srgbClr val="FF0000"/>
            </a:solidFill>
            <a:headEnd type="triangle"/>
          </a:ln>
        </p:spPr>
        <p:txBody>
          <a:bodyPr lIns="45718" tIns="45718" rIns="45718" bIns="45718"/>
          <a:lstStyle/>
          <a:p>
            <a:endParaRPr/>
          </a:p>
        </p:txBody>
      </p:sp>
      <p:pic>
        <p:nvPicPr>
          <p:cNvPr id="332" name="Imagen" descr="Imagen"/>
          <p:cNvPicPr>
            <a:picLocks noChangeAspect="1"/>
          </p:cNvPicPr>
          <p:nvPr/>
        </p:nvPicPr>
        <p:blipFill>
          <a:blip r:embed="rId3"/>
          <a:stretch>
            <a:fillRect/>
          </a:stretch>
        </p:blipFill>
        <p:spPr>
          <a:xfrm>
            <a:off x="6357416" y="4576656"/>
            <a:ext cx="3083202" cy="3017622"/>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16</a:t>
            </a:fld>
            <a:endParaRPr lang="es-CL"/>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ángulo redondeado"/>
          <p:cNvSpPr/>
          <p:nvPr/>
        </p:nvSpPr>
        <p:spPr>
          <a:xfrm>
            <a:off x="413483" y="1478572"/>
            <a:ext cx="9047780" cy="5385838"/>
          </a:xfrm>
          <a:prstGeom prst="roundRect">
            <a:avLst>
              <a:gd name="adj" fmla="val 5335"/>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pic>
        <p:nvPicPr>
          <p:cNvPr id="335" name="Imagen" descr="Imagen"/>
          <p:cNvPicPr>
            <a:picLocks noChangeAspect="1"/>
          </p:cNvPicPr>
          <p:nvPr/>
        </p:nvPicPr>
        <p:blipFill>
          <a:blip r:embed="rId2"/>
          <a:stretch>
            <a:fillRect/>
          </a:stretch>
        </p:blipFill>
        <p:spPr>
          <a:xfrm>
            <a:off x="1563369" y="2390997"/>
            <a:ext cx="6781801" cy="3306987"/>
          </a:xfrm>
          <a:prstGeom prst="rect">
            <a:avLst/>
          </a:prstGeom>
          <a:ln w="12700">
            <a:miter lim="400000"/>
          </a:ln>
        </p:spPr>
      </p:pic>
      <p:sp>
        <p:nvSpPr>
          <p:cNvPr id="336" name="Google Shape;173;p6"/>
          <p:cNvSpPr txBox="1"/>
          <p:nvPr/>
        </p:nvSpPr>
        <p:spPr>
          <a:xfrm>
            <a:off x="382498" y="984379"/>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MONTAJE Y </a:t>
            </a:r>
            <a:r>
              <a:rPr b="0">
                <a:solidFill>
                  <a:srgbClr val="FF0000"/>
                </a:solidFill>
              </a:rPr>
              <a:t>COMPONENTES DEL SERVO FRENO</a:t>
            </a:r>
          </a:p>
        </p:txBody>
      </p:sp>
      <p:sp>
        <p:nvSpPr>
          <p:cNvPr id="337" name="Línea"/>
          <p:cNvSpPr/>
          <p:nvPr/>
        </p:nvSpPr>
        <p:spPr>
          <a:xfrm flipH="1">
            <a:off x="3525030" y="4692650"/>
            <a:ext cx="492146" cy="0"/>
          </a:xfrm>
          <a:prstGeom prst="line">
            <a:avLst/>
          </a:prstGeom>
          <a:ln w="25400">
            <a:solidFill>
              <a:srgbClr val="FF0000"/>
            </a:solidFill>
            <a:tailEnd type="triangle"/>
          </a:ln>
        </p:spPr>
        <p:txBody>
          <a:bodyPr lIns="45718" tIns="45718" rIns="45718" bIns="45718"/>
          <a:lstStyle/>
          <a:p>
            <a:endParaRPr/>
          </a:p>
        </p:txBody>
      </p:sp>
      <p:sp>
        <p:nvSpPr>
          <p:cNvPr id="338" name="Línea"/>
          <p:cNvSpPr/>
          <p:nvPr/>
        </p:nvSpPr>
        <p:spPr>
          <a:xfrm flipH="1">
            <a:off x="2138190" y="5279390"/>
            <a:ext cx="492146" cy="1"/>
          </a:xfrm>
          <a:prstGeom prst="line">
            <a:avLst/>
          </a:prstGeom>
          <a:ln w="25400">
            <a:solidFill>
              <a:srgbClr val="FF0000"/>
            </a:solidFill>
            <a:tailEnd type="triangle"/>
          </a:ln>
        </p:spPr>
        <p:txBody>
          <a:bodyPr lIns="45718" tIns="45718" rIns="45718" bIns="45718"/>
          <a:lstStyle/>
          <a:p>
            <a:endParaRPr/>
          </a:p>
        </p:txBody>
      </p:sp>
      <p:sp>
        <p:nvSpPr>
          <p:cNvPr id="339" name="Línea"/>
          <p:cNvSpPr/>
          <p:nvPr/>
        </p:nvSpPr>
        <p:spPr>
          <a:xfrm flipH="1">
            <a:off x="2138190" y="5492750"/>
            <a:ext cx="492146" cy="0"/>
          </a:xfrm>
          <a:prstGeom prst="line">
            <a:avLst/>
          </a:prstGeom>
          <a:ln w="25400">
            <a:solidFill>
              <a:srgbClr val="FF0000"/>
            </a:solidFill>
            <a:tailEnd type="triangle"/>
          </a:ln>
        </p:spPr>
        <p:txBody>
          <a:bodyPr lIns="45718" tIns="45718" rIns="45718" bIns="45718"/>
          <a:lstStyle/>
          <a:p>
            <a:endParaRPr/>
          </a:p>
        </p:txBody>
      </p:sp>
      <p:sp>
        <p:nvSpPr>
          <p:cNvPr id="340" name="Línea"/>
          <p:cNvSpPr/>
          <p:nvPr/>
        </p:nvSpPr>
        <p:spPr>
          <a:xfrm>
            <a:off x="5199932" y="2914650"/>
            <a:ext cx="290881" cy="0"/>
          </a:xfrm>
          <a:prstGeom prst="line">
            <a:avLst/>
          </a:prstGeom>
          <a:ln w="25400">
            <a:solidFill>
              <a:srgbClr val="FF0000"/>
            </a:solidFill>
            <a:tailEnd type="triangle"/>
          </a:ln>
        </p:spPr>
        <p:txBody>
          <a:bodyPr lIns="45718" tIns="45718" rIns="45718" bIns="45718"/>
          <a:lstStyle/>
          <a:p>
            <a:endParaRPr/>
          </a:p>
        </p:txBody>
      </p:sp>
      <p:sp>
        <p:nvSpPr>
          <p:cNvPr id="341" name="Línea"/>
          <p:cNvSpPr/>
          <p:nvPr/>
        </p:nvSpPr>
        <p:spPr>
          <a:xfrm>
            <a:off x="5199932" y="4641850"/>
            <a:ext cx="290881" cy="0"/>
          </a:xfrm>
          <a:prstGeom prst="line">
            <a:avLst/>
          </a:prstGeom>
          <a:ln w="25400">
            <a:solidFill>
              <a:srgbClr val="FF0000"/>
            </a:solidFill>
            <a:tailEnd type="triangle"/>
          </a:ln>
        </p:spPr>
        <p:txBody>
          <a:bodyPr lIns="45718" tIns="45718" rIns="45718" bIns="45718"/>
          <a:lstStyle/>
          <a:p>
            <a:endParaRPr/>
          </a:p>
        </p:txBody>
      </p:sp>
      <p:sp>
        <p:nvSpPr>
          <p:cNvPr id="342" name="Línea"/>
          <p:cNvSpPr/>
          <p:nvPr/>
        </p:nvSpPr>
        <p:spPr>
          <a:xfrm>
            <a:off x="6153315" y="3255856"/>
            <a:ext cx="290880" cy="1"/>
          </a:xfrm>
          <a:prstGeom prst="line">
            <a:avLst/>
          </a:prstGeom>
          <a:ln w="25400">
            <a:solidFill>
              <a:srgbClr val="FF0000"/>
            </a:solidFill>
            <a:tailEnd type="triangle"/>
          </a:ln>
        </p:spPr>
        <p:txBody>
          <a:bodyPr lIns="45718" tIns="45718" rIns="45718" bIns="45718"/>
          <a:lstStyle/>
          <a:p>
            <a:endParaRPr/>
          </a:p>
        </p:txBody>
      </p:sp>
      <p:sp>
        <p:nvSpPr>
          <p:cNvPr id="343" name="Línea"/>
          <p:cNvSpPr/>
          <p:nvPr/>
        </p:nvSpPr>
        <p:spPr>
          <a:xfrm>
            <a:off x="6153315" y="4356523"/>
            <a:ext cx="290880" cy="1"/>
          </a:xfrm>
          <a:prstGeom prst="line">
            <a:avLst/>
          </a:prstGeom>
          <a:ln w="25400">
            <a:solidFill>
              <a:srgbClr val="FF0000"/>
            </a:solidFill>
            <a:tailEnd type="triangle"/>
          </a:ln>
        </p:spPr>
        <p:txBody>
          <a:bodyPr lIns="45718" tIns="45718" rIns="45718" bIns="45718"/>
          <a:lstStyle/>
          <a:p>
            <a:endParaRPr/>
          </a:p>
        </p:txBody>
      </p:sp>
      <p:pic>
        <p:nvPicPr>
          <p:cNvPr id="344" name="Imagen" descr="Imagen"/>
          <p:cNvPicPr>
            <a:picLocks noChangeAspect="1"/>
          </p:cNvPicPr>
          <p:nvPr/>
        </p:nvPicPr>
        <p:blipFill>
          <a:blip r:embed="rId3"/>
          <a:stretch>
            <a:fillRect/>
          </a:stretch>
        </p:blipFill>
        <p:spPr>
          <a:xfrm>
            <a:off x="6216846" y="4252049"/>
            <a:ext cx="2800237" cy="3418092"/>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17</a:t>
            </a:fld>
            <a:endParaRPr lang="es-CL"/>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ángulo redondeado"/>
          <p:cNvSpPr/>
          <p:nvPr/>
        </p:nvSpPr>
        <p:spPr>
          <a:xfrm>
            <a:off x="683833" y="1981279"/>
            <a:ext cx="7178018" cy="1848118"/>
          </a:xfrm>
          <a:prstGeom prst="roundRect">
            <a:avLst>
              <a:gd name="adj" fmla="val 1155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48"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FALLAS DEL </a:t>
            </a:r>
            <a:r>
              <a:rPr b="0">
                <a:solidFill>
                  <a:srgbClr val="FF0000"/>
                </a:solidFill>
              </a:rPr>
              <a:t>SERVO FRENO</a:t>
            </a:r>
          </a:p>
        </p:txBody>
      </p:sp>
      <p:sp>
        <p:nvSpPr>
          <p:cNvPr id="349" name="Probar las baterías para determinar si son reutilizables.…"/>
          <p:cNvSpPr txBox="1"/>
          <p:nvPr/>
        </p:nvSpPr>
        <p:spPr>
          <a:xfrm>
            <a:off x="2182794" y="2143539"/>
            <a:ext cx="5521372" cy="135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En caso de fallar el servo se sentirá el pedal de freno duro, ya que se perderá la asistencia al frenado que realiza, pero el vehículo igual quedará trabajando solo con el sistema hidráulico, por lo que Conductor deberá efectuar bastante más presión sobre el pedal de freno para lograr la detención del vehículo.</a:t>
            </a:r>
          </a:p>
        </p:txBody>
      </p:sp>
      <p:sp>
        <p:nvSpPr>
          <p:cNvPr id="353" name="Rectángulo redondeado"/>
          <p:cNvSpPr/>
          <p:nvPr/>
        </p:nvSpPr>
        <p:spPr>
          <a:xfrm>
            <a:off x="2855734" y="3558777"/>
            <a:ext cx="5525855" cy="2692804"/>
          </a:xfrm>
          <a:prstGeom prst="roundRect">
            <a:avLst>
              <a:gd name="adj" fmla="val 9318"/>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sp>
        <p:nvSpPr>
          <p:cNvPr id="354" name="Rectángulo redondeado"/>
          <p:cNvSpPr/>
          <p:nvPr/>
        </p:nvSpPr>
        <p:spPr>
          <a:xfrm>
            <a:off x="2935239" y="3627047"/>
            <a:ext cx="5114498" cy="2916123"/>
          </a:xfrm>
          <a:prstGeom prst="roundRect">
            <a:avLst>
              <a:gd name="adj" fmla="val 7050"/>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55" name="Las baterías  del vehículo son elementos fundamentales  como almacenador de energía dentro del vehículo, además son usadas en todos los vehículos particulares y de transporte.…"/>
          <p:cNvSpPr txBox="1"/>
          <p:nvPr/>
        </p:nvSpPr>
        <p:spPr>
          <a:xfrm>
            <a:off x="3146660" y="3718406"/>
            <a:ext cx="3071386"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b="1">
                <a:solidFill>
                  <a:srgbClr val="741B47"/>
                </a:solidFill>
                <a:latin typeface="Calibri"/>
                <a:ea typeface="Calibri"/>
                <a:cs typeface="Calibri"/>
                <a:sym typeface="Calibri"/>
              </a:defRPr>
            </a:lvl1pPr>
          </a:lstStyle>
          <a:p>
            <a:r>
              <a:t>Para comprobar el funcionamiento del Servo Freno, se debe:</a:t>
            </a:r>
          </a:p>
        </p:txBody>
      </p:sp>
      <p:sp>
        <p:nvSpPr>
          <p:cNvPr id="356" name="Las baterías  del vehículo son elementos fundamentales  como almacenador de energía dentro del vehículo, además son usadas en todos los vehículos particulares y de transporte.…"/>
          <p:cNvSpPr txBox="1"/>
          <p:nvPr/>
        </p:nvSpPr>
        <p:spPr>
          <a:xfrm>
            <a:off x="3146660" y="4359842"/>
            <a:ext cx="3325904" cy="106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Con el motor detenido pisar repetidamente el pedal de freno, hasta que el pedal se ponga duro al presionarlo.</a:t>
            </a:r>
          </a:p>
        </p:txBody>
      </p:sp>
      <p:sp>
        <p:nvSpPr>
          <p:cNvPr id="357" name="Las baterías  del vehículo son elementos fundamentales  como almacenador de energía dentro del vehículo, además son usadas en todos los vehículos particulares y de transporte.…"/>
          <p:cNvSpPr txBox="1"/>
          <p:nvPr/>
        </p:nvSpPr>
        <p:spPr>
          <a:xfrm>
            <a:off x="3146660" y="5584725"/>
            <a:ext cx="3593640"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Con el pedal presionado a fondo con fuerza, dar arranque al motor. El pedal deberá bajar suavemente.</a:t>
            </a:r>
          </a:p>
        </p:txBody>
      </p:sp>
      <p:grpSp>
        <p:nvGrpSpPr>
          <p:cNvPr id="361" name="Grupo"/>
          <p:cNvGrpSpPr/>
          <p:nvPr/>
        </p:nvGrpSpPr>
        <p:grpSpPr>
          <a:xfrm>
            <a:off x="6527385" y="3609373"/>
            <a:ext cx="2916123" cy="2916123"/>
            <a:chOff x="0" y="0"/>
            <a:chExt cx="2916121" cy="2916121"/>
          </a:xfrm>
        </p:grpSpPr>
        <p:sp>
          <p:nvSpPr>
            <p:cNvPr id="358" name="Círculo"/>
            <p:cNvSpPr/>
            <p:nvPr/>
          </p:nvSpPr>
          <p:spPr>
            <a:xfrm>
              <a:off x="0" y="0"/>
              <a:ext cx="2916122" cy="2916122"/>
            </a:xfrm>
            <a:prstGeom prst="ellipse">
              <a:avLst/>
            </a:prstGeom>
            <a:solidFill>
              <a:srgbClr val="BC9CA6"/>
            </a:solidFill>
            <a:ln w="12700" cap="flat">
              <a:noFill/>
              <a:miter lim="400000"/>
            </a:ln>
            <a:effectLst/>
          </p:spPr>
          <p:txBody>
            <a:bodyPr wrap="square" lIns="0" tIns="0" rIns="0" bIns="0" numCol="1" anchor="t">
              <a:noAutofit/>
            </a:bodyPr>
            <a:lstStyle/>
            <a:p>
              <a:pPr algn="ctr">
                <a:defRPr>
                  <a:solidFill>
                    <a:srgbClr val="FFFFFF"/>
                  </a:solidFill>
                  <a:latin typeface="+mn-lt"/>
                  <a:ea typeface="+mn-ea"/>
                  <a:cs typeface="+mn-cs"/>
                  <a:sym typeface="Arial"/>
                </a:defRPr>
              </a:pPr>
              <a:endParaRPr/>
            </a:p>
          </p:txBody>
        </p:sp>
        <p:sp>
          <p:nvSpPr>
            <p:cNvPr id="359" name="Círculo"/>
            <p:cNvSpPr/>
            <p:nvPr/>
          </p:nvSpPr>
          <p:spPr>
            <a:xfrm>
              <a:off x="30025" y="28725"/>
              <a:ext cx="2858673" cy="2858672"/>
            </a:xfrm>
            <a:prstGeom prst="ellipse">
              <a:avLst/>
            </a:prstGeom>
            <a:solidFill>
              <a:srgbClr val="FFFFFF"/>
            </a:solidFill>
            <a:ln w="12700" cap="flat">
              <a:noFill/>
              <a:miter lim="400000"/>
            </a:ln>
            <a:effectLst/>
          </p:spPr>
          <p:txBody>
            <a:bodyPr wrap="square" lIns="0" tIns="0" rIns="0" bIns="0" numCol="1" anchor="t">
              <a:noAutofit/>
            </a:bodyPr>
            <a:lstStyle/>
            <a:p>
              <a:pPr algn="ctr">
                <a:defRPr>
                  <a:solidFill>
                    <a:srgbClr val="FFFFFF"/>
                  </a:solidFill>
                  <a:latin typeface="+mn-lt"/>
                  <a:ea typeface="+mn-ea"/>
                  <a:cs typeface="+mn-cs"/>
                  <a:sym typeface="Arial"/>
                </a:defRPr>
              </a:pPr>
              <a:endParaRPr/>
            </a:p>
          </p:txBody>
        </p:sp>
        <p:pic>
          <p:nvPicPr>
            <p:cNvPr id="360" name="Imagen" descr="Imagen"/>
            <p:cNvPicPr>
              <a:picLocks noChangeAspect="1"/>
            </p:cNvPicPr>
            <p:nvPr/>
          </p:nvPicPr>
          <p:blipFill>
            <a:blip r:embed="rId2"/>
            <a:stretch>
              <a:fillRect/>
            </a:stretch>
          </p:blipFill>
          <p:spPr>
            <a:xfrm>
              <a:off x="344434" y="640504"/>
              <a:ext cx="2227253" cy="1635114"/>
            </a:xfrm>
            <a:prstGeom prst="rect">
              <a:avLst/>
            </a:prstGeom>
            <a:ln w="12700" cap="flat">
              <a:noFill/>
              <a:miter lim="400000"/>
            </a:ln>
            <a:effectLst/>
          </p:spPr>
        </p:pic>
      </p:grpSp>
      <p:pic>
        <p:nvPicPr>
          <p:cNvPr id="2" name="Imagen 1">
            <a:extLst>
              <a:ext uri="{FF2B5EF4-FFF2-40B4-BE49-F238E27FC236}">
                <a16:creationId xmlns:a16="http://schemas.microsoft.com/office/drawing/2014/main" id="{54179F20-5442-E946-B805-069CF150CA6E}"/>
              </a:ext>
            </a:extLst>
          </p:cNvPr>
          <p:cNvPicPr>
            <a:picLocks noChangeAspect="1"/>
          </p:cNvPicPr>
          <p:nvPr/>
        </p:nvPicPr>
        <p:blipFill>
          <a:blip r:embed="rId3"/>
          <a:stretch>
            <a:fillRect/>
          </a:stretch>
        </p:blipFill>
        <p:spPr>
          <a:xfrm>
            <a:off x="-295268" y="2532542"/>
            <a:ext cx="3212205" cy="3843664"/>
          </a:xfrm>
          <a:prstGeom prst="rect">
            <a:avLst/>
          </a:prstGeom>
        </p:spPr>
      </p:pic>
      <p:sp>
        <p:nvSpPr>
          <p:cNvPr id="3" name="Marcador de número de diapositiva 2"/>
          <p:cNvSpPr>
            <a:spLocks noGrp="1"/>
          </p:cNvSpPr>
          <p:nvPr>
            <p:ph type="sldNum" sz="quarter" idx="2"/>
          </p:nvPr>
        </p:nvSpPr>
        <p:spPr/>
        <p:txBody>
          <a:bodyPr/>
          <a:lstStyle/>
          <a:p>
            <a:fld id="{86CB4B4D-7CA3-9044-876B-883B54F8677D}" type="slidenum">
              <a:rPr lang="es-CL" smtClean="0"/>
              <a:t>18</a:t>
            </a:fld>
            <a:endParaRPr lang="es-CL"/>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5" name="Google Shape;275;p12"/>
          <p:cNvGrpSpPr/>
          <p:nvPr/>
        </p:nvGrpSpPr>
        <p:grpSpPr>
          <a:xfrm>
            <a:off x="2035275" y="2911885"/>
            <a:ext cx="6999676" cy="2696556"/>
            <a:chOff x="0" y="0"/>
            <a:chExt cx="6999674" cy="2696554"/>
          </a:xfrm>
        </p:grpSpPr>
        <p:sp>
          <p:nvSpPr>
            <p:cNvPr id="363" name="Google Shape;276;p12"/>
            <p:cNvSpPr/>
            <p:nvPr/>
          </p:nvSpPr>
          <p:spPr>
            <a:xfrm>
              <a:off x="0" y="0"/>
              <a:ext cx="6999675" cy="2696555"/>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364" name="Google Shape;277;p12"/>
            <p:cNvSpPr txBox="1"/>
            <p:nvPr/>
          </p:nvSpPr>
          <p:spPr>
            <a:xfrm>
              <a:off x="131634" y="1158159"/>
              <a:ext cx="6736406"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a:latin typeface="+mn-lt"/>
                  <a:ea typeface="+mn-ea"/>
                  <a:cs typeface="+mn-cs"/>
                  <a:sym typeface="Arial"/>
                </a:defRPr>
              </a:lvl1pPr>
            </a:lstStyle>
            <a:p>
              <a:r>
                <a:t>    </a:t>
              </a:r>
            </a:p>
          </p:txBody>
        </p:sp>
      </p:grpSp>
      <p:pic>
        <p:nvPicPr>
          <p:cNvPr id="366" name="Google Shape;281;p12" descr="Google Shape;281;p12"/>
          <p:cNvPicPr>
            <a:picLocks noChangeAspect="1"/>
          </p:cNvPicPr>
          <p:nvPr/>
        </p:nvPicPr>
        <p:blipFill>
          <a:blip r:embed="rId2"/>
          <a:stretch>
            <a:fillRect/>
          </a:stretch>
        </p:blipFill>
        <p:spPr>
          <a:xfrm>
            <a:off x="5474444" y="5389021"/>
            <a:ext cx="1651875" cy="884517"/>
          </a:xfrm>
          <a:prstGeom prst="rect">
            <a:avLst/>
          </a:prstGeom>
          <a:ln w="12700">
            <a:miter lim="400000"/>
          </a:ln>
        </p:spPr>
      </p:pic>
      <p:pic>
        <p:nvPicPr>
          <p:cNvPr id="367" name="Google Shape;282;p12" descr="Google Shape;282;p12"/>
          <p:cNvPicPr>
            <a:picLocks noChangeAspect="1"/>
          </p:cNvPicPr>
          <p:nvPr/>
        </p:nvPicPr>
        <p:blipFill>
          <a:blip r:embed="rId3"/>
          <a:stretch>
            <a:fillRect/>
          </a:stretch>
        </p:blipFill>
        <p:spPr>
          <a:xfrm>
            <a:off x="0" y="2474947"/>
            <a:ext cx="3854921" cy="3652251"/>
          </a:xfrm>
          <a:prstGeom prst="rect">
            <a:avLst/>
          </a:prstGeom>
          <a:ln w="12700">
            <a:miter lim="400000"/>
          </a:ln>
        </p:spPr>
      </p:pic>
      <p:pic>
        <p:nvPicPr>
          <p:cNvPr id="368" name="Google Shape;283;p12" descr="Google Shape;283;p12"/>
          <p:cNvPicPr>
            <a:picLocks noChangeAspect="1"/>
          </p:cNvPicPr>
          <p:nvPr/>
        </p:nvPicPr>
        <p:blipFill>
          <a:blip r:embed="rId4"/>
          <a:stretch>
            <a:fillRect/>
          </a:stretch>
        </p:blipFill>
        <p:spPr>
          <a:xfrm>
            <a:off x="7126316" y="5029930"/>
            <a:ext cx="1806827" cy="1348214"/>
          </a:xfrm>
          <a:prstGeom prst="rect">
            <a:avLst/>
          </a:prstGeom>
          <a:ln w="12700">
            <a:miter lim="400000"/>
          </a:ln>
        </p:spPr>
      </p:pic>
      <p:sp>
        <p:nvSpPr>
          <p:cNvPr id="369" name="Google Shape;388;p18"/>
          <p:cNvSpPr txBox="1"/>
          <p:nvPr/>
        </p:nvSpPr>
        <p:spPr>
          <a:xfrm>
            <a:off x="375974" y="1452469"/>
            <a:ext cx="8950502" cy="366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¿CUÁNTO APRENDIMOS?</a:t>
            </a:r>
          </a:p>
        </p:txBody>
      </p:sp>
      <p:sp>
        <p:nvSpPr>
          <p:cNvPr id="370" name="Google Shape;392;p18"/>
          <p:cNvSpPr txBox="1"/>
          <p:nvPr/>
        </p:nvSpPr>
        <p:spPr>
          <a:xfrm>
            <a:off x="366450" y="992483"/>
            <a:ext cx="4700400" cy="608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t>REVISEMOS</a:t>
            </a:r>
            <a:endParaRPr>
              <a:latin typeface="+mn-lt"/>
              <a:ea typeface="+mn-ea"/>
              <a:cs typeface="+mn-cs"/>
              <a:sym typeface="Arial"/>
            </a:endParaRPr>
          </a:p>
        </p:txBody>
      </p:sp>
      <p:sp>
        <p:nvSpPr>
          <p:cNvPr id="371" name="Google Shape;168;p5"/>
          <p:cNvSpPr txBox="1"/>
          <p:nvPr/>
        </p:nvSpPr>
        <p:spPr>
          <a:xfrm>
            <a:off x="4211688" y="1186265"/>
            <a:ext cx="466493" cy="830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dirty="0"/>
              <a:t>1</a:t>
            </a:r>
          </a:p>
        </p:txBody>
      </p:sp>
      <p:sp>
        <p:nvSpPr>
          <p:cNvPr id="372" name="Google Shape;391;p18"/>
          <p:cNvSpPr txBox="1"/>
          <p:nvPr/>
        </p:nvSpPr>
        <p:spPr>
          <a:xfrm>
            <a:off x="3205316" y="4207576"/>
            <a:ext cx="4994786" cy="677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lnSpc>
                <a:spcPct val="115000"/>
              </a:lnSpc>
              <a:defRPr sz="1600">
                <a:latin typeface="Calibri"/>
                <a:ea typeface="Calibri"/>
                <a:cs typeface="Calibri"/>
                <a:sym typeface="Calibri"/>
              </a:defRPr>
            </a:pPr>
            <a:r>
              <a:t>¡Ahora realizaremos una actividad que resume todo lo que hemos visto! </a:t>
            </a:r>
            <a:r>
              <a:rPr b="1">
                <a:solidFill>
                  <a:srgbClr val="76384D"/>
                </a:solidFill>
              </a:rPr>
              <a:t>¡Atentos!</a:t>
            </a:r>
          </a:p>
        </p:txBody>
      </p:sp>
      <p:sp>
        <p:nvSpPr>
          <p:cNvPr id="373" name="Google Shape;445;p20"/>
          <p:cNvSpPr txBox="1"/>
          <p:nvPr/>
        </p:nvSpPr>
        <p:spPr>
          <a:xfrm>
            <a:off x="3205315" y="3507737"/>
            <a:ext cx="5250428" cy="431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t>Pedal y servo freno</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19</a:t>
            </a:fld>
            <a:endParaRPr lang="es-CL"/>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Google Shape;83;p2"/>
          <p:cNvSpPr txBox="1"/>
          <p:nvPr/>
        </p:nvSpPr>
        <p:spPr>
          <a:xfrm>
            <a:off x="365425" y="1923280"/>
            <a:ext cx="1444326" cy="621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defRPr sz="1500" b="1">
                <a:latin typeface="Calibri"/>
                <a:ea typeface="Calibri"/>
                <a:cs typeface="Calibri"/>
                <a:sym typeface="Calibri"/>
              </a:defRPr>
            </a:pPr>
            <a:r>
              <a:t>ACTIVIDAD 1</a:t>
            </a:r>
            <a:endParaRPr>
              <a:latin typeface="+mn-lt"/>
              <a:ea typeface="+mn-ea"/>
              <a:cs typeface="+mn-cs"/>
              <a:sym typeface="Arial"/>
            </a:endParaRPr>
          </a:p>
        </p:txBody>
      </p:sp>
      <p:sp>
        <p:nvSpPr>
          <p:cNvPr id="153" name="Google Shape;78;p37"/>
          <p:cNvSpPr txBox="1"/>
          <p:nvPr/>
        </p:nvSpPr>
        <p:spPr>
          <a:xfrm>
            <a:off x="404954" y="2214697"/>
            <a:ext cx="4613115" cy="683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a:spAutoFit/>
          </a:bodyPr>
          <a:lstStyle>
            <a:lvl1pPr>
              <a:lnSpc>
                <a:spcPct val="90000"/>
              </a:lnSpc>
              <a:defRPr sz="3600" b="1" cap="all">
                <a:solidFill>
                  <a:srgbClr val="741B47"/>
                </a:solidFill>
                <a:latin typeface="Calibri"/>
                <a:ea typeface="Calibri"/>
                <a:cs typeface="Calibri"/>
                <a:sym typeface="Calibri"/>
              </a:defRPr>
            </a:lvl1pPr>
          </a:lstStyle>
          <a:p>
            <a:r>
              <a:rPr dirty="0"/>
              <a:t>Pedal y servo </a:t>
            </a:r>
            <a:r>
              <a:rPr dirty="0" err="1"/>
              <a:t>freno</a:t>
            </a:r>
            <a:endParaRPr dirty="0"/>
          </a:p>
        </p:txBody>
      </p:sp>
      <p:pic>
        <p:nvPicPr>
          <p:cNvPr id="154" name="Imagen" descr="Imagen"/>
          <p:cNvPicPr>
            <a:picLocks noChangeAspect="1"/>
          </p:cNvPicPr>
          <p:nvPr/>
        </p:nvPicPr>
        <p:blipFill>
          <a:blip r:embed="rId2"/>
          <a:stretch>
            <a:fillRect/>
          </a:stretch>
        </p:blipFill>
        <p:spPr>
          <a:xfrm>
            <a:off x="418528" y="3293214"/>
            <a:ext cx="9112474" cy="4033189"/>
          </a:xfrm>
          <a:prstGeom prst="rect">
            <a:avLst/>
          </a:prstGeom>
          <a:ln w="12700">
            <a:miter lim="400000"/>
          </a:ln>
        </p:spPr>
      </p:pic>
      <p:sp>
        <p:nvSpPr>
          <p:cNvPr id="6" name="Google Shape;107;p2"/>
          <p:cNvSpPr txBox="1"/>
          <p:nvPr/>
        </p:nvSpPr>
        <p:spPr>
          <a:xfrm>
            <a:off x="1139099" y="834800"/>
            <a:ext cx="5045391" cy="369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a:spAutoFit/>
          </a:bodyPr>
          <a:lstStyle/>
          <a:p>
            <a:pPr>
              <a:defRPr sz="1200" b="1">
                <a:solidFill>
                  <a:srgbClr val="741B47"/>
                </a:solidFill>
                <a:latin typeface="Calibri"/>
                <a:ea typeface="Calibri"/>
                <a:cs typeface="Calibri"/>
                <a:sym typeface="Calibri"/>
              </a:defRPr>
            </a:pPr>
            <a:r>
              <a:rPr dirty="0"/>
              <a:t>MÓDULO </a:t>
            </a:r>
            <a:r>
              <a:rPr lang="es-CL" dirty="0"/>
              <a:t>8</a:t>
            </a:r>
            <a:r>
              <a:rPr dirty="0"/>
              <a:t> </a:t>
            </a:r>
            <a:r>
              <a:rPr b="0" dirty="0"/>
              <a:t>|</a:t>
            </a:r>
            <a:r>
              <a:rPr lang="es-CL" b="0" dirty="0"/>
              <a:t>MANTENIMIENTO DE LOS SISTEMAS DE TRANSMISIÓN Y FRENOS</a:t>
            </a:r>
            <a:endParaRPr b="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Google Shape;25;p27"/>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20</a:t>
            </a:fld>
            <a:endParaRPr/>
          </a:p>
        </p:txBody>
      </p:sp>
      <p:pic>
        <p:nvPicPr>
          <p:cNvPr id="376" name="Imagen 9" descr="Imagen 9"/>
          <p:cNvPicPr>
            <a:picLocks noChangeAspect="1"/>
          </p:cNvPicPr>
          <p:nvPr/>
        </p:nvPicPr>
        <p:blipFill>
          <a:blip r:embed="rId2"/>
          <a:stretch>
            <a:fillRect/>
          </a:stretch>
        </p:blipFill>
        <p:spPr>
          <a:xfrm>
            <a:off x="830642" y="1815299"/>
            <a:ext cx="7016441" cy="4871643"/>
          </a:xfrm>
          <a:prstGeom prst="rect">
            <a:avLst/>
          </a:prstGeom>
          <a:ln w="12700">
            <a:miter lim="400000"/>
          </a:ln>
        </p:spPr>
      </p:pic>
      <p:pic>
        <p:nvPicPr>
          <p:cNvPr id="377" name="Imagen 10" descr="Imagen 10"/>
          <p:cNvPicPr>
            <a:picLocks noChangeAspect="1"/>
          </p:cNvPicPr>
          <p:nvPr/>
        </p:nvPicPr>
        <p:blipFill>
          <a:blip r:embed="rId3"/>
          <a:stretch>
            <a:fillRect/>
          </a:stretch>
        </p:blipFill>
        <p:spPr>
          <a:xfrm flipH="1">
            <a:off x="5174253" y="3959845"/>
            <a:ext cx="4636303" cy="3844876"/>
          </a:xfrm>
          <a:prstGeom prst="rect">
            <a:avLst/>
          </a:prstGeom>
          <a:ln w="12700">
            <a:miter lim="400000"/>
          </a:ln>
        </p:spPr>
      </p:pic>
      <p:grpSp>
        <p:nvGrpSpPr>
          <p:cNvPr id="380" name="Grupo 11"/>
          <p:cNvGrpSpPr/>
          <p:nvPr/>
        </p:nvGrpSpPr>
        <p:grpSpPr>
          <a:xfrm>
            <a:off x="6552861" y="1699453"/>
            <a:ext cx="2633625" cy="2629601"/>
            <a:chOff x="0" y="0"/>
            <a:chExt cx="2633624" cy="2629600"/>
          </a:xfrm>
        </p:grpSpPr>
        <p:sp>
          <p:nvSpPr>
            <p:cNvPr id="378" name="Google Shape;250;p10"/>
            <p:cNvSpPr/>
            <p:nvPr/>
          </p:nvSpPr>
          <p:spPr>
            <a:xfrm>
              <a:off x="0" y="0"/>
              <a:ext cx="2633625" cy="1993052"/>
            </a:xfrm>
            <a:prstGeom prst="roundRect">
              <a:avLst>
                <a:gd name="adj" fmla="val 11224"/>
              </a:avLst>
            </a:prstGeom>
            <a:solidFill>
              <a:srgbClr val="DFD3D8"/>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379" name="Triángulo isósceles 13"/>
            <p:cNvSpPr/>
            <p:nvPr/>
          </p:nvSpPr>
          <p:spPr>
            <a:xfrm rot="12168342">
              <a:off x="992572" y="1807525"/>
              <a:ext cx="333493" cy="788255"/>
            </a:xfrm>
            <a:prstGeom prst="triangle">
              <a:avLst/>
            </a:prstGeom>
            <a:solidFill>
              <a:srgbClr val="DFD3D8"/>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grpSp>
      <p:sp>
        <p:nvSpPr>
          <p:cNvPr id="381" name="Google Shape;353;p18"/>
          <p:cNvSpPr txBox="1"/>
          <p:nvPr/>
        </p:nvSpPr>
        <p:spPr>
          <a:xfrm>
            <a:off x="6857909" y="1914765"/>
            <a:ext cx="2221897" cy="1557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lnSpc>
                <a:spcPct val="80000"/>
              </a:lnSpc>
              <a:defRPr sz="2100" b="1">
                <a:solidFill>
                  <a:srgbClr val="741B47"/>
                </a:solidFill>
                <a:latin typeface="Calibri"/>
                <a:ea typeface="Calibri"/>
                <a:cs typeface="Calibri"/>
                <a:sym typeface="Calibri"/>
              </a:defRPr>
            </a:pPr>
            <a:r>
              <a:t>Veamos el siguiente video que nos explica el </a:t>
            </a:r>
            <a:r>
              <a:rPr>
                <a:solidFill>
                  <a:srgbClr val="FF0000"/>
                </a:solidFill>
              </a:rPr>
              <a:t>Pedal y servo freno!</a:t>
            </a:r>
          </a:p>
        </p:txBody>
      </p:sp>
      <p:sp>
        <p:nvSpPr>
          <p:cNvPr id="382" name="Google Shape;323;p12"/>
          <p:cNvSpPr txBox="1"/>
          <p:nvPr/>
        </p:nvSpPr>
        <p:spPr>
          <a:xfrm>
            <a:off x="2943685" y="3531790"/>
            <a:ext cx="2424729" cy="738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sz="1800">
                <a:latin typeface="Calibri"/>
                <a:ea typeface="Calibri"/>
                <a:cs typeface="Calibri"/>
                <a:sym typeface="Calibri"/>
              </a:defRPr>
            </a:lvl1pPr>
          </a:lstStyle>
          <a:p>
            <a:r>
              <a:rPr lang="es-CL" dirty="0"/>
              <a:t>¿Cómo funciona el servo-freno?</a:t>
            </a:r>
          </a:p>
        </p:txBody>
      </p:sp>
      <p:sp>
        <p:nvSpPr>
          <p:cNvPr id="383" name="Google Shape;206;p7"/>
          <p:cNvSpPr txBox="1"/>
          <p:nvPr/>
        </p:nvSpPr>
        <p:spPr>
          <a:xfrm>
            <a:off x="382498" y="1261272"/>
            <a:ext cx="8950504" cy="536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lnSpc>
                <a:spcPct val="80000"/>
              </a:lnSpc>
              <a:defRPr sz="2800" b="1">
                <a:solidFill>
                  <a:srgbClr val="741B47"/>
                </a:solidFill>
                <a:latin typeface="Calibri"/>
                <a:ea typeface="Calibri"/>
                <a:cs typeface="Calibri"/>
                <a:sym typeface="Calibri"/>
              </a:defRPr>
            </a:lvl1pPr>
          </a:lstStyle>
          <a:p>
            <a:r>
              <a:t>VIDEO</a:t>
            </a:r>
          </a:p>
        </p:txBody>
      </p:sp>
      <p:sp>
        <p:nvSpPr>
          <p:cNvPr id="388" name="Google Shape;443;p20"/>
          <p:cNvSpPr txBox="1"/>
          <p:nvPr/>
        </p:nvSpPr>
        <p:spPr>
          <a:xfrm>
            <a:off x="366450" y="926916"/>
            <a:ext cx="4700400" cy="600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rPr dirty="0"/>
              <a:t>VEAMOS EL SIGUIENTE</a:t>
            </a:r>
          </a:p>
        </p:txBody>
      </p:sp>
      <p:sp>
        <p:nvSpPr>
          <p:cNvPr id="2" name="Botón de acción: ir hacia delante o siguiente 1">
            <a:hlinkClick r:id="rId4" highlightClick="1"/>
            <a:extLst>
              <a:ext uri="{FF2B5EF4-FFF2-40B4-BE49-F238E27FC236}">
                <a16:creationId xmlns:a16="http://schemas.microsoft.com/office/drawing/2014/main" id="{E2FDA951-4679-4888-8591-7780557011D0}"/>
              </a:ext>
            </a:extLst>
          </p:cNvPr>
          <p:cNvSpPr/>
          <p:nvPr/>
        </p:nvSpPr>
        <p:spPr>
          <a:xfrm>
            <a:off x="2155766" y="3553144"/>
            <a:ext cx="722998" cy="673766"/>
          </a:xfrm>
          <a:prstGeom prst="actionButtonForwardNext">
            <a:avLst/>
          </a:prstGeom>
          <a:solidFill>
            <a:schemeClr val="tx2"/>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upo 28"/>
          <p:cNvGrpSpPr/>
          <p:nvPr/>
        </p:nvGrpSpPr>
        <p:grpSpPr>
          <a:xfrm>
            <a:off x="-4656" y="859281"/>
            <a:ext cx="9503944" cy="7363903"/>
            <a:chOff x="-1" y="-137214"/>
            <a:chExt cx="9503943" cy="7363902"/>
          </a:xfrm>
        </p:grpSpPr>
        <p:sp>
          <p:nvSpPr>
            <p:cNvPr id="390" name="Google Shape;401;p19"/>
            <p:cNvSpPr txBox="1"/>
            <p:nvPr/>
          </p:nvSpPr>
          <p:spPr>
            <a:xfrm>
              <a:off x="371105" y="-137214"/>
              <a:ext cx="4700401" cy="600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b="1">
                  <a:latin typeface="Calibri"/>
                  <a:ea typeface="Calibri"/>
                  <a:cs typeface="Calibri"/>
                  <a:sym typeface="Calibri"/>
                </a:defRPr>
              </a:lvl1pPr>
            </a:lstStyle>
            <a:p>
              <a:r>
                <a:rPr dirty="0"/>
                <a:t>ANTES DE COMENZAR LA ACTIVIDAD:</a:t>
              </a:r>
            </a:p>
          </p:txBody>
        </p:sp>
        <p:sp>
          <p:nvSpPr>
            <p:cNvPr id="391" name="Google Shape;402;p19"/>
            <p:cNvSpPr txBox="1"/>
            <p:nvPr/>
          </p:nvSpPr>
          <p:spPr>
            <a:xfrm>
              <a:off x="380632" y="237174"/>
              <a:ext cx="1983765" cy="5361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392" name="Google Shape;404;p19"/>
            <p:cNvSpPr txBox="1"/>
            <p:nvPr/>
          </p:nvSpPr>
          <p:spPr>
            <a:xfrm>
              <a:off x="1233694" y="925520"/>
              <a:ext cx="7934627"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393" name="Google Shape;405;p19"/>
            <p:cNvSpPr txBox="1"/>
            <p:nvPr/>
          </p:nvSpPr>
          <p:spPr>
            <a:xfrm>
              <a:off x="1233693" y="1676435"/>
              <a:ext cx="7669157" cy="7379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394" name="Google Shape;406;p19"/>
            <p:cNvSpPr txBox="1"/>
            <p:nvPr/>
          </p:nvSpPr>
          <p:spPr>
            <a:xfrm>
              <a:off x="1233694" y="3512108"/>
              <a:ext cx="7934627"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395" name="Google Shape;407;p19"/>
            <p:cNvSpPr txBox="1"/>
            <p:nvPr/>
          </p:nvSpPr>
          <p:spPr>
            <a:xfrm>
              <a:off x="1233693" y="4302348"/>
              <a:ext cx="7030067" cy="7379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endParaRPr>
                <a:latin typeface="+mn-lt"/>
                <a:ea typeface="+mn-ea"/>
                <a:cs typeface="+mn-cs"/>
                <a:sym typeface="Arial"/>
              </a:endParaRP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endParaRPr>
                <a:latin typeface="+mn-lt"/>
                <a:ea typeface="+mn-ea"/>
                <a:cs typeface="+mn-cs"/>
                <a:sym typeface="Arial"/>
              </a:endParaRP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396" name="Google Shape;410;p19"/>
            <p:cNvSpPr txBox="1"/>
            <p:nvPr/>
          </p:nvSpPr>
          <p:spPr>
            <a:xfrm>
              <a:off x="1233694" y="5275651"/>
              <a:ext cx="3883739"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399" name="Google Shape;411;p19"/>
            <p:cNvGrpSpPr/>
            <p:nvPr/>
          </p:nvGrpSpPr>
          <p:grpSpPr>
            <a:xfrm>
              <a:off x="-1" y="792335"/>
              <a:ext cx="1135369" cy="783005"/>
              <a:chOff x="0" y="0"/>
              <a:chExt cx="1135367" cy="783004"/>
            </a:xfrm>
          </p:grpSpPr>
          <p:sp>
            <p:nvSpPr>
              <p:cNvPr id="397" name="Google Shape;412;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398" name="Google Shape;413;p19" descr="Google Shape;413;p19"/>
              <p:cNvPicPr>
                <a:picLocks noChangeAspect="1"/>
              </p:cNvPicPr>
              <p:nvPr/>
            </p:nvPicPr>
            <p:blipFill>
              <a:blip r:embed="rId2"/>
              <a:stretch>
                <a:fillRect/>
              </a:stretch>
            </p:blipFill>
            <p:spPr>
              <a:xfrm>
                <a:off x="341852" y="157960"/>
                <a:ext cx="629466" cy="530550"/>
              </a:xfrm>
              <a:prstGeom prst="rect">
                <a:avLst/>
              </a:prstGeom>
              <a:ln w="12700" cap="flat">
                <a:noFill/>
                <a:miter lim="400000"/>
              </a:ln>
              <a:effectLst/>
            </p:spPr>
          </p:pic>
        </p:grpSp>
        <p:sp>
          <p:nvSpPr>
            <p:cNvPr id="400" name="Google Shape;414;p19"/>
            <p:cNvSpPr txBox="1"/>
            <p:nvPr/>
          </p:nvSpPr>
          <p:spPr>
            <a:xfrm>
              <a:off x="1233693" y="2540196"/>
              <a:ext cx="7865802" cy="7379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403" name="Google Shape;415;p19"/>
            <p:cNvGrpSpPr/>
            <p:nvPr/>
          </p:nvGrpSpPr>
          <p:grpSpPr>
            <a:xfrm>
              <a:off x="-1" y="1665158"/>
              <a:ext cx="1135369" cy="783005"/>
              <a:chOff x="0" y="0"/>
              <a:chExt cx="1135367" cy="783004"/>
            </a:xfrm>
          </p:grpSpPr>
          <p:sp>
            <p:nvSpPr>
              <p:cNvPr id="401" name="Google Shape;416;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02" name="Google Shape;417;p19" descr="Google Shape;417;p19"/>
              <p:cNvPicPr>
                <a:picLocks noChangeAspect="1"/>
              </p:cNvPicPr>
              <p:nvPr/>
            </p:nvPicPr>
            <p:blipFill>
              <a:blip r:embed="rId3"/>
              <a:stretch>
                <a:fillRect/>
              </a:stretch>
            </p:blipFill>
            <p:spPr>
              <a:xfrm>
                <a:off x="336602" y="143963"/>
                <a:ext cx="639966" cy="539400"/>
              </a:xfrm>
              <a:prstGeom prst="rect">
                <a:avLst/>
              </a:prstGeom>
              <a:ln w="12700" cap="flat">
                <a:noFill/>
                <a:miter lim="400000"/>
              </a:ln>
              <a:effectLst/>
            </p:spPr>
          </p:pic>
        </p:grpSp>
        <p:grpSp>
          <p:nvGrpSpPr>
            <p:cNvPr id="406" name="Google Shape;418;p19"/>
            <p:cNvGrpSpPr/>
            <p:nvPr/>
          </p:nvGrpSpPr>
          <p:grpSpPr>
            <a:xfrm>
              <a:off x="-1" y="2537981"/>
              <a:ext cx="1135369" cy="783005"/>
              <a:chOff x="0" y="0"/>
              <a:chExt cx="1135367" cy="783004"/>
            </a:xfrm>
          </p:grpSpPr>
          <p:sp>
            <p:nvSpPr>
              <p:cNvPr id="404" name="Google Shape;419;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05" name="Google Shape;420;p19" descr="Google Shape;420;p19"/>
              <p:cNvPicPr>
                <a:picLocks noChangeAspect="1"/>
              </p:cNvPicPr>
              <p:nvPr/>
            </p:nvPicPr>
            <p:blipFill>
              <a:blip r:embed="rId4"/>
              <a:stretch>
                <a:fillRect/>
              </a:stretch>
            </p:blipFill>
            <p:spPr>
              <a:xfrm>
                <a:off x="355406" y="136147"/>
                <a:ext cx="602357" cy="507701"/>
              </a:xfrm>
              <a:prstGeom prst="rect">
                <a:avLst/>
              </a:prstGeom>
              <a:ln w="12700" cap="flat">
                <a:noFill/>
                <a:miter lim="400000"/>
              </a:ln>
              <a:effectLst/>
            </p:spPr>
          </p:pic>
        </p:grpSp>
        <p:grpSp>
          <p:nvGrpSpPr>
            <p:cNvPr id="409" name="Google Shape;421;p19"/>
            <p:cNvGrpSpPr/>
            <p:nvPr/>
          </p:nvGrpSpPr>
          <p:grpSpPr>
            <a:xfrm>
              <a:off x="-1" y="3410804"/>
              <a:ext cx="1135369" cy="783005"/>
              <a:chOff x="0" y="0"/>
              <a:chExt cx="1135367" cy="783004"/>
            </a:xfrm>
          </p:grpSpPr>
          <p:sp>
            <p:nvSpPr>
              <p:cNvPr id="407" name="Google Shape;422;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08" name="Google Shape;423;p19" descr="Google Shape;423;p19"/>
              <p:cNvPicPr>
                <a:picLocks noChangeAspect="1"/>
              </p:cNvPicPr>
              <p:nvPr/>
            </p:nvPicPr>
            <p:blipFill>
              <a:blip r:embed="rId5"/>
              <a:stretch>
                <a:fillRect/>
              </a:stretch>
            </p:blipFill>
            <p:spPr>
              <a:xfrm>
                <a:off x="347637" y="138928"/>
                <a:ext cx="610126" cy="514249"/>
              </a:xfrm>
              <a:prstGeom prst="rect">
                <a:avLst/>
              </a:prstGeom>
              <a:ln w="12700" cap="flat">
                <a:noFill/>
                <a:miter lim="400000"/>
              </a:ln>
              <a:effectLst/>
            </p:spPr>
          </p:pic>
        </p:grpSp>
        <p:grpSp>
          <p:nvGrpSpPr>
            <p:cNvPr id="412" name="Google Shape;424;p19"/>
            <p:cNvGrpSpPr/>
            <p:nvPr/>
          </p:nvGrpSpPr>
          <p:grpSpPr>
            <a:xfrm>
              <a:off x="-1" y="5171469"/>
              <a:ext cx="1135369" cy="783005"/>
              <a:chOff x="0" y="0"/>
              <a:chExt cx="1135367" cy="783004"/>
            </a:xfrm>
          </p:grpSpPr>
          <p:sp>
            <p:nvSpPr>
              <p:cNvPr id="410" name="Google Shape;425;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11" name="Google Shape;426;p19" descr="Google Shape;426;p19"/>
              <p:cNvPicPr>
                <a:picLocks noChangeAspect="1"/>
              </p:cNvPicPr>
              <p:nvPr/>
            </p:nvPicPr>
            <p:blipFill>
              <a:blip r:embed="rId6"/>
              <a:stretch>
                <a:fillRect/>
              </a:stretch>
            </p:blipFill>
            <p:spPr>
              <a:xfrm>
                <a:off x="323583" y="127374"/>
                <a:ext cx="666002" cy="561344"/>
              </a:xfrm>
              <a:prstGeom prst="rect">
                <a:avLst/>
              </a:prstGeom>
              <a:ln w="12700" cap="flat">
                <a:noFill/>
                <a:miter lim="400000"/>
              </a:ln>
              <a:effectLst/>
            </p:spPr>
          </p:pic>
        </p:grpSp>
        <p:grpSp>
          <p:nvGrpSpPr>
            <p:cNvPr id="415" name="Google Shape;427;p19"/>
            <p:cNvGrpSpPr/>
            <p:nvPr/>
          </p:nvGrpSpPr>
          <p:grpSpPr>
            <a:xfrm>
              <a:off x="-1" y="4120653"/>
              <a:ext cx="1193248" cy="1156254"/>
              <a:chOff x="0" y="0"/>
              <a:chExt cx="1193246" cy="1156253"/>
            </a:xfrm>
          </p:grpSpPr>
          <p:sp>
            <p:nvSpPr>
              <p:cNvPr id="413" name="Google Shape;428;p19"/>
              <p:cNvSpPr/>
              <p:nvPr/>
            </p:nvSpPr>
            <p:spPr>
              <a:xfrm rot="5400000">
                <a:off x="176181" y="-13207"/>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14" name="Google Shape;429;p19" descr="Google Shape;429;p19"/>
              <p:cNvPicPr>
                <a:picLocks noChangeAspect="1"/>
              </p:cNvPicPr>
              <p:nvPr/>
            </p:nvPicPr>
            <p:blipFill>
              <a:blip r:embed="rId7"/>
              <a:stretch>
                <a:fillRect/>
              </a:stretch>
            </p:blipFill>
            <p:spPr>
              <a:xfrm rot="19406135">
                <a:off x="146058" y="195256"/>
                <a:ext cx="908506" cy="765741"/>
              </a:xfrm>
              <a:prstGeom prst="rect">
                <a:avLst/>
              </a:prstGeom>
              <a:ln w="12700" cap="flat">
                <a:noFill/>
                <a:miter lim="400000"/>
              </a:ln>
              <a:effectLst/>
            </p:spPr>
          </p:pic>
        </p:grpSp>
        <p:pic>
          <p:nvPicPr>
            <p:cNvPr id="416" name="Google Shape;433;p19" descr="Google Shape;433;p19"/>
            <p:cNvPicPr>
              <a:picLocks noChangeAspect="1"/>
            </p:cNvPicPr>
            <p:nvPr/>
          </p:nvPicPr>
          <p:blipFill>
            <a:blip r:embed="rId8"/>
            <a:stretch>
              <a:fillRect/>
            </a:stretch>
          </p:blipFill>
          <p:spPr>
            <a:xfrm>
              <a:off x="5176432" y="3872867"/>
              <a:ext cx="4327510" cy="3353821"/>
            </a:xfrm>
            <a:prstGeom prst="rect">
              <a:avLst/>
            </a:prstGeom>
            <a:ln w="12700" cap="flat">
              <a:noFill/>
              <a:miter lim="400000"/>
            </a:ln>
            <a:effectLst/>
          </p:spPr>
        </p:pic>
      </p:grpSp>
      <p:sp>
        <p:nvSpPr>
          <p:cNvPr id="2" name="Marcador de número de diapositiva 1"/>
          <p:cNvSpPr>
            <a:spLocks noGrp="1"/>
          </p:cNvSpPr>
          <p:nvPr>
            <p:ph type="sldNum" sz="quarter" idx="2"/>
          </p:nvPr>
        </p:nvSpPr>
        <p:spPr/>
        <p:txBody>
          <a:bodyPr/>
          <a:lstStyle/>
          <a:p>
            <a:fld id="{86CB4B4D-7CA3-9044-876B-883B54F8677D}" type="slidenum">
              <a:rPr lang="es-CL" smtClean="0"/>
              <a:t>21</a:t>
            </a:fld>
            <a:endParaRPr lang="es-C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22</a:t>
            </a:fld>
            <a:endParaRPr/>
          </a:p>
        </p:txBody>
      </p:sp>
      <p:grpSp>
        <p:nvGrpSpPr>
          <p:cNvPr id="422" name="Google Shape;310;p41"/>
          <p:cNvGrpSpPr/>
          <p:nvPr/>
        </p:nvGrpSpPr>
        <p:grpSpPr>
          <a:xfrm>
            <a:off x="375973" y="2370245"/>
            <a:ext cx="8839205" cy="3238197"/>
            <a:chOff x="0" y="0"/>
            <a:chExt cx="8839203" cy="3238195"/>
          </a:xfrm>
        </p:grpSpPr>
        <p:sp>
          <p:nvSpPr>
            <p:cNvPr id="420" name="Rectángulo redondeado"/>
            <p:cNvSpPr/>
            <p:nvPr/>
          </p:nvSpPr>
          <p:spPr>
            <a:xfrm>
              <a:off x="-1" y="-1"/>
              <a:ext cx="8839205" cy="3238197"/>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421" name="Texto"/>
            <p:cNvSpPr txBox="1"/>
            <p:nvPr/>
          </p:nvSpPr>
          <p:spPr>
            <a:xfrm>
              <a:off x="158075" y="1428979"/>
              <a:ext cx="852305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423" name="Google Shape;311;p41"/>
          <p:cNvSpPr/>
          <p:nvPr/>
        </p:nvSpPr>
        <p:spPr>
          <a:xfrm>
            <a:off x="5279923" y="7354529"/>
            <a:ext cx="2723537"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424" name="Google Shape;313;p41" descr="Google Shape;313;p41"/>
          <p:cNvPicPr>
            <a:picLocks noChangeAspect="1"/>
          </p:cNvPicPr>
          <p:nvPr/>
        </p:nvPicPr>
        <p:blipFill>
          <a:blip r:embed="rId2"/>
          <a:stretch>
            <a:fillRect/>
          </a:stretch>
        </p:blipFill>
        <p:spPr>
          <a:xfrm>
            <a:off x="5188463" y="2370246"/>
            <a:ext cx="4539999" cy="5336914"/>
          </a:xfrm>
          <a:prstGeom prst="rect">
            <a:avLst/>
          </a:prstGeom>
          <a:ln w="12700">
            <a:miter lim="400000"/>
          </a:ln>
        </p:spPr>
      </p:pic>
      <p:sp>
        <p:nvSpPr>
          <p:cNvPr id="425" name="Google Shape;445;p20"/>
          <p:cNvSpPr txBox="1"/>
          <p:nvPr/>
        </p:nvSpPr>
        <p:spPr>
          <a:xfrm>
            <a:off x="1018689" y="3788874"/>
            <a:ext cx="4229818" cy="962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lnSpc>
                <a:spcPct val="115000"/>
              </a:lnSpc>
              <a:defRPr sz="1600">
                <a:latin typeface="Calibri"/>
                <a:ea typeface="Calibri"/>
                <a:cs typeface="Calibri"/>
                <a:sym typeface="Calibri"/>
              </a:defRPr>
            </a:pPr>
            <a:r>
              <a:t>Ahora realizaremos una actividad práctica.</a:t>
            </a:r>
            <a:endParaRPr>
              <a:latin typeface="+mn-lt"/>
              <a:ea typeface="+mn-ea"/>
              <a:cs typeface="+mn-cs"/>
              <a:sym typeface="Arial"/>
            </a:endParaRPr>
          </a:p>
          <a:p>
            <a:pPr>
              <a:lnSpc>
                <a:spcPct val="115000"/>
              </a:lnSpc>
              <a:defRPr sz="1600">
                <a:latin typeface="Calibri"/>
                <a:ea typeface="Calibri"/>
                <a:cs typeface="Calibri"/>
                <a:sym typeface="Calibri"/>
              </a:defRPr>
            </a:pPr>
            <a:r>
              <a:t>Te sugerimos </a:t>
            </a:r>
            <a:r>
              <a:rPr b="1">
                <a:solidFill>
                  <a:srgbClr val="76384D"/>
                </a:solidFill>
              </a:rPr>
              <a:t>seguir las instrucciones </a:t>
            </a:r>
            <a:r>
              <a:t>que van</a:t>
            </a:r>
            <a:endParaRPr>
              <a:latin typeface="+mn-lt"/>
              <a:ea typeface="+mn-ea"/>
              <a:cs typeface="+mn-cs"/>
              <a:sym typeface="Arial"/>
            </a:endParaRPr>
          </a:p>
          <a:p>
            <a:pPr>
              <a:lnSpc>
                <a:spcPct val="115000"/>
              </a:lnSpc>
              <a:defRPr sz="1600">
                <a:latin typeface="Calibri"/>
                <a:ea typeface="Calibri"/>
                <a:cs typeface="Calibri"/>
                <a:sym typeface="Calibri"/>
              </a:defRPr>
            </a:pPr>
            <a:r>
              <a:t>Adjuntas en la guía que el profesor te entregará.</a:t>
            </a:r>
          </a:p>
        </p:txBody>
      </p:sp>
      <p:grpSp>
        <p:nvGrpSpPr>
          <p:cNvPr id="429" name="Grupo 18"/>
          <p:cNvGrpSpPr/>
          <p:nvPr/>
        </p:nvGrpSpPr>
        <p:grpSpPr>
          <a:xfrm>
            <a:off x="366450" y="941259"/>
            <a:ext cx="8960027" cy="1065230"/>
            <a:chOff x="0" y="-4171"/>
            <a:chExt cx="8960025" cy="1065228"/>
          </a:xfrm>
        </p:grpSpPr>
        <p:sp>
          <p:nvSpPr>
            <p:cNvPr id="426" name="Google Shape;438;p20"/>
            <p:cNvSpPr txBox="1"/>
            <p:nvPr/>
          </p:nvSpPr>
          <p:spPr>
            <a:xfrm>
              <a:off x="9524" y="322085"/>
              <a:ext cx="8950501" cy="5361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sp>
          <p:nvSpPr>
            <p:cNvPr id="427" name="Google Shape;443;p20"/>
            <p:cNvSpPr txBox="1"/>
            <p:nvPr/>
          </p:nvSpPr>
          <p:spPr>
            <a:xfrm>
              <a:off x="0" y="-4171"/>
              <a:ext cx="4700400" cy="6008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b="1">
                  <a:latin typeface="Calibri"/>
                  <a:ea typeface="Calibri"/>
                  <a:cs typeface="Calibri"/>
                  <a:sym typeface="Calibri"/>
                </a:defRPr>
              </a:lvl1pPr>
            </a:lstStyle>
            <a:p>
              <a:r>
                <a:rPr dirty="0"/>
                <a:t>¡PRACTIQUEMOS!</a:t>
              </a:r>
            </a:p>
          </p:txBody>
        </p:sp>
        <p:sp>
          <p:nvSpPr>
            <p:cNvPr id="428" name="Google Shape;168;p5"/>
            <p:cNvSpPr txBox="1"/>
            <p:nvPr/>
          </p:nvSpPr>
          <p:spPr>
            <a:xfrm>
              <a:off x="3279583" y="119281"/>
              <a:ext cx="559357" cy="941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r">
                <a:lnSpc>
                  <a:spcPct val="90000"/>
                </a:lnSpc>
                <a:defRPr sz="6000">
                  <a:solidFill>
                    <a:srgbClr val="BA9BA5"/>
                  </a:solidFill>
                  <a:latin typeface="Calibri"/>
                  <a:ea typeface="Calibri"/>
                  <a:cs typeface="Calibri"/>
                  <a:sym typeface="Calibri"/>
                </a:defRPr>
              </a:lvl1pPr>
            </a:lstStyle>
            <a:p>
              <a:r>
                <a:t>1</a:t>
              </a:r>
            </a:p>
          </p:txBody>
        </p:sp>
      </p:grpSp>
      <p:sp>
        <p:nvSpPr>
          <p:cNvPr id="430" name="Google Shape;445;p20"/>
          <p:cNvSpPr txBox="1"/>
          <p:nvPr/>
        </p:nvSpPr>
        <p:spPr>
          <a:xfrm>
            <a:off x="1018689" y="3352105"/>
            <a:ext cx="5566431" cy="431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rPr dirty="0"/>
              <a:t>Pedal y servo </a:t>
            </a:r>
            <a:r>
              <a:rPr dirty="0" err="1"/>
              <a:t>freno</a:t>
            </a: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23</a:t>
            </a:fld>
            <a:endParaRPr/>
          </a:p>
        </p:txBody>
      </p:sp>
      <p:grpSp>
        <p:nvGrpSpPr>
          <p:cNvPr id="435" name="Google Shape;320;p21"/>
          <p:cNvGrpSpPr/>
          <p:nvPr/>
        </p:nvGrpSpPr>
        <p:grpSpPr>
          <a:xfrm>
            <a:off x="383455" y="2370245"/>
            <a:ext cx="8839204" cy="3238197"/>
            <a:chOff x="0" y="0"/>
            <a:chExt cx="8839202" cy="3238195"/>
          </a:xfrm>
        </p:grpSpPr>
        <p:sp>
          <p:nvSpPr>
            <p:cNvPr id="433" name="Rectángulo redondeado"/>
            <p:cNvSpPr/>
            <p:nvPr/>
          </p:nvSpPr>
          <p:spPr>
            <a:xfrm>
              <a:off x="-1" y="-1"/>
              <a:ext cx="8839204" cy="3238197"/>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434" name="Texto"/>
            <p:cNvSpPr txBox="1"/>
            <p:nvPr/>
          </p:nvSpPr>
          <p:spPr>
            <a:xfrm>
              <a:off x="158076" y="1428979"/>
              <a:ext cx="8523050"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436" name="Google Shape;321;p21"/>
          <p:cNvSpPr/>
          <p:nvPr/>
        </p:nvSpPr>
        <p:spPr>
          <a:xfrm>
            <a:off x="5279923" y="7354529"/>
            <a:ext cx="2723537"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437" name="Google Shape;322;p21" descr="Google Shape;322;p21"/>
          <p:cNvPicPr>
            <a:picLocks noChangeAspect="1"/>
          </p:cNvPicPr>
          <p:nvPr/>
        </p:nvPicPr>
        <p:blipFill>
          <a:blip r:embed="rId2"/>
          <a:stretch>
            <a:fillRect/>
          </a:stretch>
        </p:blipFill>
        <p:spPr>
          <a:xfrm>
            <a:off x="5102940" y="2710743"/>
            <a:ext cx="5190655" cy="4917758"/>
          </a:xfrm>
          <a:prstGeom prst="rect">
            <a:avLst/>
          </a:prstGeom>
          <a:ln w="12700">
            <a:miter lim="400000"/>
          </a:ln>
        </p:spPr>
      </p:pic>
      <p:sp>
        <p:nvSpPr>
          <p:cNvPr id="438" name="Google Shape;455;p21"/>
          <p:cNvSpPr txBox="1"/>
          <p:nvPr/>
        </p:nvSpPr>
        <p:spPr>
          <a:xfrm>
            <a:off x="375974" y="1265366"/>
            <a:ext cx="8950502" cy="53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39" name="Google Shape;456;p21"/>
          <p:cNvSpPr txBox="1"/>
          <p:nvPr/>
        </p:nvSpPr>
        <p:spPr>
          <a:xfrm>
            <a:off x="366450" y="919777"/>
            <a:ext cx="4700400" cy="600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rPr dirty="0"/>
              <a:t>ANTES DE TERMINAR:</a:t>
            </a:r>
          </a:p>
        </p:txBody>
      </p:sp>
      <p:grpSp>
        <p:nvGrpSpPr>
          <p:cNvPr id="442" name="Grupo 13"/>
          <p:cNvGrpSpPr/>
          <p:nvPr/>
        </p:nvGrpSpPr>
        <p:grpSpPr>
          <a:xfrm>
            <a:off x="972821" y="3675168"/>
            <a:ext cx="4567083" cy="1987265"/>
            <a:chOff x="0" y="0"/>
            <a:chExt cx="4567082" cy="1987264"/>
          </a:xfrm>
        </p:grpSpPr>
        <p:sp>
          <p:nvSpPr>
            <p:cNvPr id="440" name="Google Shape;445;p20"/>
            <p:cNvSpPr txBox="1"/>
            <p:nvPr/>
          </p:nvSpPr>
          <p:spPr>
            <a:xfrm>
              <a:off x="0" y="0"/>
              <a:ext cx="4567083" cy="19872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pPr>
                <a:lnSpc>
                  <a:spcPct val="115000"/>
                </a:lnSpc>
                <a:defRPr sz="1600">
                  <a:latin typeface="Calibri"/>
                  <a:ea typeface="Calibri"/>
                  <a:cs typeface="Calibri"/>
                  <a:sym typeface="Calibri"/>
                </a:defRPr>
              </a:pPr>
              <a:r>
                <a:t>¡No olvides contestar la Autoevaluación y entregar el Ticket de Salida!</a:t>
              </a:r>
              <a:endParaRPr>
                <a:latin typeface="+mn-lt"/>
                <a:ea typeface="+mn-ea"/>
                <a:cs typeface="+mn-cs"/>
                <a:sym typeface="Arial"/>
              </a:endParaRPr>
            </a:p>
            <a:p>
              <a:pPr>
                <a:lnSpc>
                  <a:spcPct val="115000"/>
                </a:lnSpc>
                <a:defRPr sz="1600">
                  <a:latin typeface="+mn-lt"/>
                  <a:ea typeface="+mn-ea"/>
                  <a:cs typeface="+mn-cs"/>
                  <a:sym typeface="Arial"/>
                </a:defRPr>
              </a:pPr>
              <a:endParaRPr>
                <a:latin typeface="+mn-lt"/>
                <a:ea typeface="+mn-ea"/>
                <a:cs typeface="+mn-cs"/>
                <a:sym typeface="Arial"/>
              </a:endParaRPr>
            </a:p>
            <a:p>
              <a:pPr>
                <a:lnSpc>
                  <a:spcPct val="115000"/>
                </a:lnSpc>
                <a:defRPr sz="2100" b="1">
                  <a:solidFill>
                    <a:srgbClr val="741B47"/>
                  </a:solidFill>
                  <a:latin typeface="Calibri"/>
                  <a:ea typeface="Calibri"/>
                  <a:cs typeface="Calibri"/>
                  <a:sym typeface="Calibri"/>
                </a:defRPr>
              </a:pPr>
              <a:r>
                <a:t>¡Hasta la próxima! </a:t>
              </a:r>
              <a:endParaRPr>
                <a:latin typeface="+mn-lt"/>
                <a:ea typeface="+mn-ea"/>
                <a:cs typeface="+mn-cs"/>
                <a:sym typeface="Arial"/>
              </a:endParaRPr>
            </a:p>
            <a:p>
              <a:pPr>
                <a:defRPr sz="1600" u="sng">
                  <a:latin typeface="+mn-lt"/>
                  <a:ea typeface="+mn-ea"/>
                  <a:cs typeface="+mn-cs"/>
                  <a:sym typeface="Arial"/>
                </a:defRPr>
              </a:pPr>
              <a:br>
                <a:rPr sz="2100" b="1">
                  <a:solidFill>
                    <a:srgbClr val="741B47"/>
                  </a:solidFill>
                </a:rPr>
              </a:br>
              <a:endParaRPr sz="2100" b="1">
                <a:solidFill>
                  <a:srgbClr val="741B47"/>
                </a:solidFill>
              </a:endParaRPr>
            </a:p>
          </p:txBody>
        </p:sp>
        <p:pic>
          <p:nvPicPr>
            <p:cNvPr id="441" name="Imagen 15" descr="Imagen 15"/>
            <p:cNvPicPr>
              <a:picLocks noChangeAspect="1"/>
            </p:cNvPicPr>
            <p:nvPr/>
          </p:nvPicPr>
          <p:blipFill>
            <a:blip r:embed="rId3"/>
            <a:stretch>
              <a:fillRect/>
            </a:stretch>
          </p:blipFill>
          <p:spPr>
            <a:xfrm>
              <a:off x="2269367" y="697155"/>
              <a:ext cx="673177" cy="603723"/>
            </a:xfrm>
            <a:prstGeom prst="rect">
              <a:avLst/>
            </a:prstGeom>
            <a:ln w="12700" cap="flat">
              <a:noFill/>
              <a:miter lim="400000"/>
            </a:ln>
            <a:effectLst/>
          </p:spPr>
        </p:pic>
      </p:grpSp>
      <p:sp>
        <p:nvSpPr>
          <p:cNvPr id="443" name="Google Shape;445;p20"/>
          <p:cNvSpPr txBox="1"/>
          <p:nvPr/>
        </p:nvSpPr>
        <p:spPr>
          <a:xfrm>
            <a:off x="962189" y="3128824"/>
            <a:ext cx="5566431" cy="431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rPr dirty="0"/>
              <a:t>Pedal y servo </a:t>
            </a:r>
            <a:r>
              <a:rPr dirty="0" err="1"/>
              <a:t>freno</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Google Shape;25;p27"/>
          <p:cNvSpPr txBox="1">
            <a:spLocks noGrp="1"/>
          </p:cNvSpPr>
          <p:nvPr>
            <p:ph type="sldNum" sz="quarter" idx="4294967295"/>
          </p:nvPr>
        </p:nvSpPr>
        <p:spPr>
          <a:xfrm>
            <a:off x="442489" y="6881800"/>
            <a:ext cx="266354"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3</a:t>
            </a:fld>
            <a:endParaRPr/>
          </a:p>
        </p:txBody>
      </p:sp>
      <p:sp>
        <p:nvSpPr>
          <p:cNvPr id="157" name="Google Shape;35;p28"/>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0" tIns="0" rIns="0" bIns="0" anchor="ctr"/>
          <a:lstStyle/>
          <a:p>
            <a:pPr>
              <a:defRPr>
                <a:latin typeface="+mn-lt"/>
                <a:ea typeface="+mn-ea"/>
                <a:cs typeface="+mn-cs"/>
                <a:sym typeface="Arial"/>
              </a:defRPr>
            </a:pPr>
            <a:endParaRPr/>
          </a:p>
        </p:txBody>
      </p:sp>
      <p:grpSp>
        <p:nvGrpSpPr>
          <p:cNvPr id="160" name="Google Shape;101;p3"/>
          <p:cNvGrpSpPr/>
          <p:nvPr/>
        </p:nvGrpSpPr>
        <p:grpSpPr>
          <a:xfrm>
            <a:off x="481781" y="1887794"/>
            <a:ext cx="4090220" cy="3116828"/>
            <a:chOff x="0" y="0"/>
            <a:chExt cx="4090219" cy="3116826"/>
          </a:xfrm>
        </p:grpSpPr>
        <p:sp>
          <p:nvSpPr>
            <p:cNvPr id="158" name="Rectángulo redondeado"/>
            <p:cNvSpPr/>
            <p:nvPr/>
          </p:nvSpPr>
          <p:spPr>
            <a:xfrm>
              <a:off x="0" y="-1"/>
              <a:ext cx="4090220" cy="3116828"/>
            </a:xfrm>
            <a:prstGeom prst="roundRect">
              <a:avLst>
                <a:gd name="adj" fmla="val 8420"/>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59" name="Texto"/>
            <p:cNvSpPr txBox="1"/>
            <p:nvPr/>
          </p:nvSpPr>
          <p:spPr>
            <a:xfrm>
              <a:off x="76864" y="1368295"/>
              <a:ext cx="3936492"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161" name="Google Shape;99;p3"/>
          <p:cNvSpPr txBox="1"/>
          <p:nvPr/>
        </p:nvSpPr>
        <p:spPr>
          <a:xfrm>
            <a:off x="1172501" y="2439788"/>
            <a:ext cx="2793101" cy="215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anchor="ctr">
            <a:spAutoFit/>
          </a:bodyPr>
          <a:lstStyle>
            <a:lvl1pPr>
              <a:defRPr sz="1600">
                <a:latin typeface="Calibri"/>
                <a:ea typeface="Calibri"/>
                <a:cs typeface="Calibri"/>
                <a:sym typeface="Calibri"/>
              </a:defRPr>
            </a:lvl1pPr>
          </a:lstStyle>
          <a:p>
            <a:r>
              <a:rPr lang="es-CL" dirty="0"/>
              <a:t>Realizar mantenimiento básico de diversos sistemas de vehículos automotrices livianos, semipesados y pesados, de acuerdo a las pautas de mantenimiento del fabricante, de inspección y diagnóstico de fallas.</a:t>
            </a:r>
            <a:endParaRPr dirty="0"/>
          </a:p>
        </p:txBody>
      </p:sp>
      <p:pic>
        <p:nvPicPr>
          <p:cNvPr id="162" name="Imagen 21" descr="Imagen 21"/>
          <p:cNvPicPr>
            <a:picLocks noChangeAspect="1"/>
          </p:cNvPicPr>
          <p:nvPr/>
        </p:nvPicPr>
        <p:blipFill>
          <a:blip r:embed="rId2"/>
          <a:stretch>
            <a:fillRect/>
          </a:stretch>
        </p:blipFill>
        <p:spPr>
          <a:xfrm>
            <a:off x="375973" y="1796208"/>
            <a:ext cx="719664" cy="686191"/>
          </a:xfrm>
          <a:prstGeom prst="rect">
            <a:avLst/>
          </a:prstGeom>
          <a:ln w="12700">
            <a:miter lim="400000"/>
          </a:ln>
        </p:spPr>
      </p:pic>
      <p:sp>
        <p:nvSpPr>
          <p:cNvPr id="163" name="Google Shape;95;p3"/>
          <p:cNvSpPr txBox="1"/>
          <p:nvPr/>
        </p:nvSpPr>
        <p:spPr>
          <a:xfrm>
            <a:off x="375975" y="1265366"/>
            <a:ext cx="4864619" cy="536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OBJETIVO DE APRENDIZAJE</a:t>
            </a:r>
          </a:p>
        </p:txBody>
      </p:sp>
      <p:pic>
        <p:nvPicPr>
          <p:cNvPr id="164" name="Imagen 26" descr="Imagen 26"/>
          <p:cNvPicPr>
            <a:picLocks noChangeAspect="1"/>
          </p:cNvPicPr>
          <p:nvPr/>
        </p:nvPicPr>
        <p:blipFill>
          <a:blip r:embed="rId3"/>
          <a:stretch>
            <a:fillRect/>
          </a:stretch>
        </p:blipFill>
        <p:spPr>
          <a:xfrm>
            <a:off x="3485784" y="2354963"/>
            <a:ext cx="5849285" cy="447845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Google Shape;138;p4"/>
          <p:cNvSpPr txBox="1"/>
          <p:nvPr/>
        </p:nvSpPr>
        <p:spPr>
          <a:xfrm>
            <a:off x="401914" y="2238035"/>
            <a:ext cx="2778712" cy="424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90000"/>
              </a:lnSpc>
              <a:defRPr sz="1800" b="1">
                <a:solidFill>
                  <a:srgbClr val="741B47"/>
                </a:solidFill>
                <a:latin typeface="Calibri"/>
                <a:ea typeface="Calibri"/>
                <a:cs typeface="Calibri"/>
                <a:sym typeface="Calibri"/>
              </a:defRPr>
            </a:lvl1pPr>
          </a:lstStyle>
          <a:p>
            <a:r>
              <a:t>FRENOS Y MÁS !</a:t>
            </a:r>
          </a:p>
        </p:txBody>
      </p:sp>
      <p:sp>
        <p:nvSpPr>
          <p:cNvPr id="167" name="Google Shape;43;p26"/>
          <p:cNvSpPr txBox="1">
            <a:spLocks noGrp="1"/>
          </p:cNvSpPr>
          <p:nvPr>
            <p:ph type="sldNum" sz="quarter" idx="4294967295"/>
          </p:nvPr>
        </p:nvSpPr>
        <p:spPr>
          <a:xfrm>
            <a:off x="442493" y="6881800"/>
            <a:ext cx="266353"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4</a:t>
            </a:fld>
            <a:endParaRPr/>
          </a:p>
        </p:txBody>
      </p:sp>
      <p:sp>
        <p:nvSpPr>
          <p:cNvPr id="168" name="Google Shape;160;p5"/>
          <p:cNvSpPr txBox="1"/>
          <p:nvPr/>
        </p:nvSpPr>
        <p:spPr>
          <a:xfrm>
            <a:off x="375973" y="1333946"/>
            <a:ext cx="8950504" cy="536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lnSpc>
                <a:spcPct val="80000"/>
              </a:lnSpc>
              <a:defRPr sz="2800" b="1">
                <a:solidFill>
                  <a:srgbClr val="741B47"/>
                </a:solidFill>
                <a:latin typeface="Calibri"/>
                <a:ea typeface="Calibri"/>
                <a:cs typeface="Calibri"/>
                <a:sym typeface="Calibri"/>
              </a:defRPr>
            </a:lvl1pPr>
          </a:lstStyle>
          <a:p>
            <a:r>
              <a:rPr dirty="0"/>
              <a:t>ANTES DE COMENZAR</a:t>
            </a:r>
          </a:p>
        </p:txBody>
      </p:sp>
      <p:sp>
        <p:nvSpPr>
          <p:cNvPr id="169" name="Google Shape;165;p5"/>
          <p:cNvSpPr txBox="1"/>
          <p:nvPr/>
        </p:nvSpPr>
        <p:spPr>
          <a:xfrm>
            <a:off x="313634" y="6319256"/>
            <a:ext cx="5388804" cy="454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sp>
        <p:nvSpPr>
          <p:cNvPr id="170" name="Google Shape;168;p5"/>
          <p:cNvSpPr/>
          <p:nvPr/>
        </p:nvSpPr>
        <p:spPr>
          <a:xfrm>
            <a:off x="375767" y="3254801"/>
            <a:ext cx="5650728" cy="631087"/>
          </a:xfrm>
          <a:prstGeom prst="roundRect">
            <a:avLst>
              <a:gd name="adj" fmla="val 25329"/>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171" name="Google Shape;175;p5" descr="Google Shape;175;p5"/>
          <p:cNvPicPr>
            <a:picLocks noChangeAspect="1"/>
          </p:cNvPicPr>
          <p:nvPr/>
        </p:nvPicPr>
        <p:blipFill>
          <a:blip r:embed="rId3"/>
          <a:stretch>
            <a:fillRect/>
          </a:stretch>
        </p:blipFill>
        <p:spPr>
          <a:xfrm>
            <a:off x="5805511" y="2952501"/>
            <a:ext cx="441962" cy="438914"/>
          </a:xfrm>
          <a:prstGeom prst="rect">
            <a:avLst/>
          </a:prstGeom>
          <a:ln w="12700">
            <a:miter lim="400000"/>
          </a:ln>
        </p:spPr>
      </p:pic>
      <p:pic>
        <p:nvPicPr>
          <p:cNvPr id="172" name="Google Shape;178;p5" descr="Google Shape;178;p5"/>
          <p:cNvPicPr>
            <a:picLocks noChangeAspect="1"/>
          </p:cNvPicPr>
          <p:nvPr/>
        </p:nvPicPr>
        <p:blipFill>
          <a:blip r:embed="rId4"/>
          <a:stretch>
            <a:fillRect/>
          </a:stretch>
        </p:blipFill>
        <p:spPr>
          <a:xfrm>
            <a:off x="6549425" y="1315762"/>
            <a:ext cx="2670050" cy="5675377"/>
          </a:xfrm>
          <a:prstGeom prst="rect">
            <a:avLst/>
          </a:prstGeom>
          <a:ln w="12700">
            <a:miter lim="400000"/>
          </a:ln>
        </p:spPr>
      </p:pic>
      <p:sp>
        <p:nvSpPr>
          <p:cNvPr id="173" name="Google Shape;392;p18"/>
          <p:cNvSpPr txBox="1"/>
          <p:nvPr/>
        </p:nvSpPr>
        <p:spPr>
          <a:xfrm>
            <a:off x="366450" y="992483"/>
            <a:ext cx="4700400" cy="608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t>ALGUNAS PREGUNTAS</a:t>
            </a:r>
            <a:endParaRPr>
              <a:latin typeface="+mn-lt"/>
              <a:ea typeface="+mn-ea"/>
              <a:cs typeface="+mn-cs"/>
              <a:sym typeface="Arial"/>
            </a:endParaRPr>
          </a:p>
        </p:txBody>
      </p:sp>
      <p:sp>
        <p:nvSpPr>
          <p:cNvPr id="174" name="Google Shape;168;p5"/>
          <p:cNvSpPr/>
          <p:nvPr/>
        </p:nvSpPr>
        <p:spPr>
          <a:xfrm>
            <a:off x="343084" y="4088344"/>
            <a:ext cx="5650729" cy="774262"/>
          </a:xfrm>
          <a:prstGeom prst="roundRect">
            <a:avLst>
              <a:gd name="adj" fmla="val 20844"/>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175" name="Google Shape;175;p5" descr="Google Shape;175;p5"/>
          <p:cNvPicPr>
            <a:picLocks noChangeAspect="1"/>
          </p:cNvPicPr>
          <p:nvPr/>
        </p:nvPicPr>
        <p:blipFill>
          <a:blip r:embed="rId3"/>
          <a:stretch>
            <a:fillRect/>
          </a:stretch>
        </p:blipFill>
        <p:spPr>
          <a:xfrm>
            <a:off x="5780516" y="3873501"/>
            <a:ext cx="441962" cy="438914"/>
          </a:xfrm>
          <a:prstGeom prst="rect">
            <a:avLst/>
          </a:prstGeom>
          <a:ln w="12700">
            <a:miter lim="400000"/>
          </a:ln>
        </p:spPr>
      </p:pic>
      <p:sp>
        <p:nvSpPr>
          <p:cNvPr id="176" name="Google Shape;132;p4"/>
          <p:cNvSpPr txBox="1"/>
          <p:nvPr/>
        </p:nvSpPr>
        <p:spPr>
          <a:xfrm>
            <a:off x="537263" y="5175126"/>
            <a:ext cx="5322766"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¿Cuáles son las partes de este sistema?</a:t>
            </a:r>
          </a:p>
        </p:txBody>
      </p:sp>
      <p:sp>
        <p:nvSpPr>
          <p:cNvPr id="177" name="Google Shape;136;p4"/>
          <p:cNvSpPr txBox="1"/>
          <p:nvPr/>
        </p:nvSpPr>
        <p:spPr>
          <a:xfrm>
            <a:off x="537263" y="3374343"/>
            <a:ext cx="4554612" cy="392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¿Cuántos tipos de frenos existen?</a:t>
            </a:r>
          </a:p>
        </p:txBody>
      </p:sp>
      <p:pic>
        <p:nvPicPr>
          <p:cNvPr id="178" name="Imagen" descr="Imagen"/>
          <p:cNvPicPr>
            <a:picLocks noChangeAspect="1"/>
          </p:cNvPicPr>
          <p:nvPr/>
        </p:nvPicPr>
        <p:blipFill>
          <a:blip r:embed="rId5"/>
          <a:stretch>
            <a:fillRect/>
          </a:stretch>
        </p:blipFill>
        <p:spPr>
          <a:xfrm>
            <a:off x="2197464" y="1877796"/>
            <a:ext cx="418372" cy="829108"/>
          </a:xfrm>
          <a:prstGeom prst="rect">
            <a:avLst/>
          </a:prstGeom>
          <a:ln w="12700">
            <a:miter lim="400000"/>
          </a:ln>
        </p:spPr>
      </p:pic>
      <p:sp>
        <p:nvSpPr>
          <p:cNvPr id="179" name="Google Shape;168;p5"/>
          <p:cNvSpPr/>
          <p:nvPr/>
        </p:nvSpPr>
        <p:spPr>
          <a:xfrm>
            <a:off x="343084" y="5053544"/>
            <a:ext cx="5650729" cy="599309"/>
          </a:xfrm>
          <a:prstGeom prst="roundRect">
            <a:avLst>
              <a:gd name="adj" fmla="val 26929"/>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180" name="Google Shape;175;p5" descr="Google Shape;175;p5"/>
          <p:cNvPicPr>
            <a:picLocks noChangeAspect="1"/>
          </p:cNvPicPr>
          <p:nvPr/>
        </p:nvPicPr>
        <p:blipFill>
          <a:blip r:embed="rId3"/>
          <a:stretch>
            <a:fillRect/>
          </a:stretch>
        </p:blipFill>
        <p:spPr>
          <a:xfrm>
            <a:off x="5780516" y="4838701"/>
            <a:ext cx="441962" cy="438914"/>
          </a:xfrm>
          <a:prstGeom prst="rect">
            <a:avLst/>
          </a:prstGeom>
          <a:ln w="12700">
            <a:miter lim="400000"/>
          </a:ln>
        </p:spPr>
      </p:pic>
      <p:sp>
        <p:nvSpPr>
          <p:cNvPr id="181" name="Google Shape;132;p4"/>
          <p:cNvSpPr txBox="1"/>
          <p:nvPr/>
        </p:nvSpPr>
        <p:spPr>
          <a:xfrm>
            <a:off x="520330" y="4136787"/>
            <a:ext cx="4091064" cy="677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¿Qué experiencia has tenido con el sistema de frenos de un automóvil?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oogle Shape;151;p5"/>
          <p:cNvGrpSpPr/>
          <p:nvPr/>
        </p:nvGrpSpPr>
        <p:grpSpPr>
          <a:xfrm>
            <a:off x="4063481" y="3088867"/>
            <a:ext cx="5095873" cy="3508581"/>
            <a:chOff x="0" y="0"/>
            <a:chExt cx="5095871" cy="3508580"/>
          </a:xfrm>
        </p:grpSpPr>
        <p:sp>
          <p:nvSpPr>
            <p:cNvPr id="183" name="Rectángulo redondeado"/>
            <p:cNvSpPr/>
            <p:nvPr/>
          </p:nvSpPr>
          <p:spPr>
            <a:xfrm>
              <a:off x="0" y="-1"/>
              <a:ext cx="5095873" cy="3508581"/>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84" name="Texto"/>
            <p:cNvSpPr txBox="1"/>
            <p:nvPr/>
          </p:nvSpPr>
          <p:spPr>
            <a:xfrm>
              <a:off x="53108" y="1564172"/>
              <a:ext cx="4989657"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186" name="Google Shape;43;p26"/>
          <p:cNvSpPr txBox="1">
            <a:spLocks noGrp="1"/>
          </p:cNvSpPr>
          <p:nvPr>
            <p:ph type="sldNum" sz="quarter" idx="4294967295"/>
          </p:nvPr>
        </p:nvSpPr>
        <p:spPr>
          <a:xfrm>
            <a:off x="442489" y="6881800"/>
            <a:ext cx="266354"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5</a:t>
            </a:fld>
            <a:endParaRPr/>
          </a:p>
        </p:txBody>
      </p:sp>
      <p:sp>
        <p:nvSpPr>
          <p:cNvPr id="187" name="Google Shape;152;p5"/>
          <p:cNvSpPr txBox="1"/>
          <p:nvPr/>
        </p:nvSpPr>
        <p:spPr>
          <a:xfrm rot="21594879">
            <a:off x="4510901" y="3646591"/>
            <a:ext cx="4357845" cy="677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Reconocerás el sistema de frenos automotriz, considerando sus partes y funciones. </a:t>
            </a:r>
          </a:p>
        </p:txBody>
      </p:sp>
      <p:sp>
        <p:nvSpPr>
          <p:cNvPr id="188" name="Google Shape;167;p5"/>
          <p:cNvSpPr txBox="1"/>
          <p:nvPr/>
        </p:nvSpPr>
        <p:spPr>
          <a:xfrm>
            <a:off x="4017016" y="1066665"/>
            <a:ext cx="466495" cy="830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gn="r">
              <a:lnSpc>
                <a:spcPct val="90000"/>
              </a:lnSpc>
              <a:defRPr sz="5000">
                <a:solidFill>
                  <a:srgbClr val="BA9BA5"/>
                </a:solidFill>
                <a:latin typeface="Calibri"/>
                <a:ea typeface="Calibri"/>
                <a:cs typeface="Calibri"/>
                <a:sym typeface="Calibri"/>
              </a:defRPr>
            </a:lvl1pPr>
          </a:lstStyle>
          <a:p>
            <a:r>
              <a:t>1</a:t>
            </a:r>
          </a:p>
        </p:txBody>
      </p:sp>
      <p:sp>
        <p:nvSpPr>
          <p:cNvPr id="189" name="Google Shape;168;p5"/>
          <p:cNvSpPr txBox="1"/>
          <p:nvPr/>
        </p:nvSpPr>
        <p:spPr>
          <a:xfrm>
            <a:off x="375974" y="1265366"/>
            <a:ext cx="3872884" cy="536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sp>
        <p:nvSpPr>
          <p:cNvPr id="190" name="Google Shape;152;p5"/>
          <p:cNvSpPr txBox="1"/>
          <p:nvPr/>
        </p:nvSpPr>
        <p:spPr>
          <a:xfrm>
            <a:off x="4507140" y="4980445"/>
            <a:ext cx="4208555" cy="1248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Practicarás en un vehículo y observarás el funcionamiento del servofreno, considerando lo visto en la actividad y las instrucciones entregadas por el docente. </a:t>
            </a:r>
          </a:p>
        </p:txBody>
      </p:sp>
      <p:pic>
        <p:nvPicPr>
          <p:cNvPr id="191" name="Google Shape;164;p5" descr="Google Shape;164;p5"/>
          <p:cNvPicPr>
            <a:picLocks noChangeAspect="1"/>
          </p:cNvPicPr>
          <p:nvPr/>
        </p:nvPicPr>
        <p:blipFill>
          <a:blip r:embed="rId2"/>
          <a:stretch>
            <a:fillRect/>
          </a:stretch>
        </p:blipFill>
        <p:spPr>
          <a:xfrm>
            <a:off x="663221" y="2367775"/>
            <a:ext cx="2965719" cy="4328993"/>
          </a:xfrm>
          <a:prstGeom prst="rect">
            <a:avLst/>
          </a:prstGeom>
          <a:ln w="12700">
            <a:miter lim="400000"/>
          </a:ln>
        </p:spPr>
      </p:pic>
      <p:sp>
        <p:nvSpPr>
          <p:cNvPr id="192" name="Google Shape;196;p6"/>
          <p:cNvSpPr txBox="1"/>
          <p:nvPr/>
        </p:nvSpPr>
        <p:spPr>
          <a:xfrm>
            <a:off x="4063851" y="2576445"/>
            <a:ext cx="4932408"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Al término de la actividad estarás en condiciones de:</a:t>
            </a:r>
          </a:p>
        </p:txBody>
      </p:sp>
      <p:grpSp>
        <p:nvGrpSpPr>
          <p:cNvPr id="195" name="Google Shape;189;p6"/>
          <p:cNvGrpSpPr/>
          <p:nvPr/>
        </p:nvGrpSpPr>
        <p:grpSpPr>
          <a:xfrm>
            <a:off x="3880053" y="3669207"/>
            <a:ext cx="376203" cy="536119"/>
            <a:chOff x="0" y="0"/>
            <a:chExt cx="376201" cy="536117"/>
          </a:xfrm>
        </p:grpSpPr>
        <p:sp>
          <p:nvSpPr>
            <p:cNvPr id="193" name="Google Shape;190;p6"/>
            <p:cNvSpPr/>
            <p:nvPr/>
          </p:nvSpPr>
          <p:spPr>
            <a:xfrm>
              <a:off x="0" y="75183"/>
              <a:ext cx="37620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4" name="Google Shape;191;p6"/>
            <p:cNvSpPr txBox="1"/>
            <p:nvPr/>
          </p:nvSpPr>
          <p:spPr>
            <a:xfrm>
              <a:off x="9524" y="0"/>
              <a:ext cx="300303" cy="5361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198" name="Google Shape;192;p6"/>
          <p:cNvGrpSpPr/>
          <p:nvPr/>
        </p:nvGrpSpPr>
        <p:grpSpPr>
          <a:xfrm>
            <a:off x="3879824" y="5233379"/>
            <a:ext cx="376203" cy="536118"/>
            <a:chOff x="0" y="0"/>
            <a:chExt cx="376201" cy="536117"/>
          </a:xfrm>
        </p:grpSpPr>
        <p:sp>
          <p:nvSpPr>
            <p:cNvPr id="196" name="Google Shape;193;p6"/>
            <p:cNvSpPr/>
            <p:nvPr/>
          </p:nvSpPr>
          <p:spPr>
            <a:xfrm>
              <a:off x="0" y="75183"/>
              <a:ext cx="37620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7" name="Google Shape;194;p6"/>
            <p:cNvSpPr txBox="1"/>
            <p:nvPr/>
          </p:nvSpPr>
          <p:spPr>
            <a:xfrm>
              <a:off x="9524" y="0"/>
              <a:ext cx="300303" cy="5361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199" name="Google Shape;166;p5"/>
          <p:cNvSpPr txBox="1"/>
          <p:nvPr/>
        </p:nvSpPr>
        <p:spPr>
          <a:xfrm>
            <a:off x="4483510" y="1277099"/>
            <a:ext cx="2547905" cy="431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90000"/>
              </a:lnSpc>
              <a:defRPr sz="2000">
                <a:solidFill>
                  <a:srgbClr val="FF0000"/>
                </a:solidFill>
                <a:latin typeface="Calibri"/>
                <a:ea typeface="Calibri"/>
                <a:cs typeface="Calibri"/>
                <a:sym typeface="Calibri"/>
              </a:defRPr>
            </a:lvl1pPr>
          </a:lstStyle>
          <a:p>
            <a:r>
              <a:t>PEDAL Y SERVO FRENO</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ángulo redondeado"/>
          <p:cNvSpPr/>
          <p:nvPr/>
        </p:nvSpPr>
        <p:spPr>
          <a:xfrm>
            <a:off x="563294" y="2178866"/>
            <a:ext cx="4284652" cy="1717189"/>
          </a:xfrm>
          <a:prstGeom prst="roundRect">
            <a:avLst>
              <a:gd name="adj" fmla="val 16888"/>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02"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cap="all">
                <a:solidFill>
                  <a:srgbClr val="741B47"/>
                </a:solidFill>
                <a:latin typeface="Calibri"/>
                <a:ea typeface="Calibri"/>
                <a:cs typeface="Calibri"/>
                <a:sym typeface="Calibri"/>
              </a:defRPr>
            </a:pPr>
            <a:r>
              <a:t>¿QUÉ ES EL </a:t>
            </a:r>
            <a:r>
              <a:rPr b="0">
                <a:solidFill>
                  <a:srgbClr val="FF0000"/>
                </a:solidFill>
              </a:rPr>
              <a:t>SISTEMA DE FRENOS?</a:t>
            </a:r>
          </a:p>
        </p:txBody>
      </p:sp>
      <p:pic>
        <p:nvPicPr>
          <p:cNvPr id="204" name="Imagen" descr="Imagen"/>
          <p:cNvPicPr>
            <a:picLocks noChangeAspect="1"/>
          </p:cNvPicPr>
          <p:nvPr/>
        </p:nvPicPr>
        <p:blipFill>
          <a:blip r:embed="rId2"/>
          <a:stretch>
            <a:fillRect/>
          </a:stretch>
        </p:blipFill>
        <p:spPr>
          <a:xfrm>
            <a:off x="228708" y="3745287"/>
            <a:ext cx="2604309" cy="3201880"/>
          </a:xfrm>
          <a:prstGeom prst="rect">
            <a:avLst/>
          </a:prstGeom>
          <a:ln w="12700">
            <a:miter lim="400000"/>
          </a:ln>
        </p:spPr>
      </p:pic>
      <p:sp>
        <p:nvSpPr>
          <p:cNvPr id="205" name="Probar las baterías para determinar si son reutilizables.…"/>
          <p:cNvSpPr txBox="1"/>
          <p:nvPr/>
        </p:nvSpPr>
        <p:spPr>
          <a:xfrm>
            <a:off x="736538" y="2314892"/>
            <a:ext cx="4117367" cy="135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El sistema de frenos de un vehículo se encarga de disminuir la velocidad o llegar a la detención a voluntad del Conductor, para lo cual cuenta con una serie de componentes que en conjunto realizan las maniobras antes mencionadas.</a:t>
            </a:r>
          </a:p>
        </p:txBody>
      </p:sp>
      <p:pic>
        <p:nvPicPr>
          <p:cNvPr id="206" name="Imagen" descr="Imagen"/>
          <p:cNvPicPr>
            <a:picLocks noChangeAspect="1"/>
          </p:cNvPicPr>
          <p:nvPr/>
        </p:nvPicPr>
        <p:blipFill>
          <a:blip r:embed="rId3"/>
          <a:stretch>
            <a:fillRect/>
          </a:stretch>
        </p:blipFill>
        <p:spPr>
          <a:xfrm>
            <a:off x="3812914" y="3219439"/>
            <a:ext cx="5726711" cy="4048343"/>
          </a:xfrm>
          <a:prstGeom prst="rect">
            <a:avLst/>
          </a:prstGeom>
          <a:ln w="12700">
            <a:miter lim="400000"/>
          </a:ln>
        </p:spPr>
      </p:pic>
      <p:sp>
        <p:nvSpPr>
          <p:cNvPr id="207" name="Triángulo isósceles 13"/>
          <p:cNvSpPr/>
          <p:nvPr/>
        </p:nvSpPr>
        <p:spPr>
          <a:xfrm rot="12168342">
            <a:off x="2229149" y="3730952"/>
            <a:ext cx="333493" cy="788256"/>
          </a:xfrm>
          <a:prstGeom prst="triangle">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6</a:t>
            </a:fld>
            <a:endParaRPr lang="es-CL"/>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ángulo redondeado"/>
          <p:cNvSpPr/>
          <p:nvPr/>
        </p:nvSpPr>
        <p:spPr>
          <a:xfrm>
            <a:off x="488021" y="2902416"/>
            <a:ext cx="5568405" cy="930950"/>
          </a:xfrm>
          <a:prstGeom prst="roundRect">
            <a:avLst>
              <a:gd name="adj" fmla="val 22506"/>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10" name="Rectángulo redondeado"/>
          <p:cNvSpPr/>
          <p:nvPr/>
        </p:nvSpPr>
        <p:spPr>
          <a:xfrm>
            <a:off x="488021" y="4014766"/>
            <a:ext cx="5652906" cy="2424534"/>
          </a:xfrm>
          <a:prstGeom prst="roundRect">
            <a:avLst>
              <a:gd name="adj" fmla="val 871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11" name="Círculo"/>
          <p:cNvSpPr/>
          <p:nvPr/>
        </p:nvSpPr>
        <p:spPr>
          <a:xfrm>
            <a:off x="4353884" y="2226813"/>
            <a:ext cx="5005527" cy="5005526"/>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12"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cap="all">
                <a:solidFill>
                  <a:srgbClr val="741B47"/>
                </a:solidFill>
                <a:latin typeface="Calibri"/>
                <a:ea typeface="Calibri"/>
                <a:cs typeface="Calibri"/>
                <a:sym typeface="Calibri"/>
              </a:defRPr>
            </a:pPr>
            <a:r>
              <a:t>¿QUÉ ES EL </a:t>
            </a:r>
            <a:r>
              <a:rPr b="0">
                <a:solidFill>
                  <a:srgbClr val="FF0000"/>
                </a:solidFill>
              </a:rPr>
              <a:t>SISTEMA DE FRENOS?</a:t>
            </a:r>
          </a:p>
        </p:txBody>
      </p:sp>
      <p:pic>
        <p:nvPicPr>
          <p:cNvPr id="214" name="Imagen" descr="Imagen"/>
          <p:cNvPicPr>
            <a:picLocks noChangeAspect="1"/>
          </p:cNvPicPr>
          <p:nvPr/>
        </p:nvPicPr>
        <p:blipFill>
          <a:blip r:embed="rId2"/>
          <a:stretch>
            <a:fillRect/>
          </a:stretch>
        </p:blipFill>
        <p:spPr>
          <a:xfrm>
            <a:off x="-3572875" y="-4482572"/>
            <a:ext cx="3124899" cy="3841924"/>
          </a:xfrm>
          <a:prstGeom prst="rect">
            <a:avLst/>
          </a:prstGeom>
          <a:ln w="12700">
            <a:miter lim="400000"/>
          </a:ln>
        </p:spPr>
      </p:pic>
      <p:sp>
        <p:nvSpPr>
          <p:cNvPr id="215" name="Probar las baterías para determinar si son reutilizables.…"/>
          <p:cNvSpPr txBox="1"/>
          <p:nvPr/>
        </p:nvSpPr>
        <p:spPr>
          <a:xfrm>
            <a:off x="746340" y="3133327"/>
            <a:ext cx="3464162" cy="494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La Energía Cinética se genera cuando el vehículo se encuentra en movimiento.</a:t>
            </a:r>
          </a:p>
        </p:txBody>
      </p:sp>
      <p:sp>
        <p:nvSpPr>
          <p:cNvPr id="216" name="Las baterías de los automóviles son consideradas desechos tóxicos dados sus componentes y residuos  peligrosos para el medio ambiente.…"/>
          <p:cNvSpPr txBox="1"/>
          <p:nvPr/>
        </p:nvSpPr>
        <p:spPr>
          <a:xfrm>
            <a:off x="479307" y="1686319"/>
            <a:ext cx="8756885" cy="773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80000"/>
              </a:lnSpc>
              <a:defRPr sz="2200" cap="all">
                <a:solidFill>
                  <a:srgbClr val="741B47"/>
                </a:solidFill>
                <a:latin typeface="Calibri"/>
                <a:ea typeface="Calibri"/>
                <a:cs typeface="Calibri"/>
                <a:sym typeface="Calibri"/>
              </a:defRPr>
            </a:lvl1pPr>
          </a:lstStyle>
          <a:p>
            <a:r>
              <a:t>El Sistema de Frenos es un transformador de Energía, se encarga de transformar Energía Cinética en Energía Calórica.</a:t>
            </a:r>
          </a:p>
        </p:txBody>
      </p:sp>
      <p:pic>
        <p:nvPicPr>
          <p:cNvPr id="217" name="Imagen" descr="Imagen"/>
          <p:cNvPicPr>
            <a:picLocks noChangeAspect="1"/>
          </p:cNvPicPr>
          <p:nvPr/>
        </p:nvPicPr>
        <p:blipFill>
          <a:blip r:embed="rId3"/>
          <a:stretch>
            <a:fillRect/>
          </a:stretch>
        </p:blipFill>
        <p:spPr>
          <a:xfrm>
            <a:off x="4723970" y="3074563"/>
            <a:ext cx="4682302" cy="3310026"/>
          </a:xfrm>
          <a:prstGeom prst="rect">
            <a:avLst/>
          </a:prstGeom>
          <a:ln w="12700">
            <a:miter lim="400000"/>
          </a:ln>
        </p:spPr>
      </p:pic>
      <p:sp>
        <p:nvSpPr>
          <p:cNvPr id="218" name="Probar las baterías para determinar si son reutilizables.…"/>
          <p:cNvSpPr txBox="1"/>
          <p:nvPr/>
        </p:nvSpPr>
        <p:spPr>
          <a:xfrm>
            <a:off x="763523" y="4266337"/>
            <a:ext cx="3330304" cy="1921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La Energía Calórica se genera cuando los elementos de frenos (Pastillas y Balatas), rozan contra   los discos o tambores de frenos generando calor, el cual es discipado al medio ambiente, a través de los elementos de ventilación que posee el sistema.</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7</a:t>
            </a:fld>
            <a:endParaRPr lang="es-CL"/>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ángulo redondeado"/>
          <p:cNvSpPr/>
          <p:nvPr/>
        </p:nvSpPr>
        <p:spPr>
          <a:xfrm>
            <a:off x="347639" y="3057558"/>
            <a:ext cx="6984864" cy="861101"/>
          </a:xfrm>
          <a:prstGeom prst="roundRect">
            <a:avLst>
              <a:gd name="adj" fmla="val 21412"/>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21" name="Rectángulo redondeado"/>
          <p:cNvSpPr/>
          <p:nvPr/>
        </p:nvSpPr>
        <p:spPr>
          <a:xfrm>
            <a:off x="347639" y="4044564"/>
            <a:ext cx="6509081" cy="1902865"/>
          </a:xfrm>
          <a:prstGeom prst="roundRect">
            <a:avLst>
              <a:gd name="adj" fmla="val 8636"/>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22" name="Círculo"/>
          <p:cNvSpPr/>
          <p:nvPr/>
        </p:nvSpPr>
        <p:spPr>
          <a:xfrm>
            <a:off x="5368929" y="3007675"/>
            <a:ext cx="3364754" cy="3364754"/>
          </a:xfrm>
          <a:prstGeom prst="ellipse">
            <a:avLst/>
          </a:prstGeom>
          <a:solidFill>
            <a:srgbClr val="EDE6E8"/>
          </a:solidFill>
          <a:ln w="12700">
            <a:miter lim="400000"/>
          </a:ln>
        </p:spPr>
        <p:txBody>
          <a:bodyPr lIns="0" tIns="0" rIns="0" bIns="0"/>
          <a:lstStyle/>
          <a:p>
            <a:endParaRPr/>
          </a:p>
        </p:txBody>
      </p:sp>
      <p:sp>
        <p:nvSpPr>
          <p:cNvPr id="223" name="Rectángulo redondeado"/>
          <p:cNvSpPr/>
          <p:nvPr/>
        </p:nvSpPr>
        <p:spPr>
          <a:xfrm>
            <a:off x="329962" y="2395483"/>
            <a:ext cx="7911003" cy="536170"/>
          </a:xfrm>
          <a:prstGeom prst="roundRect">
            <a:avLst>
              <a:gd name="adj" fmla="val 24392"/>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24" name="Probar las baterías para determinar si son reutilizables.…"/>
          <p:cNvSpPr txBox="1"/>
          <p:nvPr/>
        </p:nvSpPr>
        <p:spPr>
          <a:xfrm>
            <a:off x="497172" y="3253545"/>
            <a:ext cx="6078789"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En este componente se produce una amplificación de la fuerza de frenado ejercida por el conductor sobre el pedal de freno.</a:t>
            </a:r>
          </a:p>
        </p:txBody>
      </p:sp>
      <p:sp>
        <p:nvSpPr>
          <p:cNvPr id="225" name="Círculo"/>
          <p:cNvSpPr/>
          <p:nvPr/>
        </p:nvSpPr>
        <p:spPr>
          <a:xfrm>
            <a:off x="5422638" y="3063016"/>
            <a:ext cx="3257335" cy="3257336"/>
          </a:xfrm>
          <a:prstGeom prst="ellipse">
            <a:avLst/>
          </a:prstGeom>
          <a:solidFill>
            <a:srgbClr val="FFFFFF"/>
          </a:solidFill>
          <a:ln w="12700">
            <a:miter lim="400000"/>
          </a:ln>
        </p:spPr>
        <p:txBody>
          <a:bodyPr lIns="0" tIns="0" rIns="0" bIns="0"/>
          <a:lstStyle/>
          <a:p>
            <a:endParaRPr/>
          </a:p>
        </p:txBody>
      </p:sp>
      <p:sp>
        <p:nvSpPr>
          <p:cNvPr id="226"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cap="all">
                <a:solidFill>
                  <a:srgbClr val="741B47"/>
                </a:solidFill>
                <a:latin typeface="Calibri"/>
                <a:ea typeface="Calibri"/>
                <a:cs typeface="Calibri"/>
                <a:sym typeface="Calibri"/>
              </a:defRPr>
            </a:pPr>
            <a:r>
              <a:t>COMPONENTES DEL </a:t>
            </a:r>
            <a:r>
              <a:rPr b="0">
                <a:solidFill>
                  <a:srgbClr val="FF0000"/>
                </a:solidFill>
              </a:rPr>
              <a:t>SISTEMA DE FRENOS</a:t>
            </a:r>
          </a:p>
        </p:txBody>
      </p:sp>
      <p:pic>
        <p:nvPicPr>
          <p:cNvPr id="228" name="Imagen" descr="Imagen"/>
          <p:cNvPicPr>
            <a:picLocks noChangeAspect="1"/>
          </p:cNvPicPr>
          <p:nvPr/>
        </p:nvPicPr>
        <p:blipFill>
          <a:blip r:embed="rId2"/>
          <a:stretch>
            <a:fillRect/>
          </a:stretch>
        </p:blipFill>
        <p:spPr>
          <a:xfrm>
            <a:off x="-3572875" y="-4482572"/>
            <a:ext cx="3124899" cy="3841924"/>
          </a:xfrm>
          <a:prstGeom prst="rect">
            <a:avLst/>
          </a:prstGeom>
          <a:ln w="12700">
            <a:miter lim="400000"/>
          </a:ln>
        </p:spPr>
      </p:pic>
      <p:sp>
        <p:nvSpPr>
          <p:cNvPr id="229" name="Probar las baterías para determinar si son reutilizables.…"/>
          <p:cNvSpPr txBox="1"/>
          <p:nvPr/>
        </p:nvSpPr>
        <p:spPr>
          <a:xfrm>
            <a:off x="509514" y="2539494"/>
            <a:ext cx="5473919"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Accionado por el Conductor al momento de efectuar una frenada.</a:t>
            </a:r>
          </a:p>
        </p:txBody>
      </p:sp>
      <p:sp>
        <p:nvSpPr>
          <p:cNvPr id="230" name="Las baterías de los automóviles son consideradas desechos tóxicos dados sus componentes y residuos  peligrosos para el medio ambiente.…"/>
          <p:cNvSpPr txBox="1"/>
          <p:nvPr/>
        </p:nvSpPr>
        <p:spPr>
          <a:xfrm>
            <a:off x="442518" y="1604686"/>
            <a:ext cx="2627696" cy="476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80000"/>
              </a:lnSpc>
              <a:defRPr sz="2200" cap="all">
                <a:solidFill>
                  <a:srgbClr val="741B47"/>
                </a:solidFill>
                <a:latin typeface="Calibri"/>
                <a:ea typeface="Calibri"/>
                <a:cs typeface="Calibri"/>
                <a:sym typeface="Calibri"/>
              </a:defRPr>
            </a:lvl1pPr>
          </a:lstStyle>
          <a:p>
            <a:r>
              <a:t>PREDAL DE FRENo</a:t>
            </a:r>
          </a:p>
        </p:txBody>
      </p:sp>
      <p:sp>
        <p:nvSpPr>
          <p:cNvPr id="231" name="Probar las baterías para determinar si son reutilizables.…"/>
          <p:cNvSpPr txBox="1"/>
          <p:nvPr/>
        </p:nvSpPr>
        <p:spPr>
          <a:xfrm>
            <a:off x="647422" y="4320673"/>
            <a:ext cx="4278508" cy="135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Esta amplificación se realiza mediante el efecto de palanca. Es decir, el largo del pedal hasta su punto de basculación es bastante más largo, que la distancia que existe entre el punto de basculación y el vástago que conecta con el servo freno.</a:t>
            </a:r>
          </a:p>
        </p:txBody>
      </p:sp>
      <p:pic>
        <p:nvPicPr>
          <p:cNvPr id="232" name="Imagen" descr="Imagen"/>
          <p:cNvPicPr>
            <a:picLocks noChangeAspect="1"/>
          </p:cNvPicPr>
          <p:nvPr/>
        </p:nvPicPr>
        <p:blipFill>
          <a:blip r:embed="rId3"/>
          <a:stretch>
            <a:fillRect/>
          </a:stretch>
        </p:blipFill>
        <p:spPr>
          <a:xfrm>
            <a:off x="5982263" y="3669334"/>
            <a:ext cx="1549401" cy="2044701"/>
          </a:xfrm>
          <a:prstGeom prst="rect">
            <a:avLst/>
          </a:prstGeom>
          <a:ln w="12700">
            <a:miter lim="400000"/>
          </a:ln>
        </p:spPr>
      </p:pic>
      <p:pic>
        <p:nvPicPr>
          <p:cNvPr id="2" name="Imagen 1">
            <a:extLst>
              <a:ext uri="{FF2B5EF4-FFF2-40B4-BE49-F238E27FC236}">
                <a16:creationId xmlns:a16="http://schemas.microsoft.com/office/drawing/2014/main" id="{0D901481-D6A1-884C-A74A-7471C9FEF7B7}"/>
              </a:ext>
            </a:extLst>
          </p:cNvPr>
          <p:cNvPicPr>
            <a:picLocks noChangeAspect="1"/>
          </p:cNvPicPr>
          <p:nvPr/>
        </p:nvPicPr>
        <p:blipFill rotWithShape="1">
          <a:blip r:embed="rId4"/>
          <a:srcRect r="26789" b="8598"/>
          <a:stretch/>
        </p:blipFill>
        <p:spPr>
          <a:xfrm>
            <a:off x="7156503" y="4158215"/>
            <a:ext cx="2558997" cy="3398285"/>
          </a:xfrm>
          <a:prstGeom prst="rect">
            <a:avLst/>
          </a:prstGeom>
        </p:spPr>
      </p:pic>
      <p:sp>
        <p:nvSpPr>
          <p:cNvPr id="3" name="Marcador de número de diapositiva 2"/>
          <p:cNvSpPr>
            <a:spLocks noGrp="1"/>
          </p:cNvSpPr>
          <p:nvPr>
            <p:ph type="sldNum" sz="quarter" idx="2"/>
          </p:nvPr>
        </p:nvSpPr>
        <p:spPr/>
        <p:txBody>
          <a:bodyPr/>
          <a:lstStyle/>
          <a:p>
            <a:fld id="{86CB4B4D-7CA3-9044-876B-883B54F8677D}" type="slidenum">
              <a:rPr lang="es-CL" smtClean="0"/>
              <a:t>8</a:t>
            </a:fld>
            <a:endParaRPr lang="es-CL"/>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ángulo redondeado"/>
          <p:cNvSpPr/>
          <p:nvPr/>
        </p:nvSpPr>
        <p:spPr>
          <a:xfrm>
            <a:off x="356567" y="2205667"/>
            <a:ext cx="7049045" cy="1163931"/>
          </a:xfrm>
          <a:prstGeom prst="roundRect">
            <a:avLst>
              <a:gd name="adj" fmla="val 17135"/>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36" name="Rectángulo redondeado"/>
          <p:cNvSpPr/>
          <p:nvPr/>
        </p:nvSpPr>
        <p:spPr>
          <a:xfrm>
            <a:off x="356567" y="3526432"/>
            <a:ext cx="7049045" cy="1326206"/>
          </a:xfrm>
          <a:prstGeom prst="roundRect">
            <a:avLst>
              <a:gd name="adj" fmla="val 1503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37" name="Rectángulo redondeado"/>
          <p:cNvSpPr/>
          <p:nvPr/>
        </p:nvSpPr>
        <p:spPr>
          <a:xfrm>
            <a:off x="356567" y="4946846"/>
            <a:ext cx="7049045" cy="1595979"/>
          </a:xfrm>
          <a:prstGeom prst="roundRect">
            <a:avLst>
              <a:gd name="adj" fmla="val 12496"/>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38" name="Círculo"/>
          <p:cNvSpPr/>
          <p:nvPr/>
        </p:nvSpPr>
        <p:spPr>
          <a:xfrm>
            <a:off x="4806108" y="1779255"/>
            <a:ext cx="5242485" cy="5242485"/>
          </a:xfrm>
          <a:prstGeom prst="ellipse">
            <a:avLst/>
          </a:prstGeom>
          <a:solidFill>
            <a:srgbClr val="BC9CA6"/>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39" name="Círculo"/>
          <p:cNvSpPr/>
          <p:nvPr/>
        </p:nvSpPr>
        <p:spPr>
          <a:xfrm>
            <a:off x="4860087" y="1830896"/>
            <a:ext cx="5139203" cy="5139203"/>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pic>
        <p:nvPicPr>
          <p:cNvPr id="241" name="Imagen" descr="Imagen"/>
          <p:cNvPicPr>
            <a:picLocks noChangeAspect="1"/>
          </p:cNvPicPr>
          <p:nvPr/>
        </p:nvPicPr>
        <p:blipFill>
          <a:blip r:embed="rId2"/>
          <a:stretch>
            <a:fillRect/>
          </a:stretch>
        </p:blipFill>
        <p:spPr>
          <a:xfrm>
            <a:off x="-3572875" y="-4482572"/>
            <a:ext cx="3124899" cy="3841924"/>
          </a:xfrm>
          <a:prstGeom prst="rect">
            <a:avLst/>
          </a:prstGeom>
          <a:ln w="12700">
            <a:miter lim="400000"/>
          </a:ln>
        </p:spPr>
      </p:pic>
      <p:sp>
        <p:nvSpPr>
          <p:cNvPr id="242" name="Probar las baterías para determinar si son reutilizables.…"/>
          <p:cNvSpPr txBox="1"/>
          <p:nvPr/>
        </p:nvSpPr>
        <p:spPr>
          <a:xfrm>
            <a:off x="628102" y="2397682"/>
            <a:ext cx="4132952"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El Servo freno, es un dispositivo de asistencia, su función es amplificar el esfuerzo aplicado por el Conductor sobre el pedal de freno.</a:t>
            </a:r>
          </a:p>
        </p:txBody>
      </p:sp>
      <p:sp>
        <p:nvSpPr>
          <p:cNvPr id="243"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cap="all">
                <a:solidFill>
                  <a:srgbClr val="741B47"/>
                </a:solidFill>
                <a:latin typeface="Calibri"/>
                <a:ea typeface="Calibri"/>
                <a:cs typeface="Calibri"/>
                <a:sym typeface="Calibri"/>
              </a:defRPr>
            </a:pPr>
            <a:r>
              <a:t>COMPONENTES DEL </a:t>
            </a:r>
            <a:r>
              <a:rPr b="0">
                <a:solidFill>
                  <a:srgbClr val="FF0000"/>
                </a:solidFill>
              </a:rPr>
              <a:t>SISTEMA DE FRENOS</a:t>
            </a:r>
          </a:p>
        </p:txBody>
      </p:sp>
      <p:sp>
        <p:nvSpPr>
          <p:cNvPr id="244" name="Las baterías de los automóviles son consideradas desechos tóxicos dados sus componentes y residuos  peligrosos para el medio ambiente.…"/>
          <p:cNvSpPr txBox="1"/>
          <p:nvPr/>
        </p:nvSpPr>
        <p:spPr>
          <a:xfrm>
            <a:off x="442518" y="1604686"/>
            <a:ext cx="2627696" cy="476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80000"/>
              </a:lnSpc>
              <a:defRPr sz="2200" cap="all">
                <a:solidFill>
                  <a:srgbClr val="741B47"/>
                </a:solidFill>
                <a:latin typeface="Calibri"/>
                <a:ea typeface="Calibri"/>
                <a:cs typeface="Calibri"/>
                <a:sym typeface="Calibri"/>
              </a:defRPr>
            </a:lvl1pPr>
          </a:lstStyle>
          <a:p>
            <a:r>
              <a:t>SERVO FRENo</a:t>
            </a:r>
          </a:p>
        </p:txBody>
      </p:sp>
      <p:pic>
        <p:nvPicPr>
          <p:cNvPr id="245" name="Imagen" descr="Imagen"/>
          <p:cNvPicPr>
            <a:picLocks noChangeAspect="1"/>
          </p:cNvPicPr>
          <p:nvPr/>
        </p:nvPicPr>
        <p:blipFill>
          <a:blip r:embed="rId3"/>
          <a:stretch>
            <a:fillRect/>
          </a:stretch>
        </p:blipFill>
        <p:spPr>
          <a:xfrm>
            <a:off x="5425319" y="2930728"/>
            <a:ext cx="4004063" cy="2939539"/>
          </a:xfrm>
          <a:prstGeom prst="rect">
            <a:avLst/>
          </a:prstGeom>
          <a:ln w="12700">
            <a:miter lim="400000"/>
          </a:ln>
        </p:spPr>
      </p:pic>
      <p:sp>
        <p:nvSpPr>
          <p:cNvPr id="246" name="Probar las baterías para determinar si son reutilizables.…"/>
          <p:cNvSpPr txBox="1"/>
          <p:nvPr/>
        </p:nvSpPr>
        <p:spPr>
          <a:xfrm>
            <a:off x="596823" y="3656898"/>
            <a:ext cx="4004062" cy="106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15000"/>
              </a:lnSpc>
              <a:defRPr sz="1600">
                <a:solidFill>
                  <a:srgbClr val="741B47"/>
                </a:solidFill>
                <a:latin typeface="Calibri"/>
                <a:ea typeface="Calibri"/>
                <a:cs typeface="Calibri"/>
                <a:sym typeface="Calibri"/>
              </a:defRPr>
            </a:pPr>
            <a:r>
              <a:t>Esto es posible por medio del aprovechamiento de la presión absoluta o presión negativa generada en el múltiple de Admisión por el motor durante su funcionamiento</a:t>
            </a:r>
            <a:r>
              <a:rPr sz="1200">
                <a:solidFill>
                  <a:srgbClr val="000000"/>
                </a:solidFill>
                <a:latin typeface="Times"/>
                <a:ea typeface="Times"/>
                <a:cs typeface="Times"/>
                <a:sym typeface="Times"/>
              </a:rPr>
              <a:t> </a:t>
            </a:r>
          </a:p>
        </p:txBody>
      </p:sp>
      <p:sp>
        <p:nvSpPr>
          <p:cNvPr id="247" name="Probar las baterías para determinar si son reutilizables.…"/>
          <p:cNvSpPr txBox="1"/>
          <p:nvPr/>
        </p:nvSpPr>
        <p:spPr>
          <a:xfrm>
            <a:off x="689935" y="5062198"/>
            <a:ext cx="4239081" cy="135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En motores Diesel o motores Gasolina con Turbo Compresor, esta presión negativa o depresión es generada por una bomba de vacío montada en el Alternador o en la parte trasera del motor, movida por el árbol de levas.</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9</a:t>
            </a:fld>
            <a:endParaRPr lang="es-CL"/>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TotalTime>
  <Words>1193</Words>
  <Application>Microsoft Office PowerPoint</Application>
  <PresentationFormat>Personalizado</PresentationFormat>
  <Paragraphs>129</Paragraphs>
  <Slides>23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Helvetica</vt:lpstr>
      <vt:lpstr>Times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Pamela  Marquez Pauchard</dc:creator>
  <cp:lastModifiedBy>Pamela  Marquez Pauchard</cp:lastModifiedBy>
  <cp:revision>7</cp:revision>
  <dcterms:modified xsi:type="dcterms:W3CDTF">2021-02-15T20:47:03Z</dcterms:modified>
</cp:coreProperties>
</file>