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331" r:id="rId2"/>
    <p:sldId id="256" r:id="rId3"/>
    <p:sldId id="335" r:id="rId4"/>
    <p:sldId id="258" r:id="rId5"/>
    <p:sldId id="259" r:id="rId6"/>
    <p:sldId id="308" r:id="rId7"/>
    <p:sldId id="311" r:id="rId8"/>
    <p:sldId id="307" r:id="rId9"/>
    <p:sldId id="313" r:id="rId10"/>
    <p:sldId id="314" r:id="rId11"/>
    <p:sldId id="315" r:id="rId12"/>
    <p:sldId id="310" r:id="rId13"/>
    <p:sldId id="316" r:id="rId14"/>
    <p:sldId id="317" r:id="rId15"/>
    <p:sldId id="318" r:id="rId16"/>
    <p:sldId id="319" r:id="rId17"/>
    <p:sldId id="320" r:id="rId18"/>
    <p:sldId id="301" r:id="rId19"/>
    <p:sldId id="306" r:id="rId20"/>
    <p:sldId id="332" r:id="rId21"/>
    <p:sldId id="334" r:id="rId22"/>
    <p:sldId id="333" r:id="rId23"/>
    <p:sldId id="279" r:id="rId24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lscJjAaQr4bhYRrr/sQpOikMzIQ==" r:id="rId41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23D"/>
    <a:srgbClr val="BB9BA5"/>
    <a:srgbClr val="76384D"/>
    <a:srgbClr val="E9E1E4"/>
    <a:srgbClr val="F3F3F3"/>
    <a:srgbClr val="F9C4C3"/>
    <a:srgbClr val="C73F3D"/>
    <a:srgbClr val="F1E9C7"/>
    <a:srgbClr val="CCB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4502"/>
  </p:normalViewPr>
  <p:slideViewPr>
    <p:cSldViewPr snapToGrid="0">
      <p:cViewPr varScale="1">
        <p:scale>
          <a:sx n="97" d="100"/>
          <a:sy n="97" d="100"/>
        </p:scale>
        <p:origin x="1560" y="78"/>
      </p:cViewPr>
      <p:guideLst>
        <p:guide orient="horz" pos="2381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13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46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423f9ec9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423f9ec9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55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57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44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585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17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44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757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32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5800"/>
            <a:ext cx="44084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129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6c9504a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6c9504a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47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36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52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8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17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771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23f9ec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23f9ec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65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ánica Automotriz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212950" y="1756550"/>
            <a:ext cx="9346500" cy="5602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 userDrawn="1"/>
        </p:nvGrpSpPr>
        <p:grpSpPr>
          <a:xfrm>
            <a:off x="8272365" y="418596"/>
            <a:ext cx="1080000" cy="1045451"/>
            <a:chOff x="8272365" y="418596"/>
            <a:chExt cx="1080000" cy="1045451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365" y="1222172"/>
              <a:ext cx="1080000" cy="241875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365" y="418596"/>
              <a:ext cx="1080000" cy="6647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5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</a:t>
            </a:r>
            <a:r>
              <a:rPr lang="x-none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</a:t>
            </a:r>
            <a:r>
              <a:rPr lang="es-ES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Planos y Manuales Técnicos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</a:t>
            </a:r>
            <a:r>
              <a:rPr lang="x-none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de Planos y Manuales Técnicos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6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</a:t>
            </a:r>
            <a:r>
              <a:rPr lang="x-none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de Planos y Manuales Técnicos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</a:t>
            </a:r>
            <a:r>
              <a:rPr lang="x-none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69;p14">
            <a:extLst>
              <a:ext uri="{FF2B5EF4-FFF2-40B4-BE49-F238E27FC236}">
                <a16:creationId xmlns:a16="http://schemas.microsoft.com/office/drawing/2014/main" xmlns="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de Planos y Manuales Técnicos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2;p6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6" name="Google Shape;33;p6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30;p6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-4655" y="299082"/>
            <a:ext cx="9543270" cy="7875742"/>
            <a:chOff x="-4655" y="288449"/>
            <a:chExt cx="9543270" cy="7875742"/>
          </a:xfrm>
        </p:grpSpPr>
        <p:sp>
          <p:nvSpPr>
            <p:cNvPr id="9" name="Google Shape;92;p3"/>
            <p:cNvSpPr txBox="1"/>
            <p:nvPr/>
          </p:nvSpPr>
          <p:spPr>
            <a:xfrm>
              <a:off x="8170652" y="288449"/>
              <a:ext cx="1166700" cy="3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b="1" i="0" u="none" strike="noStrike" cap="none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b="1" i="0" u="none" strike="noStrike" cap="none" dirty="0" err="1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Atención</a:t>
              </a:r>
              <a:r>
                <a:rPr lang="en-US" b="1" i="0" u="none" strike="noStrike" cap="none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1;p19"/>
            <p:cNvSpPr txBox="1"/>
            <p:nvPr/>
          </p:nvSpPr>
          <p:spPr>
            <a:xfrm>
              <a:off x="366450" y="1220100"/>
              <a:ext cx="4700400" cy="1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COMENZAR LA ACTIVIDAD: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02;p19"/>
            <p:cNvSpPr txBox="1"/>
            <p:nvPr/>
          </p:nvSpPr>
          <p:spPr>
            <a:xfrm>
              <a:off x="375977" y="1342004"/>
              <a:ext cx="1983765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ED423D"/>
                  </a:solidFill>
                  <a:latin typeface="Calibri"/>
                  <a:ea typeface="Calibri"/>
                  <a:cs typeface="Calibri"/>
                  <a:sym typeface="Calibri"/>
                </a:rPr>
                <a:t>¡ATENCIÓN!</a:t>
              </a:r>
              <a:endParaRPr sz="3100" b="1" i="0" u="none" strike="noStrike" cap="none" dirty="0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04;p19"/>
            <p:cNvSpPr txBox="1"/>
            <p:nvPr/>
          </p:nvSpPr>
          <p:spPr>
            <a:xfrm>
              <a:off x="1229039" y="1922016"/>
              <a:ext cx="793462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Materiales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inflamables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Tener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máxima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precaución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momento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 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extraer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el combustible de los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vehículo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bomba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combustible,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mangueras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inyección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 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05;p19"/>
            <p:cNvSpPr txBox="1"/>
            <p:nvPr/>
          </p:nvSpPr>
          <p:spPr>
            <a:xfrm>
              <a:off x="1229039" y="2672931"/>
              <a:ext cx="7669155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la vista: 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utilizarán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antiparras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siempre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exista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partículas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los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ojos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(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aceites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líquidos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refrigerantes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freno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virutas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disco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freno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circuitos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eléctricos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06;p19"/>
            <p:cNvSpPr txBox="1"/>
            <p:nvPr/>
          </p:nvSpPr>
          <p:spPr>
            <a:xfrm>
              <a:off x="1229039" y="4508604"/>
              <a:ext cx="793462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los pies: </a:t>
              </a:r>
              <a:r>
                <a:rPr lang="en-US" sz="14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obligatorio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zapatos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seguridad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al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entrar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al taller o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en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casos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exista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caídas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objetos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pesados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07;p19"/>
            <p:cNvSpPr txBox="1"/>
            <p:nvPr/>
          </p:nvSpPr>
          <p:spPr>
            <a:xfrm>
              <a:off x="1229039" y="5298844"/>
              <a:ext cx="7030065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cuidadosamente</a:t>
              </a:r>
              <a:r>
                <a:rPr lang="en-US" sz="14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r>
                <a:rPr lang="es-CL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Asegurar la integridad física </a:t>
              </a:r>
              <a:r>
                <a:rPr lang="es-CL" dirty="0">
                  <a:latin typeface="Calibri"/>
                  <a:ea typeface="Calibri"/>
                  <a:cs typeface="Calibri"/>
                  <a:sym typeface="Calibri"/>
                </a:rPr>
                <a:t>propia y del grupo de trabajo</a:t>
              </a:r>
              <a:r>
                <a:rPr lang="es-CL" dirty="0" smtClean="0"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Circular solo </a:t>
              </a:r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por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las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zonas</a:t>
              </a:r>
              <a:r>
                <a:rPr lang="en-US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b="1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seguridad</a:t>
              </a:r>
              <a:r>
                <a:rPr lang="en-US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dirty="0" err="1" smtClean="0">
                  <a:latin typeface="Calibri"/>
                  <a:ea typeface="Calibri"/>
                  <a:cs typeface="Calibri"/>
                  <a:sym typeface="Calibri"/>
                </a:rPr>
                <a:t>demarcadas</a:t>
              </a:r>
              <a:r>
                <a:rPr lang="en-US" dirty="0" smtClean="0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s-C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10;p19"/>
            <p:cNvSpPr txBox="1"/>
            <p:nvPr/>
          </p:nvSpPr>
          <p:spPr>
            <a:xfrm>
              <a:off x="1229039" y="6272147"/>
              <a:ext cx="3883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debe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desarrollarse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bajo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supervisión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411;p19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35" name="Google Shape;412;p19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" name="Google Shape;413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Google Shape;414;p19"/>
            <p:cNvSpPr txBox="1"/>
            <p:nvPr/>
          </p:nvSpPr>
          <p:spPr>
            <a:xfrm>
              <a:off x="1229039" y="3536692"/>
              <a:ext cx="78658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las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manos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utilizarán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siempre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guantes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cuando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manipulen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cualquier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fluidos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en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intervención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motor,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desarme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eléctricos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dirty="0"/>
            </a:p>
          </p:txBody>
        </p:sp>
        <p:grpSp>
          <p:nvGrpSpPr>
            <p:cNvPr id="19" name="Google Shape;415;p19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33" name="Google Shape;416;p19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" name="Google Shape;417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Google Shape;418;p19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31" name="Google Shape;419;p19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" name="Google Shape;420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421;p19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29" name="Google Shape;422;p19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" name="Google Shape;423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" name="Google Shape;424;p19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27" name="Google Shape;425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8" name="Google Shape;426;p1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" name="Google Shape;427;p19"/>
            <p:cNvGrpSpPr/>
            <p:nvPr/>
          </p:nvGrpSpPr>
          <p:grpSpPr>
            <a:xfrm>
              <a:off x="-4655" y="5117148"/>
              <a:ext cx="1193246" cy="1156253"/>
              <a:chOff x="-4655" y="5146860"/>
              <a:chExt cx="1193246" cy="1156253"/>
            </a:xfrm>
          </p:grpSpPr>
          <p:sp>
            <p:nvSpPr>
              <p:cNvPr id="25" name="Google Shape;428;p19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" name="Google Shape;429;p19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rot="-2193866">
                <a:off x="141403" y="5342117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" name="Google Shape;433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211105" y="4810371"/>
              <a:ext cx="4327510" cy="33538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247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5" name="Google Shape;8;p2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 </a:t>
            </a:r>
            <a:endParaRPr dirty="0"/>
          </a:p>
        </p:txBody>
      </p:sp>
      <p:pic>
        <p:nvPicPr>
          <p:cNvPr id="7" name="Google Shape;11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;p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redondeado 2"/>
          <p:cNvSpPr/>
          <p:nvPr userDrawn="1"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00"/>
            <a:ext cx="690482" cy="680475"/>
          </a:xfrm>
          <a:prstGeom prst="rect">
            <a:avLst/>
          </a:prstGeom>
        </p:spPr>
      </p:pic>
      <p:sp>
        <p:nvSpPr>
          <p:cNvPr id="19" name="Google Shape;62;p13"/>
          <p:cNvSpPr txBox="1"/>
          <p:nvPr userDrawn="1"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SECTOR METALMECÁNICA </a:t>
            </a:r>
            <a:r>
              <a:rPr lang="x-none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NIVEL 3° MEDIO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8272365" y="418596"/>
            <a:ext cx="1080000" cy="1045451"/>
            <a:chOff x="8272365" y="418596"/>
            <a:chExt cx="1080000" cy="1045451"/>
          </a:xfrm>
        </p:grpSpPr>
        <p:pic>
          <p:nvPicPr>
            <p:cNvPr id="11" name="Imagen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365" y="1222172"/>
              <a:ext cx="1080000" cy="24187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365" y="418596"/>
              <a:ext cx="1080000" cy="664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1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;p10"/>
          <p:cNvSpPr txBox="1">
            <a:spLocks/>
          </p:cNvSpPr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/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lang="es-CL" dirty="0"/>
          </a:p>
        </p:txBody>
      </p:sp>
      <p:sp>
        <p:nvSpPr>
          <p:cNvPr id="6" name="Google Shape;60;p13"/>
          <p:cNvSpPr txBox="1">
            <a:spLocks/>
          </p:cNvSpPr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CL" sz="1500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4" y="2611974"/>
            <a:ext cx="4749501" cy="8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DE PLANOS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Y MANUALES TÉCNICOS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</a:pP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0" y="3399959"/>
            <a:ext cx="2374392" cy="1447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16" y="2685449"/>
            <a:ext cx="4047744" cy="36484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7" y="3229074"/>
            <a:ext cx="4416270" cy="3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7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4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Equipamiento de seguridad del vehículo: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POSACABEZAS, CINTURONES DE SEGURIDAD, REGULACIÓN DE ASIENTOS, ETC.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D516B32A-2661-484B-AA20-8F4EC9C02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52" y="3498331"/>
            <a:ext cx="2874137" cy="311147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98B62AD3-24B7-47D7-8D9E-7C0070BB3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23" y="3503755"/>
            <a:ext cx="3323784" cy="311147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8" name="Rectángulo 17"/>
          <p:cNvSpPr/>
          <p:nvPr/>
        </p:nvSpPr>
        <p:spPr>
          <a:xfrm>
            <a:off x="1076407" y="3413809"/>
            <a:ext cx="3626069" cy="328052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5017787" y="3413809"/>
            <a:ext cx="3626069" cy="328052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21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0D258568-7A54-8C4C-B812-25CD363066E2}"/>
              </a:ext>
            </a:extLst>
          </p:cNvPr>
          <p:cNvSpPr/>
          <p:nvPr/>
        </p:nvSpPr>
        <p:spPr>
          <a:xfrm>
            <a:off x="1480967" y="6458060"/>
            <a:ext cx="1101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 CILINDROS</a:t>
            </a:r>
            <a:endParaRPr lang="x-none" dirty="0">
              <a:solidFill>
                <a:schemeClr val="bg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D258568-7A54-8C4C-B812-25CD363066E2}"/>
              </a:ext>
            </a:extLst>
          </p:cNvPr>
          <p:cNvSpPr/>
          <p:nvPr/>
        </p:nvSpPr>
        <p:spPr>
          <a:xfrm>
            <a:off x="6785882" y="6458060"/>
            <a:ext cx="1487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 CILINDROS EN V</a:t>
            </a:r>
            <a:endParaRPr lang="x-none" dirty="0">
              <a:solidFill>
                <a:schemeClr val="bg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sp>
        <p:nvSpPr>
          <p:cNvPr id="20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Información antes de conducir el vehículo: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DE LA LLAVE DE ENCENDIDO, CIERRE Y APERTURA DE PUERTAS, ETC.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076407" y="3413809"/>
            <a:ext cx="7567449" cy="3280521"/>
            <a:chOff x="1076407" y="3413809"/>
            <a:chExt cx="7567449" cy="3280521"/>
          </a:xfrm>
        </p:grpSpPr>
        <p:sp>
          <p:nvSpPr>
            <p:cNvPr id="23" name="Rectángulo 22"/>
            <p:cNvSpPr/>
            <p:nvPr/>
          </p:nvSpPr>
          <p:spPr>
            <a:xfrm>
              <a:off x="1076407" y="3413809"/>
              <a:ext cx="3626069" cy="3280521"/>
            </a:xfrm>
            <a:prstGeom prst="rect">
              <a:avLst/>
            </a:prstGeom>
            <a:noFill/>
            <a:ln w="38100">
              <a:solidFill>
                <a:srgbClr val="E9E1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mtClean="0"/>
                <a:t>v</a:t>
              </a:r>
              <a:endParaRPr lang="es-ES_tradn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017787" y="3413809"/>
              <a:ext cx="3626069" cy="3280521"/>
            </a:xfrm>
            <a:prstGeom prst="rect">
              <a:avLst/>
            </a:prstGeom>
            <a:noFill/>
            <a:ln w="38100">
              <a:solidFill>
                <a:srgbClr val="E9E1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mtClean="0"/>
                <a:t>v</a:t>
              </a:r>
              <a:endParaRPr lang="es-ES_tradnl"/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3FF00824-8F1F-42B2-A6D8-8A312F95D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91" y="3529892"/>
            <a:ext cx="3104659" cy="304835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10E599C0-F29A-473B-A6F8-859157D38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553" y="3563007"/>
            <a:ext cx="3119034" cy="30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73;p14"/>
          <p:cNvSpPr/>
          <p:nvPr/>
        </p:nvSpPr>
        <p:spPr>
          <a:xfrm>
            <a:off x="371783" y="2820825"/>
            <a:ext cx="5468185" cy="209742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984" y="1526056"/>
            <a:ext cx="2832082" cy="5093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REFLEXIONEMOS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HAGAMOS UNA PAUSA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2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518" y="2623897"/>
            <a:ext cx="5069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99;p15">
            <a:extLst>
              <a:ext uri="{FF2B5EF4-FFF2-40B4-BE49-F238E27FC236}">
                <a16:creationId xmlns:a16="http://schemas.microsoft.com/office/drawing/2014/main" xmlns="" id="{D3BFC07A-B750-F14E-AC42-E28F3EFD4064}"/>
              </a:ext>
            </a:extLst>
          </p:cNvPr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x-none" sz="21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</a:t>
            </a:r>
            <a:r>
              <a:rPr lang="x-none" sz="21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Comparte tus respuestas!</a:t>
            </a:r>
          </a:p>
        </p:txBody>
      </p:sp>
      <p:sp>
        <p:nvSpPr>
          <p:cNvPr id="14" name="Google Shape;80;p14">
            <a:extLst>
              <a:ext uri="{FF2B5EF4-FFF2-40B4-BE49-F238E27FC236}">
                <a16:creationId xmlns:a16="http://schemas.microsoft.com/office/drawing/2014/main" xmlns="" id="{47D94BBE-EB68-804F-8DAD-916820F3981A}"/>
              </a:ext>
            </a:extLst>
          </p:cNvPr>
          <p:cNvSpPr txBox="1"/>
          <p:nvPr/>
        </p:nvSpPr>
        <p:spPr>
          <a:xfrm>
            <a:off x="627665" y="2979514"/>
            <a:ext cx="5025910" cy="173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Hasta ahora, ¿cuántas especificaciones del vehículo podemos reconocer en el manual de usuario?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¿Cuáles otras crees que podemos reconocer en este tipo de manual?</a:t>
            </a:r>
            <a:endParaRPr lang="x-none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83;p14">
            <a:extLst>
              <a:ext uri="{FF2B5EF4-FFF2-40B4-BE49-F238E27FC236}">
                <a16:creationId xmlns:a16="http://schemas.microsoft.com/office/drawing/2014/main" xmlns="" id="{9180F097-B76D-D144-8225-53352195E4D3}"/>
              </a:ext>
            </a:extLst>
          </p:cNvPr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</a:t>
            </a:r>
            <a:r>
              <a:rPr lang="es-C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8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10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7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8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Cuando ya le damos arranque al vehículo: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FUNCIÓN EN EL MANEJO, FRENO, EMBRAGUE, ACELERACIÓN.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076407" y="3413809"/>
            <a:ext cx="7567449" cy="3280521"/>
            <a:chOff x="1076407" y="3413809"/>
            <a:chExt cx="7567449" cy="3280521"/>
          </a:xfrm>
        </p:grpSpPr>
        <p:sp>
          <p:nvSpPr>
            <p:cNvPr id="22" name="Rectángulo 21"/>
            <p:cNvSpPr/>
            <p:nvPr/>
          </p:nvSpPr>
          <p:spPr>
            <a:xfrm>
              <a:off x="1076407" y="3413809"/>
              <a:ext cx="3626069" cy="3280521"/>
            </a:xfrm>
            <a:prstGeom prst="rect">
              <a:avLst/>
            </a:prstGeom>
            <a:noFill/>
            <a:ln w="38100">
              <a:solidFill>
                <a:srgbClr val="E9E1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mtClean="0"/>
                <a:t>v</a:t>
              </a:r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5017787" y="3413809"/>
              <a:ext cx="3626069" cy="3280521"/>
            </a:xfrm>
            <a:prstGeom prst="rect">
              <a:avLst/>
            </a:prstGeom>
            <a:noFill/>
            <a:ln w="38100">
              <a:solidFill>
                <a:srgbClr val="E9E1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mtClean="0"/>
                <a:t>v</a:t>
              </a:r>
              <a:endParaRPr lang="es-ES_tradnl"/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D755B74D-AD0A-4C22-AC8F-942DC684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311" y="3525009"/>
            <a:ext cx="3104011" cy="306896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grpSp>
        <p:nvGrpSpPr>
          <p:cNvPr id="2" name="Agrupar 1"/>
          <p:cNvGrpSpPr/>
          <p:nvPr/>
        </p:nvGrpSpPr>
        <p:grpSpPr>
          <a:xfrm>
            <a:off x="1854656" y="3570819"/>
            <a:ext cx="1905752" cy="2977347"/>
            <a:chOff x="3389165" y="2161382"/>
            <a:chExt cx="2823327" cy="4410869"/>
          </a:xfrm>
        </p:grpSpPr>
        <p:pic>
          <p:nvPicPr>
            <p:cNvPr id="31" name="Picture 2" descr="Manual del propietario Mazda3">
              <a:extLst>
                <a:ext uri="{FF2B5EF4-FFF2-40B4-BE49-F238E27FC236}">
                  <a16:creationId xmlns="" xmlns:a16="http://schemas.microsoft.com/office/drawing/2014/main" id="{8778D0DB-B4BA-43AB-ADFE-6A447D07A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070" y="2161382"/>
              <a:ext cx="2821422" cy="249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n 31">
              <a:extLst>
                <a:ext uri="{FF2B5EF4-FFF2-40B4-BE49-F238E27FC236}">
                  <a16:creationId xmlns="" xmlns:a16="http://schemas.microsoft.com/office/drawing/2014/main" id="{8F8E4827-99F3-4477-BA42-1C58440FB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9165" y="4210051"/>
              <a:ext cx="2812076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11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4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7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5" y="2250190"/>
            <a:ext cx="4236452" cy="1188409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6" y="2429289"/>
            <a:ext cx="36835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Luces y tablero del vehículo: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SIMBOLOGÍA Y UBICACIÓN DE LAS LUCES DEL TABLERO.</a:t>
            </a:r>
          </a:p>
        </p:txBody>
      </p:sp>
      <p:pic>
        <p:nvPicPr>
          <p:cNvPr id="28" name="Picture 2" descr="Descargar Manual Peugeot 307 - ZOFTI ¡Descargas gratis!">
            <a:extLst>
              <a:ext uri="{FF2B5EF4-FFF2-40B4-BE49-F238E27FC236}">
                <a16:creationId xmlns="" xmlns:a16="http://schemas.microsoft.com/office/drawing/2014/main" id="{6AE4BBFE-4472-4D58-95D5-1C113095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4" y="3799801"/>
            <a:ext cx="3928033" cy="272079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620234" y="3626068"/>
            <a:ext cx="3928033" cy="306826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E1668BBD-26E3-40C9-AACA-8897292E9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787" y="2366229"/>
            <a:ext cx="3981032" cy="422868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5" name="Rectángulo 24"/>
          <p:cNvSpPr/>
          <p:nvPr/>
        </p:nvSpPr>
        <p:spPr>
          <a:xfrm>
            <a:off x="5017787" y="2250191"/>
            <a:ext cx="3981032" cy="4444140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4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12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2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Cuando ya estamos conduciendo: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PANTALLA CONSOLA CENTRAL, DATOS ECONOMÍA COMBUSTIBLE, STATUS DE VEHÍCULO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b="1" dirty="0">
              <a:solidFill>
                <a:srgbClr val="7638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E566E2D1-B917-49E8-88E5-787EC700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43" y="3464055"/>
            <a:ext cx="2790825" cy="3190875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/>
            </a:outerShdw>
          </a:effectLst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09EF7263-BE05-4A09-AD8C-CF9316C57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904" y="4128358"/>
            <a:ext cx="3568241" cy="1791117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076407" y="3413809"/>
            <a:ext cx="3626069" cy="328052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Rectángulo 45"/>
          <p:cNvSpPr/>
          <p:nvPr/>
        </p:nvSpPr>
        <p:spPr>
          <a:xfrm>
            <a:off x="5017787" y="3794176"/>
            <a:ext cx="3884475" cy="2459480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74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13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0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5" y="2250190"/>
            <a:ext cx="4862720" cy="1470472"/>
          </a:xfrm>
          <a:prstGeom prst="roundRect">
            <a:avLst>
              <a:gd name="adj" fmla="val 13132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424061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Sistema de iluminación automotriz: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ILUMINACIÓN, TIPOS DE AMPOLLETAS, CAPACIDAD ELÉCTRICA, CIRCUITOS Y DIGRAMAS ELÉCTRICOS.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20234" y="3995589"/>
            <a:ext cx="4708511" cy="2698740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sp>
        <p:nvSpPr>
          <p:cNvPr id="16" name="Rectángulo 15"/>
          <p:cNvSpPr/>
          <p:nvPr/>
        </p:nvSpPr>
        <p:spPr>
          <a:xfrm>
            <a:off x="5686097" y="2250191"/>
            <a:ext cx="3312722" cy="4444140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55C97A84-10B6-4879-9693-213484B2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920" y="2642282"/>
            <a:ext cx="2983076" cy="365995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2DBB1C2-B017-449F-90CF-0DA8C07A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1" y="4082505"/>
            <a:ext cx="4633174" cy="25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14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9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0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Número VIN (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vehicle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del vehículo: 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identificación del vehículo, ubicación, significado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b="1" dirty="0">
              <a:solidFill>
                <a:srgbClr val="7638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Agrupar 41"/>
          <p:cNvGrpSpPr/>
          <p:nvPr/>
        </p:nvGrpSpPr>
        <p:grpSpPr>
          <a:xfrm>
            <a:off x="1076407" y="3413809"/>
            <a:ext cx="7567449" cy="3280521"/>
            <a:chOff x="1076407" y="3413809"/>
            <a:chExt cx="7567449" cy="3280521"/>
          </a:xfrm>
        </p:grpSpPr>
        <p:sp>
          <p:nvSpPr>
            <p:cNvPr id="43" name="Rectángulo 42"/>
            <p:cNvSpPr/>
            <p:nvPr/>
          </p:nvSpPr>
          <p:spPr>
            <a:xfrm>
              <a:off x="1076407" y="3413809"/>
              <a:ext cx="3626069" cy="3280521"/>
            </a:xfrm>
            <a:prstGeom prst="rect">
              <a:avLst/>
            </a:prstGeom>
            <a:noFill/>
            <a:ln w="38100">
              <a:solidFill>
                <a:srgbClr val="E9E1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mtClean="0"/>
                <a:t>v</a:t>
              </a:r>
              <a:endParaRPr lang="es-ES_tradn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5017787" y="3413809"/>
              <a:ext cx="3626069" cy="3280521"/>
            </a:xfrm>
            <a:prstGeom prst="rect">
              <a:avLst/>
            </a:prstGeom>
            <a:noFill/>
            <a:ln w="38100">
              <a:solidFill>
                <a:srgbClr val="E9E1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mtClean="0"/>
                <a:t>v</a:t>
              </a:r>
              <a:endParaRPr lang="es-ES_tradnl"/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972B5D58-C837-496F-9870-EF5164C2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07" y="3655178"/>
            <a:ext cx="3436626" cy="280862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9E5AC881-D333-49B1-A96C-21D65E05F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715" y="3655178"/>
            <a:ext cx="3194212" cy="271496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47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15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Ruedas del vehículo: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TORQUE DE APRIETE DE PERNOS DE RUEDA Y PRESIÓN DE INFLADO DE NEUMÁTICOS.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6025" y="3413809"/>
            <a:ext cx="4236452" cy="328052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FD510B8A-FADD-416F-BFAA-2F5C15A7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829" y="3416330"/>
            <a:ext cx="2123983" cy="337173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776219E-8A5E-49F0-BF45-67A1166C5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8" y="3660920"/>
            <a:ext cx="3924627" cy="278629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7" name="Flecha: a la derecha 7">
            <a:extLst>
              <a:ext uri="{FF2B5EF4-FFF2-40B4-BE49-F238E27FC236}">
                <a16:creationId xmlns="" xmlns:a16="http://schemas.microsoft.com/office/drawing/2014/main" id="{9DE78E33-15B6-435B-94CB-526291A5A437}"/>
              </a:ext>
            </a:extLst>
          </p:cNvPr>
          <p:cNvSpPr/>
          <p:nvPr/>
        </p:nvSpPr>
        <p:spPr>
          <a:xfrm>
            <a:off x="2499523" y="4171404"/>
            <a:ext cx="506027" cy="355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5017787" y="3413809"/>
            <a:ext cx="3626069" cy="328052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sp>
        <p:nvSpPr>
          <p:cNvPr id="16" name="Flecha: a la derecha 6">
            <a:extLst>
              <a:ext uri="{FF2B5EF4-FFF2-40B4-BE49-F238E27FC236}">
                <a16:creationId xmlns="" xmlns:a16="http://schemas.microsoft.com/office/drawing/2014/main" id="{7E03231B-7E0D-458F-9604-DB22FBF8B0ED}"/>
              </a:ext>
            </a:extLst>
          </p:cNvPr>
          <p:cNvSpPr/>
          <p:nvPr/>
        </p:nvSpPr>
        <p:spPr>
          <a:xfrm>
            <a:off x="4908725" y="6399467"/>
            <a:ext cx="969167" cy="435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1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16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Cartilla del mantenimiento del vehículo: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kilometraje de mantenimiento, 5 mil, 10. 15 mil kilómetros, etc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b="1" dirty="0">
              <a:solidFill>
                <a:srgbClr val="7638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1D9BE45-E99F-4D52-80D6-B44CDC4CD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500" y="3477205"/>
            <a:ext cx="4881302" cy="317249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1" name="Rectángulo 10"/>
          <p:cNvSpPr/>
          <p:nvPr/>
        </p:nvSpPr>
        <p:spPr>
          <a:xfrm>
            <a:off x="2376389" y="3413809"/>
            <a:ext cx="4967484" cy="3375874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 b="1" dirty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</a:t>
            </a:r>
            <a:r>
              <a:rPr lang="es-ES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</a:t>
            </a:r>
            <a:endParaRPr sz="1500"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2"/>
          </p:nvPr>
        </p:nvSpPr>
        <p:spPr>
          <a:xfrm>
            <a:off x="365424" y="2364630"/>
            <a:ext cx="8821105" cy="84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COMPRENDIENDO EL MANUAL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USUARIO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95" y="2984810"/>
            <a:ext cx="5314368" cy="4405559"/>
          </a:xfrm>
          <a:prstGeom prst="rect">
            <a:avLst/>
          </a:prstGeom>
        </p:spPr>
      </p:pic>
      <p:sp>
        <p:nvSpPr>
          <p:cNvPr id="5" name="Google Shape;62;p13"/>
          <p:cNvSpPr txBox="1"/>
          <p:nvPr/>
        </p:nvSpPr>
        <p:spPr>
          <a:xfrm>
            <a:off x="1139100" y="834800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ES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es-CL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LECTURA </a:t>
            </a:r>
            <a:r>
              <a:rPr lang="es-CL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DE PLANOS Y MANUALES TÉCNICOS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3;p16"/>
          <p:cNvSpPr txBox="1"/>
          <p:nvPr/>
        </p:nvSpPr>
        <p:spPr>
          <a:xfrm>
            <a:off x="375975" y="1406332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¿CUÁNTO APRENDIMOS?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7" name="Google Shape;73;p14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/>
                <a:t>    </a:t>
              </a:r>
              <a:endParaRPr/>
            </a:p>
          </p:txBody>
        </p:sp>
        <p:sp>
          <p:nvSpPr>
            <p:cNvPr id="18" name="Google Shape;80;p14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s-ES" sz="2000" dirty="0" smtClean="0">
                  <a:solidFill>
                    <a:srgbClr val="ED423D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COMPRENDIENDO EL</a:t>
              </a:r>
              <a:endParaRPr lang="x-none" sz="20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lvl="0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s-ES" sz="2000" b="1" dirty="0" smtClean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MANUAL DE USUARIO</a:t>
              </a:r>
              <a:endParaRPr lang="x-none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lvl="0">
                <a:lnSpc>
                  <a:spcPct val="115000"/>
                </a:lnSpc>
              </a:pPr>
              <a:endParaRPr lang="x-none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x-none" sz="16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¡Ahora realizaremos una actividad que resume todo lo que hemos visto! </a:t>
              </a:r>
              <a:r>
                <a:rPr lang="x-none" sz="1600" b="1" dirty="0">
                  <a:solidFill>
                    <a:srgbClr val="76384D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¡Atentos!</a:t>
              </a:r>
            </a:p>
          </p:txBody>
        </p:sp>
      </p:grpSp>
      <p:sp>
        <p:nvSpPr>
          <p:cNvPr id="29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REVISEMOS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7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2592933"/>
            <a:ext cx="3793269" cy="3593837"/>
          </a:xfrm>
          <a:prstGeom prst="rect">
            <a:avLst/>
          </a:prstGeom>
        </p:spPr>
      </p:pic>
      <p:sp>
        <p:nvSpPr>
          <p:cNvPr id="46" name="Google Shape;82;p14"/>
          <p:cNvSpPr txBox="1"/>
          <p:nvPr/>
        </p:nvSpPr>
        <p:spPr>
          <a:xfrm>
            <a:off x="4149211" y="1254204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rgbClr val="BB9BA5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6000" dirty="0">
              <a:solidFill>
                <a:srgbClr val="BB9B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5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" name="Google Shape;82;p14"/>
          <p:cNvSpPr txBox="1"/>
          <p:nvPr/>
        </p:nvSpPr>
        <p:spPr>
          <a:xfrm>
            <a:off x="3618271" y="122470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rgbClr val="BB9BA5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sz="6000" dirty="0">
              <a:solidFill>
                <a:srgbClr val="BB9B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3;p14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¡PRACTIQUEMOS!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4" y="2370247"/>
            <a:ext cx="4539997" cy="5336912"/>
          </a:xfrm>
          <a:prstGeom prst="rect">
            <a:avLst/>
          </a:prstGeom>
        </p:spPr>
      </p:pic>
      <p:sp>
        <p:nvSpPr>
          <p:cNvPr id="16" name="Google Shape;80;p14"/>
          <p:cNvSpPr txBox="1"/>
          <p:nvPr/>
        </p:nvSpPr>
        <p:spPr>
          <a:xfrm>
            <a:off x="958647" y="36020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20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COMPRENDIENDO EL</a:t>
            </a:r>
            <a:endParaRPr lang="x-none" sz="20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</a:t>
            </a:r>
            <a:endParaRPr lang="x-none" sz="20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endParaRPr lang="es-CL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Ahora realizaremos una 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práctica.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 sugerimos </a:t>
            </a:r>
            <a:r>
              <a:rPr lang="es-CL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seguir las instrucciones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que van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Adjuntas en la guía que el profesor te entregará.</a:t>
            </a: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866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3;p14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19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0" y="2710743"/>
            <a:ext cx="5190655" cy="4917756"/>
          </a:xfrm>
          <a:prstGeom prst="rect">
            <a:avLst/>
          </a:prstGeom>
        </p:spPr>
      </p:pic>
      <p:sp>
        <p:nvSpPr>
          <p:cNvPr id="16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TICKET DE SALIDA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0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TERMINAR: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20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COMPRENDIENDO EL</a:t>
            </a:r>
            <a:endParaRPr lang="x-none" sz="20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</a:t>
            </a:r>
            <a:endParaRPr lang="x-none" sz="20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741B47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9041"/>
            <a:ext cx="673176" cy="6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75975" y="1373700"/>
            <a:ext cx="8959094" cy="5459718"/>
            <a:chOff x="375975" y="1373700"/>
            <a:chExt cx="8959094" cy="5459718"/>
          </a:xfrm>
        </p:grpSpPr>
        <p:sp>
          <p:nvSpPr>
            <p:cNvPr id="2" name="Google Shape;101;p3"/>
            <p:cNvSpPr/>
            <p:nvPr/>
          </p:nvSpPr>
          <p:spPr>
            <a:xfrm>
              <a:off x="481781" y="1887795"/>
              <a:ext cx="4090219" cy="3116824"/>
            </a:xfrm>
            <a:prstGeom prst="roundRect">
              <a:avLst>
                <a:gd name="adj" fmla="val 842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99;p3"/>
            <p:cNvSpPr txBox="1"/>
            <p:nvPr/>
          </p:nvSpPr>
          <p:spPr>
            <a:xfrm>
              <a:off x="1095636" y="2880851"/>
              <a:ext cx="2812027" cy="1130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E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OA </a:t>
              </a:r>
              <a:r>
                <a:rPr lang="es-E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s-E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Leer </a:t>
              </a:r>
              <a:r>
                <a:rPr lang="es-E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 utilizar la información contenida en manuales técnicos, planos y diagramas de vehículos motorizados, y normas nacionales e internacionales de emisiones de gases, para resolver diagnósticos o fallas.</a:t>
              </a:r>
              <a:endParaRPr lang="es-C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75" y="1796210"/>
              <a:ext cx="719661" cy="686189"/>
            </a:xfrm>
            <a:prstGeom prst="rect">
              <a:avLst/>
            </a:prstGeom>
          </p:spPr>
        </p:pic>
        <p:sp>
          <p:nvSpPr>
            <p:cNvPr id="5" name="Google Shape;95;p3"/>
            <p:cNvSpPr txBox="1"/>
            <p:nvPr/>
          </p:nvSpPr>
          <p:spPr>
            <a:xfrm>
              <a:off x="375975" y="1373700"/>
              <a:ext cx="4864619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80000"/>
                </a:lnSpc>
                <a:buSzPts val="2800"/>
              </a:pPr>
              <a:r>
                <a:rPr lang="en-US" sz="28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OBJETIVO DE APRENDIZAJE</a:t>
              </a:r>
              <a:endParaRPr lang="en-US" sz="3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785" y="2354963"/>
              <a:ext cx="5849284" cy="4478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5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737" y="1296900"/>
            <a:ext cx="2677425" cy="5696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ALGUNAS PREGUNTAS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6" name="Google Shape;99;p15">
            <a:extLst>
              <a:ext uri="{FF2B5EF4-FFF2-40B4-BE49-F238E27FC236}">
                <a16:creationId xmlns:a16="http://schemas.microsoft.com/office/drawing/2014/main" xmlns="" id="{3B73195F-A2BA-8648-98EB-AD82CD32CA55}"/>
              </a:ext>
            </a:extLst>
          </p:cNvPr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¡Compartan experiencias </a:t>
            </a:r>
            <a:r>
              <a:rPr lang="x-none" sz="2100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 sus compañeros! </a:t>
            </a:r>
            <a:endParaRPr sz="2000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75767" y="2891844"/>
            <a:ext cx="5889275" cy="912472"/>
            <a:chOff x="375767" y="2891844"/>
            <a:chExt cx="5889275" cy="912472"/>
          </a:xfrm>
        </p:grpSpPr>
        <p:sp>
          <p:nvSpPr>
            <p:cNvPr id="31" name="Rectángulo redondeado 30">
              <a:extLst>
                <a:ext uri="{FF2B5EF4-FFF2-40B4-BE49-F238E27FC236}">
                  <a16:creationId xmlns="" xmlns:a16="http://schemas.microsoft.com/office/drawing/2014/main" id="{9420090B-EEFA-604D-A75E-6B45C6FED38A}"/>
                </a:ext>
              </a:extLst>
            </p:cNvPr>
            <p:cNvSpPr/>
            <p:nvPr/>
          </p:nvSpPr>
          <p:spPr>
            <a:xfrm>
              <a:off x="375767" y="3099018"/>
              <a:ext cx="5660042" cy="705298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="" xmlns:a16="http://schemas.microsoft.com/office/drawing/2014/main" id="{777B92C5-ADDA-374D-BF97-8E13155BEBE9}"/>
                </a:ext>
              </a:extLst>
            </p:cNvPr>
            <p:cNvSpPr txBox="1"/>
            <p:nvPr/>
          </p:nvSpPr>
          <p:spPr>
            <a:xfrm>
              <a:off x="628650" y="3255228"/>
              <a:ext cx="4988364" cy="34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s-ES" sz="1600" dirty="0">
                  <a:latin typeface="Calibri" charset="0"/>
                  <a:ea typeface="Calibri" charset="0"/>
                  <a:cs typeface="Calibri" charset="0"/>
                </a:rPr>
                <a:t>¿Qué tipo de texto es un </a:t>
              </a:r>
              <a:r>
                <a:rPr lang="es-ES" sz="1600" b="1" dirty="0">
                  <a:solidFill>
                    <a:srgbClr val="76384D"/>
                  </a:solidFill>
                  <a:latin typeface="Calibri" charset="0"/>
                  <a:ea typeface="Calibri" charset="0"/>
                  <a:cs typeface="Calibri" charset="0"/>
                </a:rPr>
                <a:t>manual del </a:t>
              </a:r>
              <a:r>
                <a:rPr lang="es-ES" sz="1600" b="1" dirty="0" smtClean="0">
                  <a:solidFill>
                    <a:srgbClr val="76384D"/>
                  </a:solidFill>
                  <a:latin typeface="Calibri" charset="0"/>
                  <a:ea typeface="Calibri" charset="0"/>
                  <a:cs typeface="Calibri" charset="0"/>
                </a:rPr>
                <a:t>usuario? </a:t>
              </a:r>
              <a:endParaRPr lang="es-ES" sz="1600" b="1" dirty="0">
                <a:solidFill>
                  <a:srgbClr val="76384D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35" name="Google Shape;91;p15">
              <a:extLst>
                <a:ext uri="{FF2B5EF4-FFF2-40B4-BE49-F238E27FC236}">
                  <a16:creationId xmlns="" xmlns:a16="http://schemas.microsoft.com/office/drawing/2014/main" id="{40D1330C-4A3D-D04C-B591-97BF2F14826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87942" y="2891844"/>
              <a:ext cx="477100" cy="47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Agrupar 3"/>
          <p:cNvGrpSpPr/>
          <p:nvPr/>
        </p:nvGrpSpPr>
        <p:grpSpPr>
          <a:xfrm>
            <a:off x="375767" y="3877681"/>
            <a:ext cx="5889275" cy="912472"/>
            <a:chOff x="375767" y="3877681"/>
            <a:chExt cx="5889275" cy="912472"/>
          </a:xfrm>
        </p:grpSpPr>
        <p:sp>
          <p:nvSpPr>
            <p:cNvPr id="36" name="Rectángulo redondeado 35">
              <a:extLst>
                <a:ext uri="{FF2B5EF4-FFF2-40B4-BE49-F238E27FC236}">
                  <a16:creationId xmlns="" xmlns:a16="http://schemas.microsoft.com/office/drawing/2014/main" id="{388EEB26-A5E2-A64B-90EE-1DC1816BA489}"/>
                </a:ext>
              </a:extLst>
            </p:cNvPr>
            <p:cNvSpPr/>
            <p:nvPr/>
          </p:nvSpPr>
          <p:spPr>
            <a:xfrm>
              <a:off x="375767" y="4084855"/>
              <a:ext cx="5660042" cy="705298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="" xmlns:a16="http://schemas.microsoft.com/office/drawing/2014/main" id="{A72A4B2C-FEFF-F54E-B556-3087CD265129}"/>
                </a:ext>
              </a:extLst>
            </p:cNvPr>
            <p:cNvSpPr txBox="1"/>
            <p:nvPr/>
          </p:nvSpPr>
          <p:spPr>
            <a:xfrm>
              <a:off x="628650" y="4258096"/>
              <a:ext cx="4988364" cy="34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s-ES" sz="1600" dirty="0">
                  <a:latin typeface="Calibri" charset="0"/>
                  <a:ea typeface="Calibri" charset="0"/>
                  <a:cs typeface="Calibri" charset="0"/>
                </a:rPr>
                <a:t>¿Qué información puedo encontrar en ellos</a:t>
              </a:r>
              <a:r>
                <a:rPr lang="es-ES" sz="1600" dirty="0" smtClean="0">
                  <a:latin typeface="Calibri" charset="0"/>
                  <a:ea typeface="Calibri" charset="0"/>
                  <a:cs typeface="Calibri" charset="0"/>
                </a:rPr>
                <a:t>?</a:t>
              </a:r>
              <a:endParaRPr lang="es-E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38" name="Google Shape;91;p15">
              <a:extLst>
                <a:ext uri="{FF2B5EF4-FFF2-40B4-BE49-F238E27FC236}">
                  <a16:creationId xmlns="" xmlns:a16="http://schemas.microsoft.com/office/drawing/2014/main" id="{8D90A1F6-5DEC-9B41-B275-0DBB008FF9F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87942" y="3877681"/>
              <a:ext cx="477100" cy="47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Agrupar 4"/>
          <p:cNvGrpSpPr/>
          <p:nvPr/>
        </p:nvGrpSpPr>
        <p:grpSpPr>
          <a:xfrm>
            <a:off x="375767" y="4886809"/>
            <a:ext cx="5889275" cy="912472"/>
            <a:chOff x="375767" y="4886809"/>
            <a:chExt cx="5889275" cy="912472"/>
          </a:xfrm>
        </p:grpSpPr>
        <p:sp>
          <p:nvSpPr>
            <p:cNvPr id="39" name="Rectángulo redondeado 38">
              <a:extLst>
                <a:ext uri="{FF2B5EF4-FFF2-40B4-BE49-F238E27FC236}">
                  <a16:creationId xmlns="" xmlns:a16="http://schemas.microsoft.com/office/drawing/2014/main" id="{EAEC056C-3065-9B41-83A5-D10DA2D30CEC}"/>
                </a:ext>
              </a:extLst>
            </p:cNvPr>
            <p:cNvSpPr/>
            <p:nvPr/>
          </p:nvSpPr>
          <p:spPr>
            <a:xfrm>
              <a:off x="375767" y="5093983"/>
              <a:ext cx="5660042" cy="705298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9AF3EEA4-2640-DD4C-8AFE-60EEEC963938}"/>
                </a:ext>
              </a:extLst>
            </p:cNvPr>
            <p:cNvSpPr txBox="1"/>
            <p:nvPr/>
          </p:nvSpPr>
          <p:spPr>
            <a:xfrm>
              <a:off x="628649" y="5277355"/>
              <a:ext cx="5266879" cy="34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s-ES" sz="1600" dirty="0">
                  <a:latin typeface="Calibri" charset="0"/>
                  <a:ea typeface="Calibri" charset="0"/>
                  <a:cs typeface="Calibri" charset="0"/>
                </a:rPr>
                <a:t>¿Has tenido experiencia previa con este tipo de textos? </a:t>
              </a:r>
            </a:p>
          </p:txBody>
        </p:sp>
        <p:pic>
          <p:nvPicPr>
            <p:cNvPr id="44" name="Google Shape;91;p15">
              <a:extLst>
                <a:ext uri="{FF2B5EF4-FFF2-40B4-BE49-F238E27FC236}">
                  <a16:creationId xmlns="" xmlns:a16="http://schemas.microsoft.com/office/drawing/2014/main" id="{D2ED97E7-309E-B940-B74F-D29A3266F1B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87942" y="4886809"/>
              <a:ext cx="477100" cy="477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Google Shape;82;p14"/>
          <p:cNvSpPr txBox="1"/>
          <p:nvPr/>
        </p:nvSpPr>
        <p:spPr>
          <a:xfrm>
            <a:off x="375767" y="2363194"/>
            <a:ext cx="616997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40" y="2209107"/>
            <a:ext cx="691896" cy="78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75975" y="1373700"/>
            <a:ext cx="8783376" cy="5323066"/>
            <a:chOff x="375975" y="1373700"/>
            <a:chExt cx="8783376" cy="5323066"/>
          </a:xfrm>
        </p:grpSpPr>
        <p:sp>
          <p:nvSpPr>
            <p:cNvPr id="30" name="Google Shape;153;p5"/>
            <p:cNvSpPr/>
            <p:nvPr/>
          </p:nvSpPr>
          <p:spPr>
            <a:xfrm>
              <a:off x="4063481" y="3088868"/>
              <a:ext cx="5095870" cy="3508578"/>
            </a:xfrm>
            <a:prstGeom prst="roundRect">
              <a:avLst>
                <a:gd name="adj" fmla="val 5168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21" y="2367775"/>
              <a:ext cx="2965718" cy="4328991"/>
            </a:xfrm>
            <a:prstGeom prst="rect">
              <a:avLst/>
            </a:prstGeom>
          </p:spPr>
        </p:pic>
        <p:sp>
          <p:nvSpPr>
            <p:cNvPr id="32" name="Google Shape;154;p5"/>
            <p:cNvSpPr txBox="1"/>
            <p:nvPr/>
          </p:nvSpPr>
          <p:spPr>
            <a:xfrm>
              <a:off x="4063852" y="2576445"/>
              <a:ext cx="493240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 término de la actividad estarás </a:t>
              </a:r>
              <a:r>
                <a:rPr lang="es-CL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condiciones </a:t>
              </a:r>
              <a:r>
                <a:rPr lang="es-CL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de:</a:t>
              </a:r>
              <a:endParaRPr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Google Shape;167;p5"/>
            <p:cNvSpPr txBox="1"/>
            <p:nvPr/>
          </p:nvSpPr>
          <p:spPr>
            <a:xfrm>
              <a:off x="375975" y="1771953"/>
              <a:ext cx="49975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 smtClean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COMPRENDIENDO </a:t>
              </a:r>
              <a:r>
                <a:rPr lang="en-US" sz="20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EL MANUAL DE USUARIO</a:t>
              </a:r>
              <a:endParaRPr sz="20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95;p3"/>
            <p:cNvSpPr txBox="1"/>
            <p:nvPr/>
          </p:nvSpPr>
          <p:spPr>
            <a:xfrm>
              <a:off x="375975" y="1373700"/>
              <a:ext cx="4107535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80000"/>
                </a:lnSpc>
                <a:buSzPts val="2800"/>
              </a:pPr>
              <a:r>
                <a:rPr lang="en-US" sz="2800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MENÚ DE LA ACTIVIDAD</a:t>
              </a:r>
              <a:endParaRPr lang="en-US" sz="3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3;p16">
              <a:extLst>
                <a:ext uri="{FF2B5EF4-FFF2-40B4-BE49-F238E27FC236}">
                  <a16:creationId xmlns:a16="http://schemas.microsoft.com/office/drawing/2014/main" xmlns="" id="{5750A403-94D3-8841-A15B-7A8FA486AB40}"/>
                </a:ext>
              </a:extLst>
            </p:cNvPr>
            <p:cNvSpPr/>
            <p:nvPr/>
          </p:nvSpPr>
          <p:spPr>
            <a:xfrm>
              <a:off x="3891651" y="3568256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;p16">
              <a:extLst>
                <a:ext uri="{FF2B5EF4-FFF2-40B4-BE49-F238E27FC236}">
                  <a16:creationId xmlns:a16="http://schemas.microsoft.com/office/drawing/2014/main" xmlns="" id="{D96B5EFF-40BA-1E43-817B-6A402D7E3895}"/>
                </a:ext>
              </a:extLst>
            </p:cNvPr>
            <p:cNvSpPr txBox="1"/>
            <p:nvPr/>
          </p:nvSpPr>
          <p:spPr>
            <a:xfrm>
              <a:off x="3909464" y="3534058"/>
              <a:ext cx="300300" cy="442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3;p16">
              <a:extLst>
                <a:ext uri="{FF2B5EF4-FFF2-40B4-BE49-F238E27FC236}">
                  <a16:creationId xmlns:a16="http://schemas.microsoft.com/office/drawing/2014/main" xmlns="" id="{6165CBD5-DF34-144E-970C-4B5E3DF3DC6B}"/>
                </a:ext>
              </a:extLst>
            </p:cNvPr>
            <p:cNvSpPr/>
            <p:nvPr/>
          </p:nvSpPr>
          <p:spPr>
            <a:xfrm>
              <a:off x="3891651" y="4553921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4;p16">
              <a:extLst>
                <a:ext uri="{FF2B5EF4-FFF2-40B4-BE49-F238E27FC236}">
                  <a16:creationId xmlns:a16="http://schemas.microsoft.com/office/drawing/2014/main" xmlns="" id="{5F80F95F-34F3-9942-8AFB-260CABDAD3E3}"/>
                </a:ext>
              </a:extLst>
            </p:cNvPr>
            <p:cNvSpPr txBox="1"/>
            <p:nvPr/>
          </p:nvSpPr>
          <p:spPr>
            <a:xfrm>
              <a:off x="3909464" y="4552696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3;p16">
              <a:extLst>
                <a:ext uri="{FF2B5EF4-FFF2-40B4-BE49-F238E27FC236}">
                  <a16:creationId xmlns:a16="http://schemas.microsoft.com/office/drawing/2014/main" xmlns="" id="{E8EB8303-3DD0-F64E-89CE-79C7361B9589}"/>
                </a:ext>
              </a:extLst>
            </p:cNvPr>
            <p:cNvSpPr/>
            <p:nvPr/>
          </p:nvSpPr>
          <p:spPr>
            <a:xfrm>
              <a:off x="3918700" y="5649887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;p16">
              <a:extLst>
                <a:ext uri="{FF2B5EF4-FFF2-40B4-BE49-F238E27FC236}">
                  <a16:creationId xmlns:a16="http://schemas.microsoft.com/office/drawing/2014/main" xmlns="" id="{EBA8D453-CBD2-3E42-AAA0-9313EE0D4681}"/>
                </a:ext>
              </a:extLst>
            </p:cNvPr>
            <p:cNvSpPr txBox="1"/>
            <p:nvPr/>
          </p:nvSpPr>
          <p:spPr>
            <a:xfrm>
              <a:off x="3929601" y="5645694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6" name="Google Shape;118;p16">
            <a:extLst>
              <a:ext uri="{FF2B5EF4-FFF2-40B4-BE49-F238E27FC236}">
                <a16:creationId xmlns:a16="http://schemas.microsoft.com/office/drawing/2014/main" xmlns="" id="{C4C5ACB3-B5CB-2647-8236-C93F0DBF27C0}"/>
              </a:ext>
            </a:extLst>
          </p:cNvPr>
          <p:cNvSpPr txBox="1"/>
          <p:nvPr/>
        </p:nvSpPr>
        <p:spPr>
          <a:xfrm>
            <a:off x="4749745" y="3457540"/>
            <a:ext cx="3924400" cy="64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500" dirty="0">
                <a:latin typeface="Calibri" charset="0"/>
                <a:ea typeface="Calibri" charset="0"/>
                <a:cs typeface="Calibri" charset="0"/>
              </a:rPr>
              <a:t>Identificarás en el manual de usuario  el proceso de mantenimiento de diferentes sistemas automotrices.</a:t>
            </a:r>
          </a:p>
        </p:txBody>
      </p:sp>
      <p:sp>
        <p:nvSpPr>
          <p:cNvPr id="37" name="Google Shape;118;p16">
            <a:extLst>
              <a:ext uri="{FF2B5EF4-FFF2-40B4-BE49-F238E27FC236}">
                <a16:creationId xmlns:a16="http://schemas.microsoft.com/office/drawing/2014/main" xmlns="" id="{0FA88854-CAFB-AC45-88B5-9529DBB3A41E}"/>
              </a:ext>
            </a:extLst>
          </p:cNvPr>
          <p:cNvSpPr txBox="1"/>
          <p:nvPr/>
        </p:nvSpPr>
        <p:spPr>
          <a:xfrm>
            <a:off x="4749745" y="4488466"/>
            <a:ext cx="3790699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500" dirty="0">
                <a:latin typeface="Calibri" charset="0"/>
                <a:ea typeface="Calibri" charset="0"/>
                <a:cs typeface="Calibri" charset="0"/>
              </a:rPr>
              <a:t>Reconocerás  el arme y desarme de diferentes sistemas del vehículo,  considerando lo indicado en el manual de usuario.</a:t>
            </a:r>
          </a:p>
        </p:txBody>
      </p:sp>
      <p:sp>
        <p:nvSpPr>
          <p:cNvPr id="43" name="Google Shape;118;p16">
            <a:extLst>
              <a:ext uri="{FF2B5EF4-FFF2-40B4-BE49-F238E27FC236}">
                <a16:creationId xmlns:a16="http://schemas.microsoft.com/office/drawing/2014/main" xmlns="" id="{448F1ADD-85D3-5845-84F5-D5F07F92AD69}"/>
              </a:ext>
            </a:extLst>
          </p:cNvPr>
          <p:cNvSpPr txBox="1"/>
          <p:nvPr/>
        </p:nvSpPr>
        <p:spPr>
          <a:xfrm>
            <a:off x="4767558" y="5459490"/>
            <a:ext cx="3980163" cy="79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500" dirty="0">
                <a:latin typeface="Calibri" charset="0"/>
                <a:ea typeface="Calibri" charset="0"/>
                <a:cs typeface="Calibri" charset="0"/>
              </a:rPr>
              <a:t>Aplicarás instrucciones de arme y reparación de diferentes sistemas del vehículo, considerando lo indicado en el manual de usuario.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1"/>
            <a:ext cx="8677976" cy="992216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13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DEFINICIÓN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L" altLang="es-CL" sz="1600" dirty="0">
                <a:ea typeface="ＭＳ Ｐゴシック" panose="020B0600070205080204" pitchFamily="34" charset="-128"/>
              </a:rPr>
              <a:t>El manual de usuario tiene como objetivo entregar información al conductor del automóvil. Información referente a:</a:t>
            </a:r>
          </a:p>
        </p:txBody>
      </p:sp>
      <p:sp>
        <p:nvSpPr>
          <p:cNvPr id="15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3430598"/>
            <a:ext cx="4912311" cy="54875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6" y="3535698"/>
            <a:ext cx="4476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6384D"/>
              </a:buClr>
              <a:buFont typeface="Arial" charset="0"/>
              <a:buChar char="•"/>
            </a:pPr>
            <a:r>
              <a:rPr lang="es-CL" altLang="es-CL" sz="1600" dirty="0">
                <a:latin typeface="Calibri" charset="0"/>
                <a:ea typeface="Calibri" charset="0"/>
                <a:cs typeface="Calibri" charset="0"/>
              </a:rPr>
              <a:t>Características del </a:t>
            </a:r>
            <a:r>
              <a:rPr lang="es-CL" altLang="es-CL" sz="1600" dirty="0" smtClean="0">
                <a:latin typeface="Calibri" charset="0"/>
                <a:ea typeface="Calibri" charset="0"/>
                <a:cs typeface="Calibri" charset="0"/>
              </a:rPr>
              <a:t>vehículo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ES EL 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4084453"/>
            <a:ext cx="4912311" cy="54875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6" y="4189553"/>
            <a:ext cx="4476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6384D"/>
              </a:buClr>
              <a:buFont typeface="Arial" charset="0"/>
              <a:buChar char="•"/>
            </a:pPr>
            <a:r>
              <a:rPr lang="es-CL" altLang="es-CL" sz="1600" dirty="0" smtClean="0">
                <a:latin typeface="Calibri" charset="0"/>
                <a:ea typeface="Calibri" charset="0"/>
                <a:cs typeface="Calibri" charset="0"/>
              </a:rPr>
              <a:t>Funcionamiento pre y post encendido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4735541"/>
            <a:ext cx="4912311" cy="54875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6" y="4840641"/>
            <a:ext cx="4476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6384D"/>
              </a:buClr>
              <a:buFont typeface="Arial" charset="0"/>
              <a:buChar char="•"/>
            </a:pPr>
            <a:r>
              <a:rPr lang="es-CL" altLang="es-CL" sz="1600" dirty="0" smtClean="0">
                <a:latin typeface="Calibri" charset="0"/>
                <a:ea typeface="Calibri" charset="0"/>
                <a:cs typeface="Calibri" charset="0"/>
              </a:rPr>
              <a:t>Dimensiones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5389396"/>
            <a:ext cx="4912311" cy="54875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6" y="5494496"/>
            <a:ext cx="4476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6384D"/>
              </a:buClr>
              <a:buFont typeface="Arial" charset="0"/>
              <a:buChar char="•"/>
            </a:pPr>
            <a:r>
              <a:rPr lang="es-CL" altLang="es-CL" sz="1600" dirty="0" smtClean="0">
                <a:latin typeface="Calibri" charset="0"/>
                <a:ea typeface="Calibri" charset="0"/>
                <a:cs typeface="Calibri" charset="0"/>
              </a:rPr>
              <a:t>Significado de simbología del tablero de luces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6042485"/>
            <a:ext cx="4912311" cy="54875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6" y="6147585"/>
            <a:ext cx="4476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6384D"/>
              </a:buClr>
              <a:buFont typeface="Arial" charset="0"/>
              <a:buChar char="•"/>
            </a:pPr>
            <a:r>
              <a:rPr lang="es-CL" altLang="es-CL" sz="1600" dirty="0" smtClean="0">
                <a:latin typeface="Calibri" charset="0"/>
                <a:ea typeface="Calibri" charset="0"/>
                <a:cs typeface="Calibri" charset="0"/>
              </a:rPr>
              <a:t>Mantenciones, etc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37" y="3388122"/>
            <a:ext cx="3782654" cy="37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5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1"/>
            <a:ext cx="8677976" cy="692706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Especificaciones del motor del vehículo: 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MOTOR, CILINDRADA, 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COMPRESIÓN.</a:t>
            </a:r>
            <a:endParaRPr lang="es-ES" sz="1600" b="1" dirty="0">
              <a:solidFill>
                <a:srgbClr val="7638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81278B13-A8CE-4E32-A775-315638AD7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04" y="3516133"/>
            <a:ext cx="3075535" cy="267971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5DE6A348-EADA-4D1E-B814-D78111E7D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593" y="3533941"/>
            <a:ext cx="4333252" cy="264409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" name="Rectángulo 2"/>
          <p:cNvSpPr/>
          <p:nvPr/>
        </p:nvSpPr>
        <p:spPr>
          <a:xfrm>
            <a:off x="546538" y="3121995"/>
            <a:ext cx="3626069" cy="346799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Rectángulo 39"/>
          <p:cNvSpPr/>
          <p:nvPr/>
        </p:nvSpPr>
        <p:spPr>
          <a:xfrm>
            <a:off x="4444465" y="3121995"/>
            <a:ext cx="4699535" cy="346799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17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5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Vista general del interior del vehículo: </a:t>
            </a:r>
            <a:r>
              <a:rPr lang="es-ES" sz="1600" b="1" dirty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CINTURONES, AIRBAG, INTERRUPTORES, GUANTERA, FRENO DE MANOS, CONTROL DE LUCES, ETC.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076407" y="3413809"/>
            <a:ext cx="3626069" cy="328052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sp>
        <p:nvSpPr>
          <p:cNvPr id="16" name="Rectángulo 15"/>
          <p:cNvSpPr/>
          <p:nvPr/>
        </p:nvSpPr>
        <p:spPr>
          <a:xfrm>
            <a:off x="5017787" y="3413809"/>
            <a:ext cx="3626069" cy="328052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B19D208D-C08E-4182-9C90-B1DAA83FF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57" y="3499945"/>
            <a:ext cx="2685168" cy="31334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B8E9FDC5-A71E-450F-8379-9250F3B9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970" y="3499945"/>
            <a:ext cx="2750477" cy="31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6</a:t>
            </a:r>
            <a:r>
              <a:rPr lang="x-none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DATOS CONTIENE 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DE USUARIO?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3" name="Google Shape;174;p19">
            <a:extLst>
              <a:ext uri="{FF2B5EF4-FFF2-40B4-BE49-F238E27FC236}">
                <a16:creationId xmlns:a16="http://schemas.microsoft.com/office/drawing/2014/main" xmlns="" id="{64FFD03F-150A-7C4A-802A-8D633AB9E9E0}"/>
              </a:ext>
            </a:extLst>
          </p:cNvPr>
          <p:cNvSpPr/>
          <p:nvPr/>
        </p:nvSpPr>
        <p:spPr>
          <a:xfrm>
            <a:off x="466024" y="2250190"/>
            <a:ext cx="8677976" cy="986995"/>
          </a:xfrm>
          <a:prstGeom prst="roundRect">
            <a:avLst>
              <a:gd name="adj" fmla="val 19565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FBB8498D-DB88-5546-9786-2CD70A9C50DC}"/>
              </a:ext>
            </a:extLst>
          </p:cNvPr>
          <p:cNvSpPr/>
          <p:nvPr/>
        </p:nvSpPr>
        <p:spPr>
          <a:xfrm>
            <a:off x="783325" y="2429289"/>
            <a:ext cx="804337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Vista general del interior del vehículo: </a:t>
            </a:r>
            <a:r>
              <a:rPr lang="es-ES" sz="1600" b="1" dirty="0" smtClean="0">
                <a:solidFill>
                  <a:srgbClr val="7638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LIMPIAPARABRISAS, LUCES EXTERIORES, CAPÓ, TECHO, MALETERO, ETC.</a:t>
            </a:r>
            <a:endParaRPr lang="es-ES" sz="1600" b="1" dirty="0">
              <a:solidFill>
                <a:srgbClr val="7638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047097" y="3413809"/>
            <a:ext cx="3626069" cy="3280521"/>
          </a:xfrm>
          <a:prstGeom prst="rect">
            <a:avLst/>
          </a:prstGeom>
          <a:noFill/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v</a:t>
            </a:r>
            <a:endParaRPr lang="es-ES_tradnl"/>
          </a:p>
        </p:txBody>
      </p:sp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B426DF15-7848-4C29-BE4F-617EA4EA5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185" y="3493831"/>
            <a:ext cx="3009892" cy="31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970</Words>
  <Application>Microsoft Office PowerPoint</Application>
  <PresentationFormat>Personalizado</PresentationFormat>
  <Paragraphs>154</Paragraphs>
  <Slides>23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Roboto</vt:lpstr>
      <vt:lpstr>Roboto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235</cp:revision>
  <dcterms:modified xsi:type="dcterms:W3CDTF">2021-01-27T14:22:25Z</dcterms:modified>
</cp:coreProperties>
</file>